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6"/>
  </p:notesMasterIdLst>
  <p:sldIdLst>
    <p:sldId id="341" r:id="rId2"/>
    <p:sldId id="340" r:id="rId3"/>
    <p:sldId id="289" r:id="rId4"/>
    <p:sldId id="290" r:id="rId5"/>
    <p:sldId id="291" r:id="rId6"/>
    <p:sldId id="339" r:id="rId7"/>
    <p:sldId id="348" r:id="rId8"/>
    <p:sldId id="261" r:id="rId9"/>
    <p:sldId id="262" r:id="rId10"/>
    <p:sldId id="336" r:id="rId11"/>
    <p:sldId id="337" r:id="rId12"/>
    <p:sldId id="324" r:id="rId13"/>
    <p:sldId id="350" r:id="rId14"/>
    <p:sldId id="349" r:id="rId15"/>
    <p:sldId id="325" r:id="rId16"/>
    <p:sldId id="326" r:id="rId17"/>
    <p:sldId id="351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292" r:id="rId28"/>
    <p:sldId id="294" r:id="rId29"/>
    <p:sldId id="352" r:id="rId30"/>
    <p:sldId id="295" r:id="rId31"/>
    <p:sldId id="293" r:id="rId32"/>
    <p:sldId id="297" r:id="rId33"/>
    <p:sldId id="296" r:id="rId34"/>
    <p:sldId id="298" r:id="rId35"/>
    <p:sldId id="299" r:id="rId36"/>
    <p:sldId id="300" r:id="rId37"/>
    <p:sldId id="301" r:id="rId38"/>
    <p:sldId id="302" r:id="rId39"/>
    <p:sldId id="323" r:id="rId40"/>
    <p:sldId id="303" r:id="rId41"/>
    <p:sldId id="304" r:id="rId42"/>
    <p:sldId id="321" r:id="rId43"/>
    <p:sldId id="320" r:id="rId44"/>
    <p:sldId id="322" r:id="rId4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1889" autoAdjust="0"/>
  </p:normalViewPr>
  <p:slideViewPr>
    <p:cSldViewPr>
      <p:cViewPr varScale="1">
        <p:scale>
          <a:sx n="102" d="100"/>
          <a:sy n="102" d="100"/>
        </p:scale>
        <p:origin x="20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22/2/2024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3521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220063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16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062900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37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46337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09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52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2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721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01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Βασικά στοιχεία ευρυζωνικών επικοινωνιών Μέρος 1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17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38866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dafone.gr/exypiretisi/programmata/programmata-kinitis/ti-einai-i-euryzoniki-prosvas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lass.upatras.gr/courses/CEID1063/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lass.upatras.gr/courses/CEID1063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3212529"/>
          </a:xfrm>
        </p:spPr>
        <p:txBody>
          <a:bodyPr>
            <a:normAutofit fontScale="85000" lnSpcReduction="1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1</a:t>
            </a:r>
            <a:r>
              <a:rPr lang="el-GR" sz="2900" dirty="0">
                <a:solidFill>
                  <a:srgbClr val="5075BC"/>
                </a:solidFill>
              </a:rPr>
              <a:t>:</a:t>
            </a:r>
            <a:r>
              <a:rPr lang="en-US" sz="2900" dirty="0"/>
              <a:t> </a:t>
            </a:r>
            <a:r>
              <a:rPr lang="el-GR" sz="2800" dirty="0"/>
              <a:t>Βασικά στοιχεία ευρυζωνικών επικοινωνιών (Μέρος 1)</a:t>
            </a:r>
            <a:endParaRPr lang="en-US" sz="2800" dirty="0"/>
          </a:p>
          <a:p>
            <a:endParaRPr lang="el-GR" sz="2800" dirty="0"/>
          </a:p>
          <a:p>
            <a:r>
              <a:rPr lang="el-GR" sz="2800" dirty="0"/>
              <a:t>Βασίλειος Κόκκινος</a:t>
            </a:r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1028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30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Τηλεπικοινωνιακά Συστήματα και Δίκτυα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Σκοπός των τηλεπικοινωνιακών συστημάτων είναι η μεταβίβαση πληροφοριών από ένα σημείο του χώρου που ονομάζεται πομπός σε ένα άλλο σημείο του χώρου που ονομάζεται δέκτης, με τη βοήθεια ενός μέσου διάδοσης</a:t>
            </a:r>
          </a:p>
          <a:p>
            <a:r>
              <a:rPr lang="el-GR" dirty="0"/>
              <a:t>Τα τηλεπικοινωνιακά συστήματα εξελίσσονται με το χρόνο</a:t>
            </a:r>
          </a:p>
          <a:p>
            <a:r>
              <a:rPr lang="el-GR" dirty="0"/>
              <a:t>Η πραγματοποίηση της επικοινωνίας </a:t>
            </a:r>
            <a:r>
              <a:rPr lang="el-GR" dirty="0" err="1"/>
              <a:t>διέπεται</a:t>
            </a:r>
            <a:r>
              <a:rPr lang="el-GR" dirty="0"/>
              <a:t> από:</a:t>
            </a:r>
          </a:p>
          <a:p>
            <a:pPr lvl="1"/>
            <a:r>
              <a:rPr lang="el-GR" dirty="0"/>
              <a:t>σαφείς κανόνες</a:t>
            </a:r>
          </a:p>
          <a:p>
            <a:pPr lvl="1"/>
            <a:r>
              <a:rPr lang="el-GR" dirty="0"/>
              <a:t>αυστηρότητα </a:t>
            </a:r>
          </a:p>
          <a:p>
            <a:pPr lvl="1"/>
            <a:r>
              <a:rPr lang="el-GR" dirty="0"/>
              <a:t>μεγάλη πολυπλοκότητα</a:t>
            </a:r>
          </a:p>
        </p:txBody>
      </p:sp>
    </p:spTree>
    <p:extLst>
      <p:ext uri="{BB962C8B-B14F-4D97-AF65-F5344CB8AC3E}">
        <p14:creationId xmlns:p14="http://schemas.microsoft.com/office/powerpoint/2010/main" val="737018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Ανάπτυξη των δικτυακών τεχνολογιών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ταχύτατη ανάπτυξη των δικτυακών τεχνολογιών και η σύγκλιση των τηλεπικοινωνιών</a:t>
            </a:r>
            <a:r>
              <a:rPr lang="en-US" dirty="0"/>
              <a:t> </a:t>
            </a:r>
            <a:r>
              <a:rPr lang="el-GR" dirty="0"/>
              <a:t>με την πληροφορική επιφέρουν σημαντικές ανατροπές στα μοντέλα ανάπτυξης </a:t>
            </a:r>
            <a:endParaRPr lang="en-US" dirty="0"/>
          </a:p>
          <a:p>
            <a:endParaRPr lang="el-GR" dirty="0"/>
          </a:p>
          <a:p>
            <a:r>
              <a:rPr lang="el-GR" dirty="0"/>
              <a:t>Παράλληλα, επιδρούν καθοριστικά και στα κοινωνικά μοντέλα οργάνωσης που σκοπό έχουν την εξασφάλιση της συμμετοχής, της συνοχής και της ισονομίας των πολιτών, την ισότιμη επικοινωνία και την πρόσβαση στη γνώση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9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Μοντέλο </a:t>
            </a:r>
            <a:r>
              <a:rPr lang="en-US" altLang="en-US"/>
              <a:t>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Αποτελεί μια ευρέως αποδεκτή τεχνική δόμησης σε επίπεδα</a:t>
            </a:r>
          </a:p>
          <a:p>
            <a:r>
              <a:rPr lang="el-GR" dirty="0"/>
              <a:t>Υποδιαιρεί τις λειτουργίες ενός τηλεπικοινωνιακού δικτύου σε επτά (7) επίπεδα</a:t>
            </a:r>
          </a:p>
          <a:p>
            <a:r>
              <a:rPr lang="el-GR" dirty="0"/>
              <a:t>Κάθε επίπεδο σχετίζεται με ένα υποσύνολο λειτουργιών που απαιτούνται για την επικοινωνία με κάποιο άλλο σύστημα</a:t>
            </a:r>
          </a:p>
          <a:p>
            <a:r>
              <a:rPr lang="el-GR" dirty="0"/>
              <a:t>Κάθε επίπεδο στηρίζεται στο αμέσως χαμηλότερο (αξιοποιεί τις λειτουργίες του κατώτερου επιπέδου)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5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Επίπεδα μοντέλου </a:t>
            </a:r>
            <a:r>
              <a:rPr lang="en-US" altLang="en-US" dirty="0"/>
              <a:t>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Επίπεδο 7: Εφαρμογής</a:t>
            </a:r>
          </a:p>
          <a:p>
            <a:r>
              <a:rPr lang="el-GR" dirty="0"/>
              <a:t>Επίπεδο 6:Παρουσίασης</a:t>
            </a:r>
          </a:p>
          <a:p>
            <a:r>
              <a:rPr lang="el-GR" dirty="0"/>
              <a:t>Επίπεδο 5: Συνόδου</a:t>
            </a:r>
          </a:p>
          <a:p>
            <a:r>
              <a:rPr lang="el-GR" dirty="0"/>
              <a:t>Επίπεδο 4: Μεταφοράς</a:t>
            </a:r>
          </a:p>
          <a:p>
            <a:r>
              <a:rPr lang="el-GR" dirty="0"/>
              <a:t>Επίπεδο 3: Δικτύου</a:t>
            </a:r>
          </a:p>
          <a:p>
            <a:r>
              <a:rPr lang="el-GR" dirty="0"/>
              <a:t>Επίπεδο 2: Διασύνδεσης (Ζεύξης) Δεδομένων</a:t>
            </a:r>
          </a:p>
          <a:p>
            <a:r>
              <a:rPr lang="el-GR" dirty="0"/>
              <a:t>Επίπεδο 1: Φυσικό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23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Επίπεδα μοντέλου </a:t>
            </a:r>
            <a:r>
              <a:rPr lang="en-US" altLang="en-US" dirty="0"/>
              <a:t>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Στοίβα πρωτοκόλλων:  Μια υλοποίηση του μοντέλου με καθορισμένα πρωτόκολλα για κάθε επίπεδο. </a:t>
            </a:r>
          </a:p>
          <a:p>
            <a:r>
              <a:rPr lang="el-GR" dirty="0"/>
              <a:t>Κάθε ένα από αυτά τα πρωτόκολλα υλοποιείται είτε από το λογισμικό είναι από το υλικό</a:t>
            </a:r>
          </a:p>
          <a:p>
            <a:r>
              <a:rPr lang="el-GR" dirty="0"/>
              <a:t>Λογισμικό: Επίπεδα 4-7</a:t>
            </a:r>
          </a:p>
          <a:p>
            <a:r>
              <a:rPr lang="el-GR" dirty="0"/>
              <a:t>Υλικό: Επίπεδα 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1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Μοντέλο OSI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altLang="en-US" dirty="0"/>
              <a:t>Μοντέλο </a:t>
            </a:r>
            <a:r>
              <a:rPr lang="en-US" altLang="en-US" dirty="0"/>
              <a:t>OSI</a:t>
            </a:r>
            <a:endParaRPr lang="el-GR" altLang="en-US" dirty="0"/>
          </a:p>
          <a:p>
            <a:pPr algn="ctr"/>
            <a:r>
              <a:rPr lang="el-GR" sz="1700" dirty="0"/>
              <a:t>(πηγή: </a:t>
            </a:r>
            <a:r>
              <a:rPr lang="en-US" sz="1700" dirty="0"/>
              <a:t>http://commons.wikimedia.org/wiki/File:Osi-model.png</a:t>
            </a:r>
            <a:r>
              <a:rPr lang="el-GR" sz="1700" dirty="0"/>
              <a:t>)</a:t>
            </a:r>
            <a:endParaRPr lang="en-US" sz="1700" dirty="0"/>
          </a:p>
        </p:txBody>
      </p:sp>
      <p:pic>
        <p:nvPicPr>
          <p:cNvPr id="1028" name="Picture 4" descr="Μοντέλο OSI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5174" y="1412776"/>
            <a:ext cx="317698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515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Φυσικό Επίπεδο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Χαμηλότερο επίπεδο μοντέλου </a:t>
            </a:r>
            <a:r>
              <a:rPr lang="en-US" dirty="0"/>
              <a:t>OSI</a:t>
            </a:r>
            <a:endParaRPr lang="el-GR" dirty="0"/>
          </a:p>
          <a:p>
            <a:r>
              <a:rPr lang="el-GR" dirty="0"/>
              <a:t>Αποτελεί τη φυσική διεπαφή ανάμεσα σε συσκευές (Καθορίζει την μετάδοση</a:t>
            </a:r>
            <a:r>
              <a:rPr lang="en-US" dirty="0"/>
              <a:t> </a:t>
            </a:r>
            <a:r>
              <a:rPr lang="el-GR" dirty="0"/>
              <a:t>και λήψη απλών </a:t>
            </a:r>
            <a:r>
              <a:rPr lang="el-GR" dirty="0" err="1"/>
              <a:t>bit</a:t>
            </a:r>
            <a:r>
              <a:rPr lang="el-GR" dirty="0"/>
              <a:t> )</a:t>
            </a:r>
            <a:endParaRPr lang="en-US" dirty="0"/>
          </a:p>
          <a:p>
            <a:r>
              <a:rPr lang="el-GR" dirty="0"/>
              <a:t>Είναι υπεύθυνο τόσο για τη μετάδοση όσο και για τη λήψη απλών ακατέργαστων </a:t>
            </a:r>
            <a:r>
              <a:rPr lang="en-US" dirty="0"/>
              <a:t>bit (raw bit) </a:t>
            </a:r>
            <a:r>
              <a:rPr lang="el-GR" dirty="0"/>
              <a:t>από και προς μια συσκευή μέσω του μέσου μετάδοσης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01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Φυσικό Επίπεδο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Χαρακτηριστικά</a:t>
            </a:r>
          </a:p>
          <a:p>
            <a:pPr lvl="1"/>
            <a:r>
              <a:rPr lang="el-GR" dirty="0"/>
              <a:t>Μηχανικό: Οι φυσικές ιδιότητες της διεπαφής σε ένα μέσο μετάδοσης</a:t>
            </a:r>
          </a:p>
          <a:p>
            <a:pPr lvl="1"/>
            <a:r>
              <a:rPr lang="el-GR" dirty="0"/>
              <a:t>Ηλεκτρικό: Αναπαράσταση των bit</a:t>
            </a:r>
          </a:p>
          <a:p>
            <a:pPr lvl="1"/>
            <a:r>
              <a:rPr lang="el-GR" dirty="0"/>
              <a:t>Λειτουργικό: Καθορίζει τις λειτουργίες που εκτελούνται από τα ανεξάρτητα κυκλώματα της φυσικής διεπαφής</a:t>
            </a:r>
          </a:p>
          <a:p>
            <a:pPr lvl="1"/>
            <a:r>
              <a:rPr lang="el-GR" dirty="0"/>
              <a:t>Διαδικαστικό: Καθορίζει την ακολουθία γεγονότων για την ανταλλαγή bit μέσω ενός φυσικού μέσου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06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Διασύνδεσης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Επιχειρεί να κάνει αξιόπιστη τη φυσική σύνδεση</a:t>
            </a:r>
          </a:p>
          <a:p>
            <a:pPr lvl="1"/>
            <a:r>
              <a:rPr lang="el-GR" dirty="0"/>
              <a:t>Ενεργοποίηση, επισκευή και απενεργοποίηση της ζεύξης</a:t>
            </a:r>
          </a:p>
          <a:p>
            <a:r>
              <a:rPr lang="el-GR" dirty="0"/>
              <a:t>Ανίχνευση και έλεγχος σφαλμάτων του φυσικού επιπέδου (χωρίς να σημαίνει ότι δε γίνεται έλεγχος και από τα υψηλότερα στρώματα)</a:t>
            </a:r>
          </a:p>
          <a:p>
            <a:r>
              <a:rPr lang="el-GR" dirty="0"/>
              <a:t>Αποτελείται από δύο </a:t>
            </a:r>
            <a:r>
              <a:rPr lang="el-GR" dirty="0" err="1"/>
              <a:t>υποεπίπεδα</a:t>
            </a:r>
            <a:r>
              <a:rPr lang="en-US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Medium Access Control (MAC) layer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Logical Link Control (LLC) layer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4866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Δικτύου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Παρέχει υπηρεσίες για τη μεταφορά πληροφορίας ανάμεσα σε τερματικά συστήματα ενός τηλεπικοινωνιακού δικτύου</a:t>
            </a:r>
          </a:p>
          <a:p>
            <a:r>
              <a:rPr lang="el-GR" dirty="0"/>
              <a:t>Τα υψηλότερα στρώματα δε χρειάζεται να γνωρίζουν οτιδήποτε για την υποκείμενη μετάδοση δεδομένων και τις τεχνολογίες μεταγωγής</a:t>
            </a:r>
          </a:p>
          <a:p>
            <a:r>
              <a:rPr lang="el-GR" dirty="0"/>
              <a:t>Στο επίπεδο αυτό ανήκει το IP</a:t>
            </a:r>
          </a:p>
        </p:txBody>
      </p:sp>
    </p:spTree>
    <p:extLst>
      <p:ext uri="{BB962C8B-B14F-4D97-AF65-F5344CB8AC3E}">
        <p14:creationId xmlns:p14="http://schemas.microsoft.com/office/powerpoint/2010/main" val="101242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Γενικές Πληροφορίες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μάθημα αυτό διδάσκεται ως Μάθημα Ελεύθερης Επιλογής Εαρινού Εξαμήνου στο Τμήμα Μηχανικών Η/Υ και Πληροφορικής του Πανεπιστημίου Πατρών.</a:t>
            </a:r>
          </a:p>
          <a:p>
            <a:r>
              <a:rPr lang="el-GR" dirty="0"/>
              <a:t>Το μάθημα θα πραγματοποιείται κάθε Τρίτη 09:00-11:00 στην αίθουσα Δ2 ή διαδικτυακά.</a:t>
            </a:r>
          </a:p>
          <a:p>
            <a:r>
              <a:rPr lang="el-GR" dirty="0"/>
              <a:t>Ώρες γραφείου: Δευτέρα και Πέμπτη 11.00-12.00. </a:t>
            </a:r>
          </a:p>
          <a:p>
            <a:r>
              <a:rPr lang="el-GR" dirty="0"/>
              <a:t>Συνάντηση μπορεί να ορισθεί και μετά από επικοινωνία με e-</a:t>
            </a:r>
            <a:r>
              <a:rPr lang="el-GR" dirty="0" err="1"/>
              <a:t>mail</a:t>
            </a:r>
            <a:r>
              <a:rPr lang="el-GR" dirty="0"/>
              <a:t> στο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kokkinos@cti.gr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384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Επίπεδο Μεταφοράς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Είναι υπεύθυνο για την ανταλλαγή δεδομένων ανάμεσα σε τερματικά συστήματα</a:t>
            </a:r>
          </a:p>
          <a:p>
            <a:r>
              <a:rPr lang="el-GR" altLang="en-US" dirty="0"/>
              <a:t>Εξασφαλίζει τη μετάδοση δεδομένων απαλλαγμένη από σφάλματα στη σωστή σειρά χωρίς πολλαπλά αντίγραφα ή απώλειες</a:t>
            </a:r>
          </a:p>
          <a:p>
            <a:r>
              <a:rPr lang="el-GR" altLang="en-US" dirty="0"/>
              <a:t>Μπορεί να παρέχει μια ζητούμενη Ποιότητα Υπηρεσίας (</a:t>
            </a:r>
            <a:r>
              <a:rPr lang="en-US" altLang="en-US" dirty="0"/>
              <a:t>QoS</a:t>
            </a:r>
            <a:r>
              <a:rPr lang="el-GR" altLang="en-US" dirty="0"/>
              <a:t>) στο επίπεδο συνόδου</a:t>
            </a:r>
          </a:p>
          <a:p>
            <a:r>
              <a:rPr lang="el-GR" altLang="en-US" dirty="0"/>
              <a:t>Στο επίπεδο αυτό ανήκει το TCP και το UDP</a:t>
            </a:r>
          </a:p>
        </p:txBody>
      </p:sp>
    </p:spTree>
    <p:extLst>
      <p:ext uri="{BB962C8B-B14F-4D97-AF65-F5344CB8AC3E}">
        <p14:creationId xmlns:p14="http://schemas.microsoft.com/office/powerpoint/2010/main" val="4152969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Συνόδου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Παρέχει το μηχανισμό για τον έλεγχο της επικοινωνίας μεταξύ εφαρμογών και τερματικών συστημάτων</a:t>
            </a:r>
          </a:p>
          <a:p>
            <a:r>
              <a:rPr lang="el-GR" dirty="0"/>
              <a:t>Κυριότερες υπηρεσίες:</a:t>
            </a:r>
          </a:p>
          <a:p>
            <a:pPr lvl="1"/>
            <a:r>
              <a:rPr lang="el-GR" dirty="0"/>
              <a:t>Τρόπος «διαλόγου» (</a:t>
            </a:r>
            <a:r>
              <a:rPr lang="el-GR" dirty="0" err="1"/>
              <a:t>full</a:t>
            </a:r>
            <a:r>
              <a:rPr lang="el-GR" dirty="0"/>
              <a:t>-</a:t>
            </a:r>
            <a:r>
              <a:rPr lang="el-GR" dirty="0" err="1"/>
              <a:t>duplex</a:t>
            </a:r>
            <a:r>
              <a:rPr lang="el-GR" dirty="0"/>
              <a:t> ή </a:t>
            </a:r>
            <a:r>
              <a:rPr lang="el-GR" dirty="0" err="1"/>
              <a:t>half</a:t>
            </a:r>
            <a:r>
              <a:rPr lang="el-GR" dirty="0"/>
              <a:t> </a:t>
            </a:r>
            <a:r>
              <a:rPr lang="el-GR" dirty="0" err="1"/>
              <a:t>duplex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Ομαδοποίηση ροής δεδομένων</a:t>
            </a:r>
          </a:p>
          <a:p>
            <a:pPr lvl="1"/>
            <a:r>
              <a:rPr lang="el-GR" dirty="0"/>
              <a:t>Ανάκτηση (π.χ. μηχανισμός με σημεία έλεγχου για την </a:t>
            </a:r>
            <a:r>
              <a:rPr lang="el-GR" dirty="0" err="1"/>
              <a:t>επαναμετάδοση</a:t>
            </a:r>
            <a:r>
              <a:rPr lang="el-GR" dirty="0"/>
              <a:t> δεδομένων)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1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Παρουσίασης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Καθορίζει τη μορφή των δεδομένων που πρόκειται να ανταλλαγούν ανάμεσα στις εφαρμογές</a:t>
            </a:r>
          </a:p>
          <a:p>
            <a:r>
              <a:rPr lang="el-GR" dirty="0"/>
              <a:t>Προσφέρει ένα σύνολο υπηρεσιών μετασχηματισμού δεδομένων σε μορφή που αποδέχεται το επίπεδο εφαρμογής</a:t>
            </a:r>
          </a:p>
          <a:p>
            <a:r>
              <a:rPr lang="el-GR" dirty="0"/>
              <a:t>Παραδείγματα υπηρεσιών:</a:t>
            </a:r>
          </a:p>
          <a:p>
            <a:pPr lvl="1"/>
            <a:r>
              <a:rPr lang="el-GR" dirty="0"/>
              <a:t>Συμπίεση </a:t>
            </a:r>
          </a:p>
          <a:p>
            <a:pPr lvl="1"/>
            <a:r>
              <a:rPr lang="el-GR" dirty="0"/>
              <a:t>Κρυπτογράφηση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1977933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Εφαρμογής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Το ανώτερο επίπεδο – το πλησιέστερο προς το χρήστη</a:t>
            </a:r>
          </a:p>
          <a:p>
            <a:r>
              <a:rPr lang="el-GR" dirty="0"/>
              <a:t>Παρέχει το μέσο ώστε τα προγράμματα εφαρμογών να έχουν πρόσβαση στο περιβάλλον του OSI</a:t>
            </a:r>
          </a:p>
          <a:p>
            <a:r>
              <a:rPr lang="el-GR" dirty="0"/>
              <a:t>Περιλαμβάνει:</a:t>
            </a:r>
          </a:p>
          <a:p>
            <a:pPr lvl="1"/>
            <a:r>
              <a:rPr lang="el-GR" dirty="0"/>
              <a:t>Διαχειριστικές λειτουργίες</a:t>
            </a:r>
          </a:p>
          <a:p>
            <a:pPr lvl="1"/>
            <a:r>
              <a:rPr lang="el-GR" dirty="0"/>
              <a:t>Μηχανισμούς για την υποστήριξη κατανεμημένων εφαρμογών</a:t>
            </a:r>
          </a:p>
          <a:p>
            <a:pPr lvl="1"/>
            <a:r>
              <a:rPr lang="el-GR" dirty="0"/>
              <a:t>Εφαρμογές γενικού σκοπού (π.χ. μεταφορά αρχείων, ηλεκτρονικό ταχυδρομείο, πρόσβαση τερματικού σε απομακρυσμένους υπολογιστές)</a:t>
            </a:r>
          </a:p>
        </p:txBody>
      </p:sp>
    </p:spTree>
    <p:extLst>
      <p:ext uri="{BB962C8B-B14F-4D97-AF65-F5344CB8AC3E}">
        <p14:creationId xmlns:p14="http://schemas.microsoft.com/office/powerpoint/2010/main" val="3038219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Μετάδοση Δεδομένων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μέσα μετάδοσης μπορεί να είναι:</a:t>
            </a:r>
          </a:p>
          <a:p>
            <a:pPr lvl="1"/>
            <a:r>
              <a:rPr lang="el-GR" dirty="0"/>
              <a:t>Κατευθυνόμενα (</a:t>
            </a:r>
            <a:r>
              <a:rPr lang="el-GR" dirty="0" err="1"/>
              <a:t>guided</a:t>
            </a:r>
            <a:r>
              <a:rPr lang="el-GR" dirty="0"/>
              <a:t>) – τα ηλεκτρομαγνητικά κύματα οδηγούνται μέσω ενός φυσικού μονοπατιού (ενσύρματα)</a:t>
            </a:r>
          </a:p>
          <a:p>
            <a:pPr lvl="1"/>
            <a:r>
              <a:rPr lang="el-GR" dirty="0"/>
              <a:t>Μη κατευθυνόμενα (</a:t>
            </a:r>
            <a:r>
              <a:rPr lang="el-GR" dirty="0" err="1"/>
              <a:t>unguided</a:t>
            </a:r>
            <a:r>
              <a:rPr lang="el-GR" dirty="0"/>
              <a:t>) – τα κύματα μεταδίδονται στο κενό, στον αέρα κτλ. (ασύρματα)</a:t>
            </a:r>
          </a:p>
        </p:txBody>
      </p:sp>
    </p:spTree>
    <p:extLst>
      <p:ext uri="{BB962C8B-B14F-4D97-AF65-F5344CB8AC3E}">
        <p14:creationId xmlns:p14="http://schemas.microsoft.com/office/powerpoint/2010/main" val="1585084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Μετάδοση Δεδομένων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Μονοπάτι μετάδοσης:</a:t>
            </a:r>
          </a:p>
          <a:p>
            <a:pPr lvl="1"/>
            <a:r>
              <a:rPr lang="el-GR" dirty="0"/>
              <a:t>Direct link – τα σήματα κατευθύνονται από τον πομπό στο δέκτη χωρίς να παρεμβάλλονται άλλες συσκευές εκτός από ενισχυτές ή επαναλήπτες</a:t>
            </a:r>
            <a:r>
              <a:rPr lang="en-US" dirty="0"/>
              <a:t> (repeaters)</a:t>
            </a:r>
            <a:endParaRPr lang="el-GR" dirty="0"/>
          </a:p>
          <a:p>
            <a:r>
              <a:rPr lang="el-GR" dirty="0"/>
              <a:t>Συνδέσεις:</a:t>
            </a:r>
          </a:p>
          <a:p>
            <a:pPr lvl="1"/>
            <a:r>
              <a:rPr lang="el-GR" dirty="0" err="1"/>
              <a:t>Point-to-point</a:t>
            </a:r>
            <a:r>
              <a:rPr lang="el-GR" dirty="0"/>
              <a:t> – </a:t>
            </a:r>
            <a:r>
              <a:rPr lang="en-US" dirty="0"/>
              <a:t>T</a:t>
            </a:r>
            <a:r>
              <a:rPr lang="el-GR" dirty="0"/>
              <a:t>ο μέσο μετάδοσης παρέχει σύνδεση σημείου προς σημείο αν αποτελεί έναν κατευθείαν σύνδεσμο μεταξύ δύο συσκευών που μοιράζονται αποκλειστικά το μέσο</a:t>
            </a:r>
          </a:p>
          <a:p>
            <a:pPr lvl="1"/>
            <a:r>
              <a:rPr lang="el-GR" dirty="0" err="1"/>
              <a:t>Multipoint</a:t>
            </a:r>
            <a:r>
              <a:rPr lang="el-GR" dirty="0"/>
              <a:t> – </a:t>
            </a:r>
            <a:r>
              <a:rPr lang="en-US" dirty="0"/>
              <a:t>T</a:t>
            </a:r>
            <a:r>
              <a:rPr lang="el-GR" dirty="0"/>
              <a:t>ο μέσο μετάδοσης μοιράζεται σε περισσότερες από δύο συσκευές</a:t>
            </a:r>
          </a:p>
        </p:txBody>
      </p:sp>
    </p:spTree>
    <p:extLst>
      <p:ext uri="{BB962C8B-B14F-4D97-AF65-F5344CB8AC3E}">
        <p14:creationId xmlns:p14="http://schemas.microsoft.com/office/powerpoint/2010/main" val="305755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Μετάδοση Δεδομένων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Μονόδρομη</a:t>
            </a:r>
            <a:r>
              <a:rPr lang="el-GR" dirty="0"/>
              <a:t> (</a:t>
            </a:r>
            <a:r>
              <a:rPr lang="el-GR" dirty="0" err="1"/>
              <a:t>simplex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Τα σήματα μεταδίδονται προς μια κατεύθυνση. Ο ένας σταθμός είναι ο πομπός και ο άλλος ο δέκτης.</a:t>
            </a:r>
          </a:p>
          <a:p>
            <a:r>
              <a:rPr lang="el-GR" dirty="0"/>
              <a:t>Αμφίδρομη εναλλασσόμενη (</a:t>
            </a:r>
            <a:r>
              <a:rPr lang="el-GR" dirty="0" err="1"/>
              <a:t>half</a:t>
            </a:r>
            <a:r>
              <a:rPr lang="el-GR" dirty="0"/>
              <a:t> </a:t>
            </a:r>
            <a:r>
              <a:rPr lang="el-GR" dirty="0" err="1"/>
              <a:t>duplex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Οι 2 σταθμοί είναι πομποί</a:t>
            </a:r>
            <a:r>
              <a:rPr lang="en-US" dirty="0"/>
              <a:t> </a:t>
            </a:r>
            <a:r>
              <a:rPr lang="el-GR" dirty="0"/>
              <a:t>και λήπτες, αλλά κάθε φορά μεταδίδει μόνο ο ένας</a:t>
            </a:r>
          </a:p>
          <a:p>
            <a:r>
              <a:rPr lang="el-GR" dirty="0"/>
              <a:t>Αμφίδρομη ταυτόχρονη (</a:t>
            </a:r>
            <a:r>
              <a:rPr lang="el-GR" dirty="0" err="1"/>
              <a:t>full</a:t>
            </a:r>
            <a:r>
              <a:rPr lang="el-GR" dirty="0"/>
              <a:t> </a:t>
            </a:r>
            <a:r>
              <a:rPr lang="el-GR" dirty="0" err="1"/>
              <a:t>duplex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Οι 2 σταθμοί είναι πομποί και λήπτες. Μεταδίδουν ταυτόχρονα (το μέσο μετάδοσης μεταφέρει σήματα ταυτόχρονα και προς τις 2 κατευθύνσεις)</a:t>
            </a:r>
          </a:p>
        </p:txBody>
      </p:sp>
    </p:spTree>
    <p:extLst>
      <p:ext uri="{BB962C8B-B14F-4D97-AF65-F5344CB8AC3E}">
        <p14:creationId xmlns:p14="http://schemas.microsoft.com/office/powerpoint/2010/main" val="681432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Τι είναι η </a:t>
            </a:r>
            <a:r>
              <a:rPr lang="el-GR" altLang="en-US" dirty="0" err="1"/>
              <a:t>Ευρυζωνικότητα</a:t>
            </a:r>
            <a:r>
              <a:rPr lang="el-GR" altLang="en-US" dirty="0"/>
              <a:t> (1/4)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Τι είναι μια </a:t>
            </a:r>
            <a:r>
              <a:rPr lang="el-GR" dirty="0" err="1"/>
              <a:t>ευρυζωνική</a:t>
            </a:r>
            <a:r>
              <a:rPr lang="el-GR" dirty="0"/>
              <a:t> σύνδεση σύμφωνα με τη </a:t>
            </a:r>
            <a:r>
              <a:rPr lang="en-US" dirty="0">
                <a:hlinkClick r:id="rId3"/>
              </a:rPr>
              <a:t>Vodafone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Μία υψηλής ταχύτητας σύνδεση και αποκαλείται </a:t>
            </a:r>
            <a:r>
              <a:rPr lang="el-GR" dirty="0" err="1"/>
              <a:t>ευρυζωνική</a:t>
            </a:r>
            <a:r>
              <a:rPr lang="el-GR" dirty="0"/>
              <a:t> επειδή καλύπτει ένα μεγάλο μέρος του φάσματος συχνοτήτων και η αποστολή και παραλαβή δεδομένων είναι πολύ υψηλότερη από μια απλή σύνδεση</a:t>
            </a:r>
          </a:p>
          <a:p>
            <a:r>
              <a:rPr lang="el-GR" dirty="0"/>
              <a:t>Ως ευρυζωνικότητα με την ευρεία έννοια ορίζεται ως το προηγμένο, εφικτό και καινοτόμο από πολιτική, κοινωνική, οικονομική και τεχνολογική άποψη περιβάλλον, αποτελούμενο από:</a:t>
            </a:r>
          </a:p>
          <a:p>
            <a:pPr marL="457200" lvl="1" indent="0">
              <a:buNone/>
            </a:pPr>
            <a:r>
              <a:rPr lang="el-G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91386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Τι είναι η </a:t>
            </a:r>
            <a:r>
              <a:rPr lang="el-GR" altLang="en-US" dirty="0" err="1"/>
              <a:t>Ευρυζωνικότητα</a:t>
            </a:r>
            <a:r>
              <a:rPr lang="el-GR" altLang="en-US" dirty="0"/>
              <a:t> (2/4)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l-GR" b="1" dirty="0"/>
              <a:t>1. Την παροχή γρήγορων συνδέσεων στο Διαδίκτυο </a:t>
            </a:r>
          </a:p>
          <a:p>
            <a:pPr lvl="2"/>
            <a:r>
              <a:rPr lang="el-GR" dirty="0"/>
              <a:t>Σε όσο το δυνατόν μεγαλύτερο μέρος του 	πληθυσμού</a:t>
            </a:r>
          </a:p>
          <a:p>
            <a:pPr lvl="2"/>
            <a:r>
              <a:rPr lang="el-GR" dirty="0"/>
              <a:t>Με ανταγωνιστικές τιμές</a:t>
            </a:r>
          </a:p>
          <a:p>
            <a:pPr lvl="2"/>
            <a:r>
              <a:rPr lang="el-GR" dirty="0"/>
              <a:t>Χωρίς εγγενείς περιορισμούς στα συστήματα μετάδοσης και τον τερματικό εξοπλισμό</a:t>
            </a:r>
          </a:p>
        </p:txBody>
      </p:sp>
    </p:spTree>
    <p:extLst>
      <p:ext uri="{BB962C8B-B14F-4D97-AF65-F5344CB8AC3E}">
        <p14:creationId xmlns:p14="http://schemas.microsoft.com/office/powerpoint/2010/main" val="252810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Τι είναι η </a:t>
            </a:r>
            <a:r>
              <a:rPr lang="el-GR" altLang="en-US" dirty="0" err="1"/>
              <a:t>Ευρυζωνικότητα</a:t>
            </a:r>
            <a:r>
              <a:rPr lang="el-GR" altLang="en-US" dirty="0"/>
              <a:t> (3/4)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l-GR" b="1" dirty="0"/>
              <a:t>2. Την κατάλληλη δικτυακή υποδομή που: </a:t>
            </a:r>
          </a:p>
          <a:p>
            <a:pPr lvl="2"/>
            <a:r>
              <a:rPr lang="el-GR" dirty="0"/>
              <a:t>επιτρέπει την κατανεμημένη ανάπτυξη υπαρχόντων και μελλοντικών  δικτυακών εφαρμογών και πληροφοριακών υπηρεσιών</a:t>
            </a:r>
          </a:p>
          <a:p>
            <a:pPr lvl="2"/>
            <a:r>
              <a:rPr lang="el-GR" dirty="0"/>
              <a:t>δίνει τη δυνατότητα αδιάλειπτης σύνδεσης των χρηστών σε αυτές</a:t>
            </a:r>
          </a:p>
          <a:p>
            <a:pPr lvl="2"/>
            <a:r>
              <a:rPr lang="el-GR" dirty="0"/>
              <a:t>ικανοποιεί τις εκάστοτε ανάγκες των εφαρμογών σε εύρος ζώνης, </a:t>
            </a:r>
            <a:r>
              <a:rPr lang="el-GR" dirty="0" err="1"/>
              <a:t>αναδραστικότητα</a:t>
            </a:r>
            <a:r>
              <a:rPr lang="el-GR" dirty="0"/>
              <a:t> και διαθεσιμότητα</a:t>
            </a:r>
          </a:p>
          <a:p>
            <a:pPr lvl="2"/>
            <a:r>
              <a:rPr lang="el-GR" dirty="0"/>
              <a:t>είναι ικανή να αναβαθμίζεται συνεχώς και με μικρό επιπλέον κόστος ώστε να εξακολουθεί να ικανοποιεί τις ανάγκες όπως αυτές αυξάνουν και μετεξελίσσονται</a:t>
            </a:r>
          </a:p>
        </p:txBody>
      </p:sp>
    </p:spTree>
    <p:extLst>
      <p:ext uri="{BB962C8B-B14F-4D97-AF65-F5344CB8AC3E}">
        <p14:creationId xmlns:p14="http://schemas.microsoft.com/office/powerpoint/2010/main" val="83081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Ύλη Μαθήματος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Βασικά στοιχεία ευρυζωνικών επικοινωνιών</a:t>
            </a:r>
          </a:p>
          <a:p>
            <a:r>
              <a:rPr lang="el-GR" dirty="0"/>
              <a:t>Ευρυζωνικές τεχνολογίες πρόσβασης πάνω από συνδέσεις χαλκού (</a:t>
            </a:r>
            <a:r>
              <a:rPr lang="el-GR" dirty="0" err="1"/>
              <a:t>xDSL</a:t>
            </a:r>
            <a:r>
              <a:rPr lang="el-GR" dirty="0"/>
              <a:t>)</a:t>
            </a:r>
          </a:p>
          <a:p>
            <a:r>
              <a:rPr lang="el-GR" dirty="0"/>
              <a:t>Τεχνολογία </a:t>
            </a:r>
            <a:r>
              <a:rPr lang="en-US" dirty="0"/>
              <a:t>Very-high-bitrate DSL (VDSL)</a:t>
            </a:r>
            <a:endParaRPr lang="el-GR" dirty="0"/>
          </a:p>
          <a:p>
            <a:r>
              <a:rPr lang="el-GR" dirty="0"/>
              <a:t>Τεχνολογίες</a:t>
            </a:r>
            <a:r>
              <a:rPr lang="en-US" dirty="0"/>
              <a:t> </a:t>
            </a:r>
            <a:r>
              <a:rPr lang="el-GR" dirty="0" err="1"/>
              <a:t>Ethernet</a:t>
            </a:r>
            <a:endParaRPr lang="el-GR" dirty="0"/>
          </a:p>
          <a:p>
            <a:r>
              <a:rPr lang="el-GR" dirty="0"/>
              <a:t>Οπτικά συστήματα μετάδοσης (οπτικές ίνες, </a:t>
            </a:r>
            <a:r>
              <a:rPr lang="el-GR" dirty="0" err="1"/>
              <a:t>xWDM</a:t>
            </a:r>
            <a:r>
              <a:rPr lang="el-GR" dirty="0"/>
              <a:t>, SDH/SONET)</a:t>
            </a:r>
          </a:p>
          <a:p>
            <a:r>
              <a:rPr lang="el-GR" dirty="0"/>
              <a:t>Δίκτυα και αρχιτεκτονικές </a:t>
            </a:r>
            <a:r>
              <a:rPr lang="el-GR" dirty="0" err="1"/>
              <a:t>FTTx</a:t>
            </a:r>
            <a:endParaRPr lang="el-GR" dirty="0"/>
          </a:p>
          <a:p>
            <a:r>
              <a:rPr lang="el-GR" dirty="0"/>
              <a:t>Πρότυπο </a:t>
            </a:r>
            <a:r>
              <a:rPr lang="en-US" dirty="0"/>
              <a:t>WiMAX (</a:t>
            </a:r>
            <a:r>
              <a:rPr lang="el-GR" dirty="0"/>
              <a:t>ΙΕΕΕ 802.16</a:t>
            </a:r>
            <a:r>
              <a:rPr lang="en-US" dirty="0"/>
              <a:t>)</a:t>
            </a:r>
            <a:endParaRPr lang="el-GR" dirty="0"/>
          </a:p>
          <a:p>
            <a:r>
              <a:rPr lang="el-GR" dirty="0"/>
              <a:t>Κινητά Δίκτυα Επόμενης Γενιάς (</a:t>
            </a:r>
            <a:r>
              <a:rPr lang="en-US" dirty="0"/>
              <a:t>MIMO, </a:t>
            </a:r>
            <a:r>
              <a:rPr lang="en-US" dirty="0" err="1"/>
              <a:t>muMIMO</a:t>
            </a:r>
            <a:r>
              <a:rPr lang="en-US" dirty="0"/>
              <a:t>, </a:t>
            </a:r>
            <a:r>
              <a:rPr lang="en-US" dirty="0" err="1"/>
              <a:t>MMWave</a:t>
            </a:r>
            <a:r>
              <a:rPr lang="en-US" dirty="0"/>
              <a:t>, </a:t>
            </a:r>
            <a:r>
              <a:rPr lang="el-GR" dirty="0"/>
              <a:t>LTE, LTE-A, 5G</a:t>
            </a:r>
            <a:r>
              <a:rPr lang="en-US" dirty="0"/>
              <a:t>, Beyond 5G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6</a:t>
            </a:r>
            <a:r>
              <a:rPr lang="en-US" dirty="0"/>
              <a:t>G</a:t>
            </a:r>
            <a:r>
              <a:rPr lang="el-GR" dirty="0"/>
              <a:t>)</a:t>
            </a:r>
          </a:p>
          <a:p>
            <a:r>
              <a:rPr lang="el-GR" dirty="0"/>
              <a:t>Επιχειρηματικά μοντέλα αξιοποίησης ευρυζωνικών υποδομών</a:t>
            </a:r>
          </a:p>
        </p:txBody>
      </p:sp>
    </p:spTree>
    <p:extLst>
      <p:ext uri="{BB962C8B-B14F-4D97-AF65-F5344CB8AC3E}">
        <p14:creationId xmlns:p14="http://schemas.microsoft.com/office/powerpoint/2010/main" val="1203217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Τι είναι η </a:t>
            </a:r>
            <a:r>
              <a:rPr lang="el-GR" altLang="en-US" dirty="0" err="1"/>
              <a:t>Ευρυζωνικότητα</a:t>
            </a:r>
            <a:r>
              <a:rPr lang="el-GR" altLang="en-US" dirty="0"/>
              <a:t> (4/4)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l-GR" b="1" dirty="0"/>
              <a:t>3. </a:t>
            </a:r>
            <a:r>
              <a:rPr lang="el-GR" altLang="en-US" b="1" dirty="0"/>
              <a:t>Τη δυνατότητα του πολίτη να επιλέγει</a:t>
            </a:r>
            <a:r>
              <a:rPr lang="el-GR" b="1" dirty="0"/>
              <a:t>: </a:t>
            </a:r>
          </a:p>
          <a:p>
            <a:pPr lvl="2"/>
            <a:r>
              <a:rPr lang="el-GR" dirty="0"/>
              <a:t>ανάμεσα σε εναλλακτικές προσφορές σύνδεσης που ταιριάζουν στον εξοπλισμό του</a:t>
            </a:r>
          </a:p>
          <a:p>
            <a:pPr lvl="2"/>
            <a:r>
              <a:rPr lang="el-GR" dirty="0"/>
              <a:t>μεταξύ διαφόρων δικτυακών εφαρμογών</a:t>
            </a:r>
          </a:p>
          <a:p>
            <a:pPr lvl="2"/>
            <a:r>
              <a:rPr lang="el-GR" dirty="0"/>
              <a:t>μεταξύ διαφόρων υπηρεσιών πληροφόρησης και ψυχαγωγίας και με πιθανή συμμετοχή του ίδιου του πολίτη</a:t>
            </a:r>
          </a:p>
          <a:p>
            <a:pPr marL="457200" lvl="2" indent="0">
              <a:buNone/>
            </a:pPr>
            <a:r>
              <a:rPr lang="el-GR" altLang="en-US" b="1" dirty="0"/>
              <a:t>4. </a:t>
            </a:r>
            <a:r>
              <a:rPr lang="el-GR" altLang="en-US" sz="2800" b="1" dirty="0"/>
              <a:t>Το κατάλληλο ρυθμιστικό πλαίσιο:</a:t>
            </a:r>
          </a:p>
          <a:p>
            <a:pPr lvl="2"/>
            <a:r>
              <a:rPr lang="el-GR" altLang="en-US" dirty="0"/>
              <a:t>πολιτικές, μέτρα, πρωτοβουλίες, παρεμβάσεις, αναγκαίες για την ενδυνάμωση της καινοτομίας, την προστασία του ανταγωνισμού και την οικονομική ανάπτυξη μέσω της Ευρυζωνικότητας και της Κοινωνίας της Πληροφορίας</a:t>
            </a:r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6063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Ευρυζωνική Πρόσβαση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Ευρυζωνική πρόσβαση χαρακτηρίζεται από:</a:t>
            </a:r>
          </a:p>
          <a:p>
            <a:pPr lvl="1"/>
            <a:r>
              <a:rPr lang="el-GR" dirty="0"/>
              <a:t>ικανότητα μεταφοράς μεγάλου όγκου πληροφορίας μεταξύ επικοινωνούντων συστημάτων και τελικών χρηστών</a:t>
            </a:r>
          </a:p>
          <a:p>
            <a:pPr lvl="1"/>
            <a:r>
              <a:rPr lang="el-GR" dirty="0"/>
              <a:t>δυνατότητα συνεχούς σύνδεσης με παρόχους </a:t>
            </a:r>
            <a:r>
              <a:rPr lang="el-GR" dirty="0" err="1"/>
              <a:t>πολυμεσικού</a:t>
            </a:r>
            <a:r>
              <a:rPr lang="el-GR" dirty="0"/>
              <a:t> περιεχομένου</a:t>
            </a:r>
          </a:p>
          <a:p>
            <a:pPr lvl="1"/>
            <a:r>
              <a:rPr lang="el-GR" dirty="0"/>
              <a:t>μετάδοση στο βρόχο πρόσβασης (τελευταίο μίλι) καλής ποιότητας </a:t>
            </a:r>
            <a:r>
              <a:rPr lang="el-GR" dirty="0" err="1"/>
              <a:t>διαδραστικού</a:t>
            </a:r>
            <a:r>
              <a:rPr lang="el-GR" dirty="0"/>
              <a:t> </a:t>
            </a:r>
            <a:r>
              <a:rPr lang="el-GR" dirty="0" err="1"/>
              <a:t>video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8100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Προϋποθέσεις Ευρυζωνικής Πρόσβασης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Πολιτικές και οικονομικές συνθήκες που διασφαλίζουν την επεκτασιμότητα, κλιμάκωση και βιωσιμότητα υποδομών και υπηρεσιών</a:t>
            </a:r>
          </a:p>
          <a:p>
            <a:r>
              <a:rPr lang="el-GR" dirty="0"/>
              <a:t>Ύπαρξη δικτυακών υποδομών κορμού υπέρ-υψηλών ταχυτήτων</a:t>
            </a:r>
          </a:p>
          <a:p>
            <a:r>
              <a:rPr lang="el-GR" dirty="0"/>
              <a:t>Ύπαρξη διακινούμενης πληροφορίας αντιστοίχου όγκου, ενδιαφέροντος και οικονομικής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692239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Σπουδαιότητα της Ευρυζωνικότητας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πολιτεία στο ρόλο ενός σημαντικού χρήστη τηλεπικοινωνιακών υπηρεσιών μπορεί μέσα από την προσπάθεια κάλυψης των αναγκών της να λειτουργεί ως καταλύτης σημαντικών αλλαγών στην εξέλιξη της τηλεπικοινωνιακής αγοράς</a:t>
            </a:r>
          </a:p>
          <a:p>
            <a:r>
              <a:rPr lang="el-GR" dirty="0"/>
              <a:t>Η σημασία της στην ανάπτυξη μιας χώρας επιβεβαιώνεται από την δραστηριοποίηση πολλών κρατών, που τοποθετούν τα έργα τέτοιων υποδομών ως βασικό στρατηγικό στόχο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3849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Σπουδαιότητα της Ευρυζωνικότητας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ανάπτυξη ευρυζωνικών δικτύων έχει υιοθετηθεί από την κοινή Ευρωπαϊκή πολιτική για την υλοποίηση της Κοινωνίας της Πληροφορίας καθώς επίσης και από μεγάλους οργανισμούς (ΟΟΣΑ)</a:t>
            </a:r>
          </a:p>
          <a:p>
            <a:endParaRPr lang="el-GR" dirty="0"/>
          </a:p>
          <a:p>
            <a:r>
              <a:rPr lang="el-GR" dirty="0"/>
              <a:t>Το σχέδιο δράσης </a:t>
            </a:r>
            <a:r>
              <a:rPr lang="en-US" dirty="0"/>
              <a:t>Digital Agenda for Europe</a:t>
            </a:r>
            <a:r>
              <a:rPr lang="el-GR" dirty="0"/>
              <a:t> υπό την στρατηγική </a:t>
            </a:r>
            <a:r>
              <a:rPr lang="en-US" dirty="0"/>
              <a:t>Europe 2020</a:t>
            </a:r>
            <a:r>
              <a:rPr lang="el-GR" dirty="0"/>
              <a:t>, θέτει τα ζητήματα ευρυζωνικής πρόσβασης ως σημαντική προτεραιότητα της Ευρωπαϊκής Ένωσης </a:t>
            </a:r>
          </a:p>
        </p:txBody>
      </p:sp>
    </p:spTree>
    <p:extLst>
      <p:ext uri="{BB962C8B-B14F-4D97-AF65-F5344CB8AC3E}">
        <p14:creationId xmlns:p14="http://schemas.microsoft.com/office/powerpoint/2010/main" val="3580484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Σπουδαιότητα της Ευρυζωνικότητας 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Οι ευρυζωνικές υποδομές μπορούν να διασφαλίσουν την υποστήριξη των αναγκών του δημόσιου τομέα αλλά και την αξιόπιστη και γρήγορη παροχή των υπηρεσιών προς τους πολίτες</a:t>
            </a:r>
          </a:p>
          <a:p>
            <a:r>
              <a:rPr lang="el-GR" dirty="0"/>
              <a:t>Η συγκέντρωση της ζήτησης, η διάθεση των πόρων και η ανταλλαγή των εμπειριών μεταξύ κυβέρνησης και οργανισμών αλλά και του ιδιωτικού τομέα θα αποτρέψει την ανάπτυξη πολλαπλών υποδομών</a:t>
            </a:r>
          </a:p>
          <a:p>
            <a:r>
              <a:rPr lang="el-GR" dirty="0"/>
              <a:t>Αναμένεται να μειώσει το σημαντικό κόστος που καταβάλλεται για τηλεπικοινωνιακές υπηρεσίες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0484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Πλεονεκτήματα Ευρυζωνικής Πρόσβασης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Τα ευρυζωνικά δίκτυα πρόκειται να αλλάξουν τον τρόπο με τον οποίο:</a:t>
            </a:r>
          </a:p>
          <a:p>
            <a:pPr lvl="1"/>
            <a:r>
              <a:rPr lang="el-GR" dirty="0"/>
              <a:t>Επικοινωνούμε	</a:t>
            </a:r>
          </a:p>
          <a:p>
            <a:pPr lvl="1"/>
            <a:r>
              <a:rPr lang="el-GR" dirty="0"/>
              <a:t>Ενημερωνόμαστε</a:t>
            </a:r>
          </a:p>
          <a:p>
            <a:pPr lvl="1"/>
            <a:r>
              <a:rPr lang="el-GR" dirty="0"/>
              <a:t>Συλλέγουμε και επεξεργαζόμαστε πληροφορίες </a:t>
            </a:r>
          </a:p>
          <a:p>
            <a:pPr lvl="1"/>
            <a:r>
              <a:rPr lang="el-GR" dirty="0"/>
              <a:t>Εργαζόμαστε - Εκπαιδευόμαστε</a:t>
            </a:r>
          </a:p>
          <a:p>
            <a:pPr lvl="1"/>
            <a:r>
              <a:rPr lang="el-GR" dirty="0"/>
              <a:t>Συναλλασσόμαστε</a:t>
            </a:r>
          </a:p>
          <a:p>
            <a:pPr lvl="1"/>
            <a:r>
              <a:rPr lang="el-GR" dirty="0"/>
              <a:t>Ψυχαγωγούμαστε</a:t>
            </a:r>
          </a:p>
          <a:p>
            <a:pPr lvl="1"/>
            <a:r>
              <a:rPr lang="el-GR" dirty="0"/>
              <a:t>Απολαμβάνουμε ένα πιο εξελιγμένο σύστημα υγείας</a:t>
            </a:r>
          </a:p>
          <a:p>
            <a:pPr lvl="1"/>
            <a:r>
              <a:rPr lang="el-GR" dirty="0"/>
              <a:t>Συμμετέχουμε σε εκπαιδευτικές και ερευνητικές δραστηριότητες</a:t>
            </a:r>
          </a:p>
        </p:txBody>
      </p:sp>
    </p:spTree>
    <p:extLst>
      <p:ext uri="{BB962C8B-B14F-4D97-AF65-F5344CB8AC3E}">
        <p14:creationId xmlns:p14="http://schemas.microsoft.com/office/powerpoint/2010/main" val="29826161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Πλεονεκτήματα Ευρυζωνικής Πρόσβασης για τη ζωή των πολιτών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Προοπτικές στη ζωή των πολιτών:</a:t>
            </a:r>
          </a:p>
          <a:p>
            <a:pPr lvl="1"/>
            <a:r>
              <a:rPr lang="el-GR" dirty="0"/>
              <a:t>«</a:t>
            </a:r>
            <a:r>
              <a:rPr lang="el-GR" dirty="0" err="1"/>
              <a:t>τηλε</a:t>
            </a:r>
            <a:r>
              <a:rPr lang="el-GR" dirty="0"/>
              <a:t>»-υπηρεσίες (</a:t>
            </a:r>
            <a:r>
              <a:rPr lang="el-GR" dirty="0" err="1"/>
              <a:t>τηλε</a:t>
            </a:r>
            <a:r>
              <a:rPr lang="el-GR" dirty="0"/>
              <a:t>-εργασία, </a:t>
            </a:r>
            <a:r>
              <a:rPr lang="el-GR" dirty="0" err="1"/>
              <a:t>τηλε</a:t>
            </a:r>
            <a:r>
              <a:rPr lang="el-GR" dirty="0"/>
              <a:t>-εκπαίδευση, </a:t>
            </a:r>
            <a:r>
              <a:rPr lang="el-GR" dirty="0" err="1"/>
              <a:t>τηλε</a:t>
            </a:r>
            <a:r>
              <a:rPr lang="el-GR" dirty="0"/>
              <a:t>-ιατρική, </a:t>
            </a:r>
            <a:r>
              <a:rPr lang="el-GR" dirty="0" err="1"/>
              <a:t>τηλε</a:t>
            </a:r>
            <a:r>
              <a:rPr lang="el-GR" dirty="0"/>
              <a:t>-συνεδρίαση κτλ.)</a:t>
            </a:r>
          </a:p>
          <a:p>
            <a:pPr lvl="1"/>
            <a:r>
              <a:rPr lang="el-GR" dirty="0"/>
              <a:t>δικτυακές υπηρεσίες ανάμεσα σε ομότιμους κόμβους (</a:t>
            </a:r>
            <a:r>
              <a:rPr lang="el-GR" dirty="0" err="1"/>
              <a:t>peer</a:t>
            </a:r>
            <a:r>
              <a:rPr lang="el-GR" dirty="0"/>
              <a:t>-</a:t>
            </a:r>
            <a:r>
              <a:rPr lang="el-GR" dirty="0" err="1"/>
              <a:t>to</a:t>
            </a:r>
            <a:r>
              <a:rPr lang="el-GR" dirty="0"/>
              <a:t>-</a:t>
            </a:r>
            <a:r>
              <a:rPr lang="el-GR" dirty="0" err="1"/>
              <a:t>peer</a:t>
            </a:r>
            <a:r>
              <a:rPr lang="el-GR" dirty="0"/>
              <a:t> </a:t>
            </a:r>
            <a:r>
              <a:rPr lang="el-GR" dirty="0" err="1"/>
              <a:t>networking</a:t>
            </a:r>
            <a:r>
              <a:rPr lang="el-GR" dirty="0"/>
              <a:t> </a:t>
            </a:r>
            <a:r>
              <a:rPr lang="el-GR" dirty="0" err="1"/>
              <a:t>services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μετάδοση </a:t>
            </a:r>
            <a:r>
              <a:rPr lang="el-GR" dirty="0" err="1"/>
              <a:t>video</a:t>
            </a:r>
            <a:r>
              <a:rPr lang="el-GR" dirty="0"/>
              <a:t> υψηλής ποιότητας</a:t>
            </a:r>
          </a:p>
          <a:p>
            <a:pPr lvl="1"/>
            <a:r>
              <a:rPr lang="el-GR" dirty="0"/>
              <a:t>αλληλεπιδραστικά παιχνίδια</a:t>
            </a:r>
          </a:p>
          <a:p>
            <a:pPr lvl="1"/>
            <a:r>
              <a:rPr lang="el-GR" dirty="0"/>
              <a:t>παροχή πληροφοριών, ψυχαγωγικών δραστηριοτήτων αλλά και εμπορικών συναλλαγών</a:t>
            </a:r>
          </a:p>
        </p:txBody>
      </p:sp>
    </p:spTree>
    <p:extLst>
      <p:ext uri="{BB962C8B-B14F-4D97-AF65-F5344CB8AC3E}">
        <p14:creationId xmlns:p14="http://schemas.microsoft.com/office/powerpoint/2010/main" val="29826161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Πλεονεκτήματα Ευρυζωνικής Πρόσβασης για το Δημόσιο Τομέα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Προοπτικές στο Δημόσιο Τομέα</a:t>
            </a:r>
          </a:p>
          <a:p>
            <a:pPr lvl="1"/>
            <a:r>
              <a:rPr lang="el-GR" dirty="0"/>
              <a:t>αποδοτικότερη αλληλεπίδραση μεταξύ δημόσιων υπηρεσιών και πολιτών μέσω αυτοματοποιημένων διαδικασιών</a:t>
            </a:r>
          </a:p>
          <a:p>
            <a:pPr lvl="1"/>
            <a:r>
              <a:rPr lang="el-GR" dirty="0"/>
              <a:t>βελτίωση και απλοποίηση παρεχόμενων υπηρεσιών του κράτους προς τους πολίτες</a:t>
            </a:r>
          </a:p>
          <a:p>
            <a:pPr lvl="1"/>
            <a:r>
              <a:rPr lang="el-GR" dirty="0"/>
              <a:t>παροχή εκπαιδευτικών και ερευνητικών δραστηριοτήτων</a:t>
            </a:r>
          </a:p>
          <a:p>
            <a:pPr lvl="1"/>
            <a:r>
              <a:rPr lang="el-GR" dirty="0"/>
              <a:t>πλεονεκτήματα στον τομέα της υγείας ανεξάρτητα από τη γεωγραφική περιοχή</a:t>
            </a:r>
          </a:p>
        </p:txBody>
      </p:sp>
    </p:spTree>
    <p:extLst>
      <p:ext uri="{BB962C8B-B14F-4D97-AF65-F5344CB8AC3E}">
        <p14:creationId xmlns:p14="http://schemas.microsoft.com/office/powerpoint/2010/main" val="2982616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Πλεονεκτήματα Ευρυζωνικής Πρόσβασης για τον Ιδιωτικό Τομέα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Προοπτικές στον Ιδιωτικό Τομέα</a:t>
            </a:r>
          </a:p>
          <a:p>
            <a:pPr lvl="1"/>
            <a:r>
              <a:rPr lang="el-GR" dirty="0"/>
              <a:t>βελτίωση και απλοποίηση παρεχόμενων υπηρεσιών του κράτους προς τις επιχειρήσεις</a:t>
            </a:r>
          </a:p>
          <a:p>
            <a:pPr lvl="1"/>
            <a:r>
              <a:rPr lang="el-GR" dirty="0"/>
              <a:t>απλοποίηση του τρόπου εισαγωγής των επιχειρήσεων στο νέο ψηφιακό περιβάλλον</a:t>
            </a:r>
          </a:p>
          <a:p>
            <a:pPr lvl="1"/>
            <a:r>
              <a:rPr lang="el-GR" dirty="0"/>
              <a:t>υλοποίηση νέων εξελιγμένων μηχανισμών διαφήμισης και προώθησης των προϊόντων και των υπηρεσιών τους</a:t>
            </a:r>
          </a:p>
          <a:p>
            <a:pPr lvl="1"/>
            <a:r>
              <a:rPr lang="el-GR" dirty="0"/>
              <a:t>ελαχιστοποίηση της σημασίας της γεωγραφικής περιοχής στην οποία εδρεύει και λειτουργεί μια επιχείρηση</a:t>
            </a:r>
          </a:p>
          <a:p>
            <a:pPr lvl="1"/>
            <a:r>
              <a:rPr lang="el-GR" dirty="0"/>
              <a:t>ανάπτυξη των δραστηριοτήτων στον τομέα του ηλεκτρονικού εμπορίου</a:t>
            </a:r>
          </a:p>
        </p:txBody>
      </p:sp>
    </p:spTree>
    <p:extLst>
      <p:ext uri="{BB962C8B-B14F-4D97-AF65-F5344CB8AC3E}">
        <p14:creationId xmlns:p14="http://schemas.microsoft.com/office/powerpoint/2010/main" val="94147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Τρόπος Εξέτασης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/>
              <a:t>Γραπτή εξέταση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0481257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Ρόλος Ευρυζωνικής Πρόσβασης στην γεφύρωση του ψηφιακού χάσματος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Εξάλειψη σημαντικών παραγόντων «αποκλεισμού» μεγάλων ομάδων πληθυσμού και περιοχών της χώρας, όπως της απόστασης και του χρόνου</a:t>
            </a:r>
          </a:p>
          <a:p>
            <a:r>
              <a:rPr lang="el-GR" dirty="0"/>
              <a:t>Η εγκατάσταση ευρυζωνικών υποδομών λειτουργεί ευεργετικά στη γεφύρωση του ψηφιακού χάσματος, κυρίως σε απομακρυσμένες και λιγότερο ανεπτυγμένες περιοχές, οι οποίες αντιμετωπίζουν τους πιο έντονους τεχνολογικούς αποκλεισμούς</a:t>
            </a:r>
          </a:p>
        </p:txBody>
      </p:sp>
    </p:spTree>
    <p:extLst>
      <p:ext uri="{BB962C8B-B14F-4D97-AF65-F5344CB8AC3E}">
        <p14:creationId xmlns:p14="http://schemas.microsoft.com/office/powerpoint/2010/main" val="1876065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Υπηρεσίες μέσω Ευρυζωνικών Δικτύων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Στον τομέα της εκπαίδευσης: εφαρμογές ηλεκτρονικής εκπαίδευσης (e-learning)</a:t>
            </a:r>
          </a:p>
          <a:p>
            <a:r>
              <a:rPr lang="el-GR" dirty="0"/>
              <a:t>Στον τομέα της υγείας: εφαρμογές τηλεϊατρικής (e-</a:t>
            </a:r>
            <a:r>
              <a:rPr lang="el-GR" dirty="0" err="1"/>
              <a:t>healt</a:t>
            </a:r>
            <a:r>
              <a:rPr lang="el-GR" dirty="0"/>
              <a:t>h)</a:t>
            </a:r>
          </a:p>
          <a:p>
            <a:r>
              <a:rPr lang="el-GR" dirty="0"/>
              <a:t>Στον τομέα της εξυπηρέτησης του πολίτη: εφαρμογές e-</a:t>
            </a:r>
            <a:r>
              <a:rPr lang="el-GR" dirty="0" err="1"/>
              <a:t>government</a:t>
            </a:r>
            <a:endParaRPr lang="el-GR" dirty="0"/>
          </a:p>
          <a:p>
            <a:r>
              <a:rPr lang="el-GR" dirty="0"/>
              <a:t>Στον τομέα του </a:t>
            </a:r>
            <a:r>
              <a:rPr lang="el-GR" dirty="0" err="1"/>
              <a:t>επιχειρείν</a:t>
            </a:r>
            <a:r>
              <a:rPr lang="el-GR" dirty="0"/>
              <a:t>: εφαρμογές e-</a:t>
            </a:r>
            <a:r>
              <a:rPr lang="el-GR" dirty="0" err="1"/>
              <a:t>επιχειρείν</a:t>
            </a:r>
            <a:endParaRPr lang="el-GR" dirty="0"/>
          </a:p>
          <a:p>
            <a:r>
              <a:rPr lang="el-GR" dirty="0"/>
              <a:t>Στον τομέα της επικοινωνίας: νέες μέθοδοι επικοινωνίας με μικρότερο κόστος</a:t>
            </a:r>
          </a:p>
          <a:p>
            <a:r>
              <a:rPr lang="el-GR" dirty="0"/>
              <a:t>Στον τομέα της ενημέρωσης και της ψυχαγωγίας: </a:t>
            </a:r>
            <a:r>
              <a:rPr lang="el-GR" dirty="0" err="1"/>
              <a:t>online</a:t>
            </a:r>
            <a:r>
              <a:rPr lang="el-GR" dirty="0"/>
              <a:t> παιχνίδια, αµφίδροµη διαδραστική τηλεόραση, παρακολούθηση ταινιών από ηλεκτρονικές ταινιοθήκες</a:t>
            </a:r>
          </a:p>
        </p:txBody>
      </p:sp>
    </p:spTree>
    <p:extLst>
      <p:ext uri="{BB962C8B-B14F-4D97-AF65-F5344CB8AC3E}">
        <p14:creationId xmlns:p14="http://schemas.microsoft.com/office/powerpoint/2010/main" val="18760659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Πληροφορίες μαθήματος</a:t>
            </a:r>
          </a:p>
          <a:p>
            <a:r>
              <a:rPr lang="el-GR" dirty="0"/>
              <a:t>Μοντέλο ISO/OSI</a:t>
            </a:r>
          </a:p>
          <a:p>
            <a:r>
              <a:rPr lang="el-GR" dirty="0"/>
              <a:t>Μετάδοση δεδομένων</a:t>
            </a:r>
          </a:p>
          <a:p>
            <a:r>
              <a:rPr lang="el-GR" dirty="0"/>
              <a:t>Τι είναι η ευρυζωνικότητα</a:t>
            </a:r>
          </a:p>
          <a:p>
            <a:r>
              <a:rPr lang="el-GR" dirty="0"/>
              <a:t>Η σπουδαιότητα της ευρυζωνικότητας</a:t>
            </a:r>
          </a:p>
          <a:p>
            <a:r>
              <a:rPr lang="el-GR" dirty="0"/>
              <a:t>Χαρακτηριστικά και προϋποθέσεις ευρυζωνικότητας</a:t>
            </a:r>
          </a:p>
          <a:p>
            <a:r>
              <a:rPr lang="el-GR" dirty="0"/>
              <a:t>Πλεονεκτήματα ευρυζωνικής πρόσβασης</a:t>
            </a:r>
          </a:p>
          <a:p>
            <a:r>
              <a:rPr lang="el-GR" dirty="0"/>
              <a:t>Τομείς που ωφελούνται από τα ευρυζωνικά δίκτυα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Σημειώσεις μαθήματος (Κεφάλαιο 1)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l-GR" dirty="0"/>
              <a:t>Εισαγωγή στις Νέες Τεχνολογίες Επικοινωνιών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l-GR" dirty="0" err="1"/>
              <a:t>Πομπόρτσης</a:t>
            </a:r>
            <a:r>
              <a:rPr lang="el-GR" dirty="0"/>
              <a:t> Α.</a:t>
            </a:r>
            <a:endParaRPr lang="en-US" dirty="0"/>
          </a:p>
          <a:p>
            <a:pPr lvl="1"/>
            <a:r>
              <a:rPr lang="en-US" dirty="0"/>
              <a:t>Data and Computer Communications, William Stallings</a:t>
            </a:r>
          </a:p>
          <a:p>
            <a:pPr lvl="1"/>
            <a:r>
              <a:rPr lang="en-US" dirty="0"/>
              <a:t>Broadband Communications, </a:t>
            </a:r>
            <a:r>
              <a:rPr lang="en-US" dirty="0" err="1"/>
              <a:t>Balaji</a:t>
            </a:r>
            <a:r>
              <a:rPr lang="en-US" dirty="0"/>
              <a:t> </a:t>
            </a:r>
            <a:r>
              <a:rPr lang="en-US" dirty="0" err="1"/>
              <a:t>Cumar</a:t>
            </a:r>
            <a:endParaRPr lang="el-GR" dirty="0"/>
          </a:p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http://telematics.upatras.gr/telematics/bouras/undergraduate-courses/euruzwnikes-texnologies?language=el</a:t>
            </a:r>
            <a:r>
              <a:rPr lang="en-US" dirty="0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n-US" dirty="0">
                <a:hlinkClick r:id="rId4"/>
              </a:rPr>
              <a:t>https://eclass.upatras.gr/courses/CEID1063/</a:t>
            </a:r>
            <a:r>
              <a:rPr lang="el-GR" dirty="0"/>
              <a:t> (</a:t>
            </a:r>
            <a:r>
              <a:rPr lang="en-US" dirty="0"/>
              <a:t>eclass </a:t>
            </a:r>
            <a:r>
              <a:rPr lang="el-GR" dirty="0"/>
              <a:t>μαθήματος)</a:t>
            </a:r>
          </a:p>
          <a:p>
            <a:pPr lvl="1"/>
            <a:endParaRPr lang="el-GR" dirty="0"/>
          </a:p>
          <a:p>
            <a:pPr lvl="1"/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Υποστηρικτικό Υλικό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Στο δικτυακό τόπο του μαθήματος: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http://telematics.upatras.gr/telematics/bouras/undergraduate-courses/euruzwnikes-texnologies?language=el</a:t>
            </a:r>
            <a:endParaRPr lang="en-US" dirty="0"/>
          </a:p>
          <a:p>
            <a:r>
              <a:rPr lang="el-GR" dirty="0"/>
              <a:t>Στη σελίδα του μαθήματος στο </a:t>
            </a:r>
            <a:r>
              <a:rPr lang="en-US" dirty="0"/>
              <a:t>eclass: </a:t>
            </a:r>
            <a:r>
              <a:rPr lang="en-US" dirty="0">
                <a:hlinkClick r:id="rId4"/>
              </a:rPr>
              <a:t>https://eclass.upatras.gr/courses/CEID1063/</a:t>
            </a:r>
            <a:endParaRPr lang="el-GR" dirty="0"/>
          </a:p>
          <a:p>
            <a:r>
              <a:rPr lang="el-GR" dirty="0"/>
              <a:t>Μπορείτε να βρείτε:</a:t>
            </a:r>
          </a:p>
          <a:p>
            <a:pPr lvl="1"/>
            <a:r>
              <a:rPr lang="el-GR" dirty="0"/>
              <a:t>Διαλέξεις – Παρουσιάσεις</a:t>
            </a:r>
          </a:p>
          <a:p>
            <a:pPr lvl="1"/>
            <a:r>
              <a:rPr lang="el-GR" dirty="0"/>
              <a:t>Σημειώσεις του μαθήματος</a:t>
            </a:r>
          </a:p>
          <a:p>
            <a:pPr lvl="1"/>
            <a:r>
              <a:rPr lang="el-GR" dirty="0"/>
              <a:t>Σχετική Βιβλιογραφία (βιβλία, διπλωματικές εργασίες, διδακτορικές διατριβές, δικτυακοί τόποι κ.α.)</a:t>
            </a:r>
          </a:p>
          <a:p>
            <a:pPr lvl="1"/>
            <a:r>
              <a:rPr lang="el-GR" dirty="0"/>
              <a:t>Εργασίες Φοιτητών</a:t>
            </a:r>
          </a:p>
        </p:txBody>
      </p:sp>
    </p:spTree>
    <p:extLst>
      <p:ext uri="{BB962C8B-B14F-4D97-AF65-F5344CB8AC3E}">
        <p14:creationId xmlns:p14="http://schemas.microsoft.com/office/powerpoint/2010/main" val="390037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Συγγράμματα μαθήματος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Τίτλος: Επικοινωνίες υπολογιστών και δεδομένων</a:t>
            </a:r>
            <a:r>
              <a:rPr lang="en-US" dirty="0"/>
              <a:t> (</a:t>
            </a:r>
            <a:r>
              <a:rPr lang="el-GR" dirty="0"/>
              <a:t>8</a:t>
            </a:r>
            <a:r>
              <a:rPr lang="el-GR" baseline="30000" dirty="0"/>
              <a:t>η</a:t>
            </a:r>
            <a:r>
              <a:rPr lang="el-GR" dirty="0"/>
              <a:t> έκδοση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Συγγραφείς: </a:t>
            </a:r>
            <a:r>
              <a:rPr lang="en-US" dirty="0"/>
              <a:t>Stallings William</a:t>
            </a:r>
          </a:p>
          <a:p>
            <a:pPr lvl="1"/>
            <a:r>
              <a:rPr lang="el-GR" dirty="0"/>
              <a:t>Έτος: 20</a:t>
            </a:r>
            <a:r>
              <a:rPr lang="en-US" dirty="0"/>
              <a:t>1</a:t>
            </a:r>
            <a:r>
              <a:rPr lang="el-GR" dirty="0"/>
              <a:t>1, Εκδόσεις </a:t>
            </a:r>
            <a:r>
              <a:rPr lang="el-GR" dirty="0" err="1"/>
              <a:t>Τζιόλα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512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/>
              <a:t>Βασικά στοιχεία ευρυζωνικών επικοινωνιών (Μέρος 1)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7316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Εισαγωγή στα βασικά στοιχεία των </a:t>
            </a:r>
            <a:r>
              <a:rPr lang="el-GR" dirty="0" err="1"/>
              <a:t>ευρυζωνικών</a:t>
            </a:r>
            <a:r>
              <a:rPr lang="el-GR" dirty="0"/>
              <a:t> επικοινωνιών</a:t>
            </a:r>
          </a:p>
          <a:p>
            <a:r>
              <a:rPr lang="el-GR" dirty="0"/>
              <a:t>Παρουσίαση του μοντέλου </a:t>
            </a:r>
            <a:r>
              <a:rPr lang="en-US" dirty="0"/>
              <a:t>ISO/OSI</a:t>
            </a:r>
          </a:p>
          <a:p>
            <a:r>
              <a:rPr lang="el-GR" dirty="0"/>
              <a:t>Εισαγωγή στη μετάδοση δεδομένων</a:t>
            </a:r>
          </a:p>
          <a:p>
            <a:r>
              <a:rPr lang="el-GR" dirty="0"/>
              <a:t>Ανάλυση της ευρυζωνικότητας και των πλεονεκτημάτων της</a:t>
            </a:r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Πληροφορίες και ύλη μαθήματος</a:t>
            </a:r>
          </a:p>
          <a:p>
            <a:r>
              <a:rPr lang="el-GR" dirty="0"/>
              <a:t>Μοντέλο </a:t>
            </a:r>
            <a:r>
              <a:rPr lang="en-US" dirty="0"/>
              <a:t>ISO</a:t>
            </a:r>
            <a:r>
              <a:rPr lang="en-US"/>
              <a:t>/OSI</a:t>
            </a:r>
            <a:endParaRPr lang="en-US" dirty="0"/>
          </a:p>
          <a:p>
            <a:r>
              <a:rPr lang="el-GR" dirty="0"/>
              <a:t>Μετάδοση δεδομένων</a:t>
            </a:r>
          </a:p>
          <a:p>
            <a:r>
              <a:rPr lang="el-GR" dirty="0"/>
              <a:t>Τι είναι η ευρυζωνικότητα</a:t>
            </a:r>
          </a:p>
          <a:p>
            <a:r>
              <a:rPr lang="el-GR" dirty="0"/>
              <a:t>Η σπουδαιότητα της ευρυζωνικότητας</a:t>
            </a:r>
          </a:p>
          <a:p>
            <a:r>
              <a:rPr lang="el-GR" dirty="0"/>
              <a:t>Πλεονεκτήματα ευρυζωνικής πρόσβασης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2194</Words>
  <Application>Microsoft Office PowerPoint</Application>
  <PresentationFormat>On-screen Show (4:3)</PresentationFormat>
  <Paragraphs>299</Paragraphs>
  <Slides>44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ＭＳ Ｐゴシック</vt:lpstr>
      <vt:lpstr>Arial</vt:lpstr>
      <vt:lpstr>Calibri</vt:lpstr>
      <vt:lpstr>Wingdings</vt:lpstr>
      <vt:lpstr>1_Θέμα του Office</vt:lpstr>
      <vt:lpstr>ΕΥΡΥΖΩΝΙΚΕΣ ΤΕΧΝΟΛΟΓΙΕΣ</vt:lpstr>
      <vt:lpstr>Γενικές Πληροφορίες</vt:lpstr>
      <vt:lpstr>Ύλη Μαθήματος</vt:lpstr>
      <vt:lpstr>Τρόπος Εξέτασης</vt:lpstr>
      <vt:lpstr>Υποστηρικτικό Υλικό</vt:lpstr>
      <vt:lpstr>Συγγράμματα μαθήματος</vt:lpstr>
      <vt:lpstr>Βασικά στοιχεία ευρυζωνικών επικοινωνιών (Μέρος 1)</vt:lpstr>
      <vt:lpstr>Σκοποί  ενότητας</vt:lpstr>
      <vt:lpstr>Περιεχόμενα ενότητας</vt:lpstr>
      <vt:lpstr>Τηλεπικοινωνιακά Συστήματα και Δίκτυα</vt:lpstr>
      <vt:lpstr>Ανάπτυξη των δικτυακών τεχνολογιών</vt:lpstr>
      <vt:lpstr>Μοντέλο OSI</vt:lpstr>
      <vt:lpstr>Επίπεδα μοντέλου OSI</vt:lpstr>
      <vt:lpstr>Επίπεδα μοντέλου OSI</vt:lpstr>
      <vt:lpstr>Μοντέλο OSI</vt:lpstr>
      <vt:lpstr>Φυσικό Επίπεδο (1/2)</vt:lpstr>
      <vt:lpstr>Φυσικό Επίπεδο (2/2)</vt:lpstr>
      <vt:lpstr>Επίπεδο Διασύνδεσης Δεδομένων</vt:lpstr>
      <vt:lpstr>Επίπεδο Δικτύου</vt:lpstr>
      <vt:lpstr>Επίπεδο Μεταφοράς</vt:lpstr>
      <vt:lpstr>Επίπεδο Συνόδου</vt:lpstr>
      <vt:lpstr>Επίπεδο Παρουσίασης</vt:lpstr>
      <vt:lpstr>Επίπεδο Εφαρμογής</vt:lpstr>
      <vt:lpstr>Μετάδοση Δεδομένων (1/3)</vt:lpstr>
      <vt:lpstr>Μετάδοση Δεδομένων (2/3)</vt:lpstr>
      <vt:lpstr>Μετάδοση Δεδομένων (3/3)</vt:lpstr>
      <vt:lpstr>Τι είναι η Ευρυζωνικότητα (1/4)</vt:lpstr>
      <vt:lpstr>Τι είναι η Ευρυζωνικότητα (2/4)</vt:lpstr>
      <vt:lpstr>Τι είναι η Ευρυζωνικότητα (3/4)</vt:lpstr>
      <vt:lpstr>Τι είναι η Ευρυζωνικότητα (4/4)</vt:lpstr>
      <vt:lpstr>Ευρυζωνική Πρόσβαση</vt:lpstr>
      <vt:lpstr>Προϋποθέσεις Ευρυζωνικής Πρόσβασης</vt:lpstr>
      <vt:lpstr>Σπουδαιότητα της Ευρυζωνικότητας (1/3)</vt:lpstr>
      <vt:lpstr>Σπουδαιότητα της Ευρυζωνικότητας (2/3)</vt:lpstr>
      <vt:lpstr>Σπουδαιότητα της Ευρυζωνικότητας (3/3)</vt:lpstr>
      <vt:lpstr>Πλεονεκτήματα Ευρυζωνικής Πρόσβασης</vt:lpstr>
      <vt:lpstr>Πλεονεκτήματα Ευρυζωνικής Πρόσβασης για τη ζωή των πολιτών </vt:lpstr>
      <vt:lpstr>Πλεονεκτήματα Ευρυζωνικής Πρόσβασης για το Δημόσιο Τομέα</vt:lpstr>
      <vt:lpstr>Πλεονεκτήματα Ευρυζωνικής Πρόσβασης για τον Ιδιωτικό Τομέα</vt:lpstr>
      <vt:lpstr>Ρόλος Ευρυζωνικής Πρόσβασης στην γεφύρωση του ψηφιακού χάσματος</vt:lpstr>
      <vt:lpstr>Υπηρεσίες μέσω Ευρυζωνικών Δικτύων</vt:lpstr>
      <vt:lpstr>Σύντομη ανασκόπηση</vt:lpstr>
      <vt:lpstr>Βιβλιογραφία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300</cp:revision>
  <dcterms:created xsi:type="dcterms:W3CDTF">2012-09-06T09:03:05Z</dcterms:created>
  <dcterms:modified xsi:type="dcterms:W3CDTF">2024-02-22T12:32:33Z</dcterms:modified>
</cp:coreProperties>
</file>