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9"/>
  </p:notesMasterIdLst>
  <p:sldIdLst>
    <p:sldId id="399" r:id="rId2"/>
    <p:sldId id="262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9" r:id="rId60"/>
    <p:sldId id="460" r:id="rId61"/>
    <p:sldId id="461" r:id="rId62"/>
    <p:sldId id="462" r:id="rId63"/>
    <p:sldId id="463" r:id="rId64"/>
    <p:sldId id="464" r:id="rId65"/>
    <p:sldId id="466" r:id="rId66"/>
    <p:sldId id="465" r:id="rId67"/>
    <p:sldId id="467" r:id="rId68"/>
    <p:sldId id="468" r:id="rId69"/>
    <p:sldId id="469" r:id="rId70"/>
    <p:sldId id="470" r:id="rId71"/>
    <p:sldId id="471" r:id="rId72"/>
    <p:sldId id="472" r:id="rId73"/>
    <p:sldId id="473" r:id="rId74"/>
    <p:sldId id="458" r:id="rId75"/>
    <p:sldId id="475" r:id="rId76"/>
    <p:sldId id="474" r:id="rId77"/>
    <p:sldId id="322" r:id="rId7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1" d="100"/>
          <a:sy n="111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38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76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67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81874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30069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</a:t>
            </a:r>
            <a:r>
              <a:rPr lang="en-US" sz="1000" dirty="0">
                <a:solidFill>
                  <a:srgbClr val="5075BC"/>
                </a:solidFill>
              </a:rPr>
              <a:t>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3074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07422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3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3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</a:t>
            </a:r>
            <a:r>
              <a:rPr lang="el-GR" sz="1000">
                <a:solidFill>
                  <a:srgbClr val="5075BC"/>
                </a:solidFill>
              </a:rPr>
              <a:t>Μέρος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095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ust.hk/~dekai/271/notes/L10/L10.pdf" TargetMode="External"/><Relationship Id="rId3" Type="http://schemas.openxmlformats.org/officeDocument/2006/relationships/hyperlink" Target="http://telematics.upatras.gr/telematics/bouras/undergraduate-courses/diktua-dhmosias-xrhshs-kai-diasundesh-diktuwn?language=el" TargetMode="External"/><Relationship Id="rId7" Type="http://schemas.openxmlformats.org/officeDocument/2006/relationships/hyperlink" Target="http://www.csi.ucd.ie/Staff/jmurphy/networks/csd8_7-rout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d.uoc.gr/~hy335a/W2011/10-11/pdf/hy335a_l04_10b.pdf" TargetMode="External"/><Relationship Id="rId5" Type="http://schemas.openxmlformats.org/officeDocument/2006/relationships/hyperlink" Target="http://opencourseware.kfupm.edu.sa/colleges/ccse/coe/coe341/files/2-Lecture_Notes_COE341_Chapter02_T081.pdf" TargetMode="External"/><Relationship Id="rId10" Type="http://schemas.openxmlformats.org/officeDocument/2006/relationships/hyperlink" Target="http://yuba.stanford.edu/~molinero/thesis/chapter.2.pdf" TargetMode="External"/><Relationship Id="rId4" Type="http://schemas.openxmlformats.org/officeDocument/2006/relationships/hyperlink" Target="http://ww2.it.nuigalway.ie/staff/pbigioi/ct101/CT101_IntroductionToDataCommunicationsAndNetworking.ppt" TargetMode="External"/><Relationship Id="rId9" Type="http://schemas.openxmlformats.org/officeDocument/2006/relationships/hyperlink" Target="http://gonda.nic.in/swangonda/pdf/0789732556.pdf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ΔΙΚΤΥΑ ΔΗΜΟΣΙΑΣ ΧΡΗΣΗΣ ΚΑΙ ΔΙΑΣΥΝΔΕΣΗ ΔΙΚΤΥΩΝ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384822"/>
            <a:ext cx="9144000" cy="3212530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 στα Δίκτυα Δεδομένων – Μέρος 2</a:t>
            </a:r>
          </a:p>
          <a:p>
            <a:endParaRPr lang="el-GR" sz="2800" dirty="0"/>
          </a:p>
          <a:p>
            <a:r>
              <a:rPr lang="el-GR" sz="2800" dirty="0"/>
              <a:t>Βασίλειος Κόκκινος (εκ μέρους του Καθηγητή Χ. Ι. Μπούρα)</a:t>
            </a:r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 dirty="0"/>
          </a:p>
          <a:p>
            <a:r>
              <a:rPr lang="en-US" sz="2800" dirty="0"/>
              <a:t>site: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</p:txBody>
      </p:sp>
      <p:pic>
        <p:nvPicPr>
          <p:cNvPr id="2050" name="Picture 2" descr="https://www.upatras.gr/sites/www.upatras.gr/files/up_2017_logo_g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107"/>
            <a:ext cx="3840480" cy="13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8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Επίπεδο Διασύνδεσης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Επιχειρεί να κάνει αξιόπιστη τη φυσική σύνδεση</a:t>
            </a:r>
          </a:p>
          <a:p>
            <a:pPr lvl="1"/>
            <a:r>
              <a:rPr lang="el-GR" dirty="0"/>
              <a:t>Ενεργοποίηση, επισκευή και απενεργοποίηση της ζεύξης</a:t>
            </a:r>
          </a:p>
          <a:p>
            <a:pPr lvl="1"/>
            <a:r>
              <a:rPr lang="el-GR" dirty="0"/>
              <a:t>Ανίχνευση και έλεγχος σφαλμάτων (τα υψηλότερα στρώματα συνήθως δεν απαλλάσσονται από την ευθύνη για έλεγχο σφαλμάτων)</a:t>
            </a:r>
          </a:p>
          <a:p>
            <a:r>
              <a:rPr lang="el-GR" dirty="0"/>
              <a:t>Συχνά δικτυακά στοιχεία του επιπέδου:</a:t>
            </a:r>
          </a:p>
          <a:p>
            <a:pPr lvl="1"/>
            <a:r>
              <a:rPr lang="el-GR" dirty="0"/>
              <a:t>Κάρτα δικτύου</a:t>
            </a:r>
          </a:p>
          <a:p>
            <a:pPr lvl="1"/>
            <a:r>
              <a:rPr lang="en-US" dirty="0"/>
              <a:t>Ethernet switches</a:t>
            </a:r>
            <a:endParaRPr lang="el-GR" dirty="0"/>
          </a:p>
          <a:p>
            <a:pPr lvl="1"/>
            <a:r>
              <a:rPr lang="en-US" dirty="0"/>
              <a:t>Bridges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525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err="1"/>
              <a:t>Υποεπίπεδα</a:t>
            </a:r>
            <a:r>
              <a:rPr lang="el-GR" altLang="en-US" dirty="0"/>
              <a:t> Διασύνδεσης δεδομένων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Σε ορισμένες περιπτώσεις (π.χ. στην οικογένεια πρωτοκόλλων IEEE 802) το επίπεδο διασύνδεσης δεδομένων περιγράφεται με δύο </a:t>
            </a:r>
            <a:r>
              <a:rPr lang="el-GR" altLang="en-US" dirty="0" err="1"/>
              <a:t>υποεπίπεδα</a:t>
            </a:r>
            <a:r>
              <a:rPr lang="el-GR" altLang="en-US" dirty="0"/>
              <a:t>:</a:t>
            </a:r>
          </a:p>
          <a:p>
            <a:pPr lvl="1"/>
            <a:r>
              <a:rPr lang="el-GR" altLang="en-US" dirty="0" err="1"/>
              <a:t>Υποεπίπεδο</a:t>
            </a:r>
            <a:r>
              <a:rPr lang="el-GR" altLang="en-US" dirty="0"/>
              <a:t> ελέγχου λογικής σύνδεσης (</a:t>
            </a:r>
            <a:r>
              <a:rPr lang="en-GB" altLang="en-US" dirty="0"/>
              <a:t>Logical Link Control – LLC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 err="1"/>
              <a:t>Υποεπίπεδο</a:t>
            </a:r>
            <a:r>
              <a:rPr lang="el-GR" altLang="en-US" dirty="0"/>
              <a:t> ελέγχου πρόσβασης στο μέσο (</a:t>
            </a:r>
            <a:r>
              <a:rPr lang="en-GB" altLang="en-US" dirty="0"/>
              <a:t>Media Access Control – MAC</a:t>
            </a:r>
            <a:r>
              <a:rPr lang="el-GR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9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err="1"/>
              <a:t>Υποεπίπεδα</a:t>
            </a:r>
            <a:r>
              <a:rPr lang="el-GR" altLang="en-US" dirty="0"/>
              <a:t> Διασύνδεσης δεδομένων (2/2)</a:t>
            </a:r>
            <a:endParaRPr lang="en-US" dirty="0"/>
          </a:p>
        </p:txBody>
      </p:sp>
      <p:pic>
        <p:nvPicPr>
          <p:cNvPr id="1028" name="Picture 4" descr="LLC και MAC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2428" y="2060848"/>
            <a:ext cx="3599792" cy="34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43608" y="5589240"/>
            <a:ext cx="6984776" cy="72008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LLC </a:t>
            </a:r>
            <a:r>
              <a:rPr lang="el-GR" dirty="0"/>
              <a:t>και </a:t>
            </a:r>
            <a:r>
              <a:rPr lang="en-US" dirty="0"/>
              <a:t>MAC (source: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3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Το υποεπίπεδο ελέγχου λογικής σύνδεσης -</a:t>
            </a:r>
            <a:r>
              <a:rPr lang="en-GB" altLang="en-US"/>
              <a:t> LLC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Το </a:t>
            </a:r>
            <a:r>
              <a:rPr lang="el-GR" altLang="en-US" dirty="0" err="1"/>
              <a:t>υποεπίπεδο</a:t>
            </a:r>
            <a:r>
              <a:rPr lang="el-GR" altLang="en-US" dirty="0"/>
              <a:t> ελέγχου λογικής σύνδεσης παρέχει </a:t>
            </a:r>
          </a:p>
          <a:p>
            <a:pPr lvl="1"/>
            <a:r>
              <a:rPr lang="el-GR" altLang="en-US" dirty="0"/>
              <a:t>πολυπλεξία των πακέτων από τα ανώτερα επίπεδα </a:t>
            </a:r>
          </a:p>
          <a:p>
            <a:pPr lvl="1"/>
            <a:r>
              <a:rPr lang="el-GR" altLang="en-US" dirty="0"/>
              <a:t>προαιρετικό έλεγχο ροής, επιβεβαιώσεις και ενημέρωση για λάθη</a:t>
            </a:r>
          </a:p>
          <a:p>
            <a:pPr lvl="1"/>
            <a:r>
              <a:rPr lang="el-GR" altLang="en-US" dirty="0" err="1"/>
              <a:t>διευθυνσιοδότηση</a:t>
            </a:r>
            <a:r>
              <a:rPr lang="el-GR" altLang="en-US" dirty="0"/>
              <a:t> και έλεγχο της σύνδεσης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91995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Υποεπίπεδο ελέγχου πρόσβασης στο μέσο – MAC</a:t>
            </a:r>
            <a:endParaRPr lang="el-G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Το υποεπίπεδο ελέγχου πρόσβασης</a:t>
            </a:r>
          </a:p>
          <a:p>
            <a:pPr lvl="1"/>
            <a:r>
              <a:rPr lang="el-GR" altLang="en-US"/>
              <a:t>παρέχει διευθυνσιοδότηση και μηχανισμούς ελέγχου της πρόσβασης στο μέσο που </a:t>
            </a:r>
          </a:p>
          <a:p>
            <a:pPr lvl="1"/>
            <a:r>
              <a:rPr lang="el-GR" altLang="en-US"/>
              <a:t>επιτρέπει την πρόσβαση πολλών σταθμών / κόμβων να επικοινωνούν μέσα από ένα δίκτυο πολλαπλής πρόσβασης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1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Επίπεδο Δικτύου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Παρέχει υπηρεσίες για τη μεταφορά πληροφορίας ανάμεσα σε τερματικά συστήματα ενός δικτύου</a:t>
            </a:r>
          </a:p>
          <a:p>
            <a:r>
              <a:rPr lang="el-GR" dirty="0"/>
              <a:t>Τα υψηλότερα στρώματα δε χρειάζεται να γνωρίζουν οτιδήποτε για την υποκείμενη μετάδοση δεδομένων και τις τεχνολογίες μεταγωγής</a:t>
            </a:r>
          </a:p>
          <a:p>
            <a:r>
              <a:rPr lang="el-GR" dirty="0"/>
              <a:t>Παρέχει ένα </a:t>
            </a:r>
            <a:r>
              <a:rPr lang="en-US" dirty="0"/>
              <a:t>end-to-end </a:t>
            </a:r>
            <a:r>
              <a:rPr lang="el-GR" dirty="0"/>
              <a:t>σύστημα </a:t>
            </a:r>
            <a:r>
              <a:rPr lang="el-GR" dirty="0" err="1"/>
              <a:t>διευθυνσιοδότησης</a:t>
            </a:r>
            <a:r>
              <a:rPr lang="el-GR" dirty="0"/>
              <a:t> για τη δρομολόγηση των πακέτων</a:t>
            </a:r>
          </a:p>
          <a:p>
            <a:r>
              <a:rPr lang="el-GR" dirty="0"/>
              <a:t>Περιλαμβάνει δρομολογητές που επικοινωνούν μεταξύ τους μέσω πρωτοκόλλων δρομολόγησης </a:t>
            </a:r>
          </a:p>
          <a:p>
            <a:r>
              <a:rPr lang="el-GR" dirty="0"/>
              <a:t>Στο επίπεδο αυτό ανήκει το IP</a:t>
            </a:r>
          </a:p>
        </p:txBody>
      </p:sp>
    </p:spTree>
    <p:extLst>
      <p:ext uri="{BB962C8B-B14F-4D97-AF65-F5344CB8AC3E}">
        <p14:creationId xmlns:p14="http://schemas.microsoft.com/office/powerpoint/2010/main" val="323926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Επίπεδο Δικτύου (2/2)</a:t>
            </a:r>
            <a:endParaRPr lang="en-US" dirty="0"/>
          </a:p>
        </p:txBody>
      </p:sp>
      <p:pic>
        <p:nvPicPr>
          <p:cNvPr id="2050" name="Picture 2" descr="Επίπεδο δικτύου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060848"/>
            <a:ext cx="7078427" cy="34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35696" y="5679949"/>
            <a:ext cx="5486400" cy="654968"/>
          </a:xfrm>
        </p:spPr>
        <p:txBody>
          <a:bodyPr/>
          <a:lstStyle/>
          <a:p>
            <a:pPr algn="ctr"/>
            <a:r>
              <a:rPr lang="el-GR" dirty="0"/>
              <a:t>Επίπεδο δικτύου </a:t>
            </a:r>
            <a:r>
              <a:rPr lang="el-GR" sz="1400" dirty="0"/>
              <a:t>(</a:t>
            </a:r>
            <a:r>
              <a:rPr lang="en-US" sz="1400" dirty="0"/>
              <a:t>source: http://blog.globalknowledge.com/technology/layers-and-numbers</a:t>
            </a:r>
            <a:r>
              <a:rPr lang="el-GR" sz="1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7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Επίπεδο Μεταφοράς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Παρέχει μηχανισμούς για τη σωστή ανταλλαγή δεδομένων ανάμεσα σε τερματικά συστήματα</a:t>
            </a:r>
          </a:p>
          <a:p>
            <a:r>
              <a:rPr lang="el-GR" altLang="en-US" dirty="0"/>
              <a:t>Εξασφαλίζει τη μετάδοση δεδομένων απαλλαγμένη από σφάλματα, στη σωστή σειρά χωρίς πολλαπλά αντίγραφα ή απώλειες</a:t>
            </a:r>
          </a:p>
          <a:p>
            <a:r>
              <a:rPr lang="el-GR" altLang="en-US" dirty="0"/>
              <a:t>Μπορεί να παρέχει μια ζητούμενη Ποιότητα Υπηρεσίας στο επίπεδο συνόδου</a:t>
            </a:r>
          </a:p>
          <a:p>
            <a:r>
              <a:rPr lang="el-GR" altLang="en-US" dirty="0"/>
              <a:t>Στο επίπεδο αυτό ανήκει το TCP και το UDP</a:t>
            </a:r>
          </a:p>
        </p:txBody>
      </p:sp>
    </p:spTree>
    <p:extLst>
      <p:ext uri="{BB962C8B-B14F-4D97-AF65-F5344CB8AC3E}">
        <p14:creationId xmlns:p14="http://schemas.microsoft.com/office/powerpoint/2010/main" val="58007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Επίπεδο Μεταφοράς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επίπεδο μεταφοράς παρέχει: </a:t>
            </a:r>
          </a:p>
          <a:p>
            <a:pPr lvl="1"/>
            <a:r>
              <a:rPr lang="el-GR" dirty="0"/>
              <a:t>Αναγνώριση εφαρμογών </a:t>
            </a:r>
          </a:p>
          <a:p>
            <a:pPr lvl="1"/>
            <a:r>
              <a:rPr lang="el-GR" dirty="0"/>
              <a:t>Επιβεβαίωση ότι το μήνυμα έφτασε άθικτο </a:t>
            </a:r>
          </a:p>
          <a:p>
            <a:pPr lvl="1"/>
            <a:r>
              <a:rPr lang="el-GR" dirty="0"/>
              <a:t>Τμηματοποίηση των δεδομένων</a:t>
            </a:r>
          </a:p>
          <a:p>
            <a:pPr lvl="1"/>
            <a:r>
              <a:rPr lang="el-GR" dirty="0"/>
              <a:t>Έλεγχο της ροής δεδομένων για την πρόληψη υπερβάσεων μνήμης </a:t>
            </a:r>
          </a:p>
          <a:p>
            <a:pPr lvl="1"/>
            <a:r>
              <a:rPr lang="el-GR" dirty="0"/>
              <a:t>Δημιουργία και συντήρηση των δύο άκρων των εικονικών κυκλωμάτων </a:t>
            </a:r>
          </a:p>
          <a:p>
            <a:pPr lvl="1"/>
            <a:r>
              <a:rPr lang="el-GR" dirty="0"/>
              <a:t>Ανίχνευση σφαλμάτων στη μετάδοση</a:t>
            </a:r>
          </a:p>
        </p:txBody>
      </p:sp>
    </p:spTree>
    <p:extLst>
      <p:ext uri="{BB962C8B-B14F-4D97-AF65-F5344CB8AC3E}">
        <p14:creationId xmlns:p14="http://schemas.microsoft.com/office/powerpoint/2010/main" val="182738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Επίπεδο Συνόδου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Παρέχει το μηχανισμό για τον έλεγχο της επικοινωνίας μεταξύ εφαρμογών και τερματικών συστημάτων</a:t>
            </a:r>
          </a:p>
          <a:p>
            <a:r>
              <a:rPr lang="el-GR" dirty="0"/>
              <a:t>Κυριότερες υπηρεσίες:</a:t>
            </a:r>
          </a:p>
          <a:p>
            <a:pPr lvl="1"/>
            <a:r>
              <a:rPr lang="el-GR" dirty="0"/>
              <a:t>Τρόπος «διαλόγου» (</a:t>
            </a:r>
            <a:r>
              <a:rPr lang="el-GR" dirty="0" err="1"/>
              <a:t>full</a:t>
            </a:r>
            <a:r>
              <a:rPr lang="el-GR" dirty="0"/>
              <a:t>-</a:t>
            </a:r>
            <a:r>
              <a:rPr lang="el-GR" dirty="0" err="1"/>
              <a:t>duplex</a:t>
            </a:r>
            <a:r>
              <a:rPr lang="el-GR" dirty="0"/>
              <a:t> ή </a:t>
            </a:r>
            <a:r>
              <a:rPr lang="el-GR" dirty="0" err="1"/>
              <a:t>half</a:t>
            </a:r>
            <a:r>
              <a:rPr lang="el-GR" dirty="0"/>
              <a:t> </a:t>
            </a:r>
            <a:r>
              <a:rPr lang="el-GR" dirty="0" err="1"/>
              <a:t>duplex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Ομαδοποίηση ροής δεδομένων</a:t>
            </a:r>
          </a:p>
          <a:p>
            <a:pPr lvl="1"/>
            <a:r>
              <a:rPr lang="el-GR" dirty="0"/>
              <a:t>Ανάκτηση (π.χ. μηχανισμός με σημεία έλεγχου για την </a:t>
            </a:r>
            <a:r>
              <a:rPr lang="el-GR" dirty="0" err="1"/>
              <a:t>επαναμετάδοση</a:t>
            </a:r>
            <a:r>
              <a:rPr lang="el-GR" dirty="0"/>
              <a:t> δεδομένων)</a:t>
            </a:r>
          </a:p>
          <a:p>
            <a:pPr lvl="1"/>
            <a:r>
              <a:rPr lang="el-GR" dirty="0"/>
              <a:t>Διαπραγμάτευση παραμέτρων σύνδεσης</a:t>
            </a:r>
          </a:p>
          <a:p>
            <a:pPr lvl="1"/>
            <a:r>
              <a:rPr lang="el-GR" dirty="0"/>
              <a:t>Συγχρονισμός των ροών δεδομένων</a:t>
            </a:r>
          </a:p>
          <a:p>
            <a:pPr lvl="1"/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1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Μοντέλο </a:t>
            </a:r>
            <a:r>
              <a:rPr lang="en-US" dirty="0"/>
              <a:t>ISO/OSI</a:t>
            </a:r>
          </a:p>
          <a:p>
            <a:r>
              <a:rPr lang="el-GR" dirty="0"/>
              <a:t>Αλγόριθμοι Δρομολόγησης</a:t>
            </a:r>
            <a:endParaRPr lang="en-US" dirty="0"/>
          </a:p>
          <a:p>
            <a:r>
              <a:rPr lang="el-GR" dirty="0"/>
              <a:t>Δικτυακές συσκευές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Επίπεδο Παρουσίασης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Καθορίζει τη μορφή των δεδομένων που πρόκειται να ανταλλαγούν ανάμεσα στις εφαρμογές</a:t>
            </a:r>
          </a:p>
          <a:p>
            <a:r>
              <a:rPr lang="el-GR" dirty="0"/>
              <a:t>Προσφέρει ένα σύνολο υπηρεσιών μετασχηματισμού δεδομένων, όπως:</a:t>
            </a:r>
          </a:p>
          <a:p>
            <a:pPr lvl="1"/>
            <a:r>
              <a:rPr lang="el-GR" dirty="0"/>
              <a:t>Συμπίεση και αποσυμπίεση</a:t>
            </a:r>
          </a:p>
          <a:p>
            <a:pPr lvl="1"/>
            <a:r>
              <a:rPr lang="el-GR" dirty="0"/>
              <a:t>Κρυπτογράφηση και αποκρυπτογράφηση</a:t>
            </a:r>
          </a:p>
          <a:p>
            <a:pPr lvl="1"/>
            <a:r>
              <a:rPr lang="el-GR" dirty="0"/>
              <a:t>Μετάφραση περιεχομένου</a:t>
            </a:r>
          </a:p>
        </p:txBody>
      </p:sp>
    </p:spTree>
    <p:extLst>
      <p:ext uri="{BB962C8B-B14F-4D97-AF65-F5344CB8AC3E}">
        <p14:creationId xmlns:p14="http://schemas.microsoft.com/office/powerpoint/2010/main" val="258023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Επίπεδο Εφαρμογής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Παρέχει το μέσο ώστε τα προγράμματα εφαρμογών να έχουν πρόσβαση στο περιβάλλον του OSI</a:t>
            </a:r>
          </a:p>
          <a:p>
            <a:r>
              <a:rPr lang="el-GR" dirty="0"/>
              <a:t>Περιλαμβάνει:</a:t>
            </a:r>
          </a:p>
          <a:p>
            <a:pPr lvl="1"/>
            <a:r>
              <a:rPr lang="el-GR" dirty="0"/>
              <a:t>Διαχειριστικές λειτουργίες</a:t>
            </a:r>
          </a:p>
          <a:p>
            <a:pPr lvl="1"/>
            <a:r>
              <a:rPr lang="el-GR" dirty="0"/>
              <a:t>Μηχανισμούς για την υποστήριξη κατανεμημένων εφαρμογών</a:t>
            </a:r>
          </a:p>
          <a:p>
            <a:r>
              <a:rPr lang="el-GR" dirty="0"/>
              <a:t>Παραδείγματα λειτουργιών του επιπέδου εφαρμογών:</a:t>
            </a:r>
          </a:p>
          <a:p>
            <a:pPr lvl="1"/>
            <a:r>
              <a:rPr lang="el-GR" dirty="0"/>
              <a:t>Μεταφορά αρχείων </a:t>
            </a:r>
          </a:p>
          <a:p>
            <a:pPr lvl="1"/>
            <a:r>
              <a:rPr lang="el-GR" dirty="0"/>
              <a:t>Ηλεκτρονικό ταχυδρομείο </a:t>
            </a:r>
          </a:p>
          <a:p>
            <a:pPr lvl="1"/>
            <a:r>
              <a:rPr lang="el-GR" dirty="0"/>
              <a:t>Πρόσβαση τερματικού σε απομακρυσμένους υπολογιστές</a:t>
            </a:r>
          </a:p>
        </p:txBody>
      </p:sp>
    </p:spTree>
    <p:extLst>
      <p:ext uri="{BB962C8B-B14F-4D97-AF65-F5344CB8AC3E}">
        <p14:creationId xmlns:p14="http://schemas.microsoft.com/office/powerpoint/2010/main" val="428780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/>
              <a:t>Μεινονεκτήματα</a:t>
            </a:r>
            <a:r>
              <a:rPr lang="el-GR" altLang="en-US" dirty="0"/>
              <a:t> του</a:t>
            </a:r>
            <a:r>
              <a:rPr lang="en-US" altLang="en-US" dirty="0"/>
              <a:t> OSI/ISO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Κύρια μειονεκτήματα του μοντέλου:</a:t>
            </a:r>
          </a:p>
          <a:p>
            <a:pPr lvl="1"/>
            <a:r>
              <a:rPr lang="el-GR" altLang="en-US"/>
              <a:t>Κακός χρονισμός </a:t>
            </a:r>
          </a:p>
          <a:p>
            <a:pPr lvl="1"/>
            <a:r>
              <a:rPr lang="el-GR" altLang="en-US"/>
              <a:t>Πολυπλοκότητα και ελαττώματα</a:t>
            </a:r>
          </a:p>
          <a:p>
            <a:pPr lvl="1"/>
            <a:r>
              <a:rPr lang="el-GR" altLang="en-US"/>
              <a:t>Αρχικά μεγάλες, δυσκίνητες και αργές υλοποιήσεις</a:t>
            </a:r>
          </a:p>
          <a:p>
            <a:pPr lvl="1"/>
            <a:r>
              <a:rPr lang="el-GR" altLang="en-US"/>
              <a:t>Πεποίθηση πως επιβάλλεται από κυβερνήσεις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8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Πρωτόκολλα επικοινωνίας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Όταν υπολογιστές ή άλλες συσκευές επεξεργασίας δεδομένων ανταλλάσσουν στοιχεία οι διαδικασίες είναι αρκετά πολύπλοκες</a:t>
            </a:r>
          </a:p>
          <a:p>
            <a:r>
              <a:rPr lang="el-GR" altLang="en-US" dirty="0"/>
              <a:t>Θα πρέπει να υπάρχει συνεργασία και συνεννόηση ανάμεσα στα επικοινωνούντα συστήματα</a:t>
            </a:r>
          </a:p>
          <a:p>
            <a:r>
              <a:rPr lang="el-GR" altLang="en-US" dirty="0"/>
              <a:t>Πρωτόκολλο ονομάζεται ένα προσυμφωνημένο σετ ψηφιακών κανόνων για την ανταλλαγή δεδομένων</a:t>
            </a:r>
          </a:p>
          <a:p>
            <a:r>
              <a:rPr lang="el-GR" altLang="en-US" dirty="0"/>
              <a:t>Ένα πρωτόκολλο χρησιμοποιείται για την επικοινωνία μεταξύ οντοτήτων σε διαφορετικά συστήματα (π.χ. πρόγραμμα μεταφοράς αρχείων σε 2 διαφορετικούς υπολογιστές)</a:t>
            </a:r>
          </a:p>
        </p:txBody>
      </p:sp>
    </p:spTree>
    <p:extLst>
      <p:ext uri="{BB962C8B-B14F-4D97-AF65-F5344CB8AC3E}">
        <p14:creationId xmlns:p14="http://schemas.microsoft.com/office/powerpoint/2010/main" val="617846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Πρωτόκολλα επικοινωνίας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Κύρια σημεία ενός πρωτοκόλλου:</a:t>
            </a:r>
          </a:p>
          <a:p>
            <a:pPr lvl="1"/>
            <a:r>
              <a:rPr lang="el-GR" altLang="en-US" dirty="0"/>
              <a:t>Σύνταξη: περιλαμβάνει σημεία όπως η μορφή των δεδομένων και τα επίπεδα του σήματος</a:t>
            </a:r>
          </a:p>
          <a:p>
            <a:pPr lvl="1"/>
            <a:r>
              <a:rPr lang="el-GR" altLang="en-US" dirty="0"/>
              <a:t>Σημασιολογία: πληροφορίες ελέγχου για το χειρισμό των σφαλμάτων</a:t>
            </a:r>
          </a:p>
          <a:p>
            <a:pPr lvl="1"/>
            <a:r>
              <a:rPr lang="el-GR" altLang="en-US" dirty="0"/>
              <a:t>Συγχρονισμός: εναρμονισμός της ταχύτητας και της ακολουθίας των πακέτων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5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Αρχιτεκτονική Πρωτοκόλλου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Είναι η δομή των υλικών και λογισμικών επιπέδων που υποστηρίζει:</a:t>
            </a:r>
          </a:p>
          <a:p>
            <a:pPr lvl="1"/>
            <a:r>
              <a:rPr lang="el-GR" altLang="en-US" dirty="0"/>
              <a:t>Την ανταλλαγή δεδομένων μεταξύ συστημάτων</a:t>
            </a:r>
          </a:p>
          <a:p>
            <a:pPr lvl="1"/>
            <a:r>
              <a:rPr lang="el-GR" altLang="en-US" dirty="0"/>
              <a:t>Κατανεμημένες εφαρμογές (π.χ. ηλεκτρονικό ταχυδρομείο, μεταφορά αρχείων)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επικοινωνίας μέσω </a:t>
            </a:r>
            <a:r>
              <a:rPr lang="en-US" dirty="0"/>
              <a:t>IP </a:t>
            </a:r>
            <a:r>
              <a:rPr lang="el-GR" dirty="0"/>
              <a:t>σουίτας πρωτοκόλλων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87624" y="5517232"/>
            <a:ext cx="6984776" cy="8709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dirty="0"/>
              <a:t>Παράδειγμα ροής δεδομένων στη σουίτα πρωτοκόλλων </a:t>
            </a:r>
            <a:r>
              <a:rPr lang="en-US" dirty="0"/>
              <a:t>IP</a:t>
            </a:r>
            <a:r>
              <a:rPr lang="el-GR" dirty="0"/>
              <a:t> (</a:t>
            </a:r>
            <a:r>
              <a:rPr lang="en-US" dirty="0"/>
              <a:t>source: http://commons.wikimedia.org/wiki/File:Data_Flow_of_the_Internet_Protocol_Suite.PNG)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09" y="2348880"/>
            <a:ext cx="66379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Λειτουργίες Πρωτοκόλλων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Ενθυλάκωση: Η διαδικασία προσθήκης της κεφαλίδας σε ένα πακέτο δεδομένων</a:t>
            </a:r>
          </a:p>
          <a:p>
            <a:pPr lvl="1"/>
            <a:r>
              <a:rPr lang="el-GR" dirty="0"/>
              <a:t>διεύθυνση, κώδικας ανίχνευσης σφαλμάτων, έλεγχος πρωτοκόλλου, δεδομένα</a:t>
            </a:r>
          </a:p>
          <a:p>
            <a:r>
              <a:rPr lang="el-GR" dirty="0"/>
              <a:t>Τεμαχισμός και συναρμολόγηση:  Η πληροφορία σπάει σε μικρότερα κομμάτια που “συναρμολογούνται” στον τελικό προορισμό</a:t>
            </a:r>
          </a:p>
          <a:p>
            <a:pPr lvl="1"/>
            <a:r>
              <a:rPr lang="el-GR" dirty="0"/>
              <a:t>μικρά ή μεγάλα </a:t>
            </a:r>
            <a:r>
              <a:rPr lang="en-US" dirty="0"/>
              <a:t>PDU</a:t>
            </a:r>
            <a:endParaRPr lang="el-GR" dirty="0"/>
          </a:p>
          <a:p>
            <a:r>
              <a:rPr lang="el-GR" dirty="0"/>
              <a:t>Έλεγχος σύνδεσης</a:t>
            </a:r>
            <a:endParaRPr lang="en-US" dirty="0"/>
          </a:p>
          <a:p>
            <a:pPr lvl="1"/>
            <a:r>
              <a:rPr lang="el-GR" dirty="0"/>
              <a:t>έναρξη, μεταφορά, τερματισμός</a:t>
            </a:r>
          </a:p>
        </p:txBody>
      </p:sp>
    </p:spTree>
    <p:extLst>
      <p:ext uri="{BB962C8B-B14F-4D97-AF65-F5344CB8AC3E}">
        <p14:creationId xmlns:p14="http://schemas.microsoft.com/office/powerpoint/2010/main" val="221833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Λειτουργίες Πρωτοκόλλων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Διατεταγμένη παράδοση</a:t>
            </a:r>
          </a:p>
          <a:p>
            <a:r>
              <a:rPr lang="el-GR"/>
              <a:t>Έλεγχος ροής</a:t>
            </a:r>
            <a:r>
              <a:rPr lang="en-US"/>
              <a:t> </a:t>
            </a:r>
            <a:r>
              <a:rPr lang="el-GR"/>
              <a:t>και</a:t>
            </a:r>
            <a:r>
              <a:rPr lang="en-US"/>
              <a:t> </a:t>
            </a:r>
            <a:r>
              <a:rPr lang="el-GR"/>
              <a:t>σφαλμάτων</a:t>
            </a:r>
          </a:p>
          <a:p>
            <a:r>
              <a:rPr lang="el-GR"/>
              <a:t>Διευθυνσιοδότηση</a:t>
            </a:r>
          </a:p>
          <a:p>
            <a:r>
              <a:rPr lang="el-GR"/>
              <a:t>Πολυπλεξία</a:t>
            </a:r>
          </a:p>
          <a:p>
            <a:r>
              <a:rPr lang="el-GR"/>
              <a:t>Υπηρεσίες μετάδοσης</a:t>
            </a:r>
          </a:p>
          <a:p>
            <a:pPr lvl="1"/>
            <a:r>
              <a:rPr lang="el-GR"/>
              <a:t>προτεραιότητα, ποιότητα υπηρεσίας, ασφάλεια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24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Ενθυλάκωση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Κάθε </a:t>
            </a:r>
            <a:r>
              <a:rPr lang="en-US" altLang="en-US" dirty="0"/>
              <a:t>PDU (Protocol data Unit)</a:t>
            </a:r>
            <a:r>
              <a:rPr lang="el-GR" altLang="en-US" dirty="0"/>
              <a:t> δεν</a:t>
            </a:r>
            <a:r>
              <a:rPr lang="en-US" altLang="en-US" dirty="0"/>
              <a:t> </a:t>
            </a:r>
            <a:r>
              <a:rPr lang="el-GR" altLang="en-US" dirty="0"/>
              <a:t>περιέχει μόνο δεδομένα αλλά και πληροφορία ελέγχου</a:t>
            </a:r>
          </a:p>
          <a:p>
            <a:r>
              <a:rPr lang="el-GR" altLang="en-US" dirty="0"/>
              <a:t>Στην πραγματικότητα μερικά </a:t>
            </a:r>
            <a:r>
              <a:rPr lang="en-US" altLang="en-US" dirty="0"/>
              <a:t>PDU </a:t>
            </a:r>
            <a:r>
              <a:rPr lang="el-GR" altLang="en-US" dirty="0"/>
              <a:t>αποτελούνται αποκλειστικά από πληροφορία ελέγχου που μπορεί να είναι:</a:t>
            </a:r>
          </a:p>
          <a:p>
            <a:pPr lvl="1"/>
            <a:r>
              <a:rPr lang="el-GR" altLang="en-US" dirty="0"/>
              <a:t>Διεύθυνση αποστολέα ή/και παραλήπτη</a:t>
            </a:r>
          </a:p>
          <a:p>
            <a:pPr lvl="1"/>
            <a:r>
              <a:rPr lang="el-GR" altLang="en-US" dirty="0"/>
              <a:t>Κώδικας ανίχνευσης σφαλμάτων</a:t>
            </a:r>
          </a:p>
          <a:p>
            <a:pPr lvl="1"/>
            <a:r>
              <a:rPr lang="el-GR" altLang="en-US" dirty="0"/>
              <a:t>Πρόσθετες πληροφορίες για την υλοποίηση λειτουργιών</a:t>
            </a:r>
          </a:p>
        </p:txBody>
      </p:sp>
    </p:spTree>
    <p:extLst>
      <p:ext uri="{BB962C8B-B14F-4D97-AF65-F5344CB8AC3E}">
        <p14:creationId xmlns:p14="http://schemas.microsoft.com/office/powerpoint/2010/main" val="287837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err="1"/>
              <a:t>Στρωματοποιημένες</a:t>
            </a:r>
            <a:r>
              <a:rPr lang="el-GR" altLang="en-US" dirty="0"/>
              <a:t> Αρχιτεκτονικές Δικτύων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Για την υλοποίηση του δικτύου χρησιμοποιούνται ανεξάρτητα δομικά στοιχεία, τα επίπεδα (</a:t>
            </a:r>
            <a:r>
              <a:rPr lang="el-GR" altLang="en-US" dirty="0" err="1"/>
              <a:t>layers</a:t>
            </a:r>
            <a:r>
              <a:rPr lang="el-GR" altLang="en-US" dirty="0"/>
              <a:t> ή </a:t>
            </a:r>
            <a:r>
              <a:rPr lang="el-GR" altLang="en-US" dirty="0" err="1"/>
              <a:t>levels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Κάθε επίπεδο υλοποιείται με διάφορα πρωτόκολλα</a:t>
            </a:r>
          </a:p>
          <a:p>
            <a:r>
              <a:rPr lang="el-GR" altLang="en-US" dirty="0"/>
              <a:t>Κάθε επίπεδο δέχεται τις υπηρεσίες του κατωτέρου του και προσφέρει τις υπηρεσίες του στο ανώτερό του</a:t>
            </a:r>
          </a:p>
          <a:p>
            <a:r>
              <a:rPr lang="el-GR" altLang="en-US" dirty="0"/>
              <a:t>Δεδομένα ανώτερου επιπέδου + δεδομένα ελέγχου του επιπέδου -&gt; PDU (Protocol </a:t>
            </a:r>
            <a:r>
              <a:rPr lang="el-GR" altLang="en-US" dirty="0" err="1"/>
              <a:t>Data</a:t>
            </a:r>
            <a:r>
              <a:rPr lang="el-GR" altLang="en-US" dirty="0"/>
              <a:t> </a:t>
            </a:r>
            <a:r>
              <a:rPr lang="el-GR" altLang="en-US" dirty="0" err="1"/>
              <a:t>Unit</a:t>
            </a:r>
            <a:r>
              <a:rPr lang="el-GR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1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Ενθυλάκωση (2/2)</a:t>
            </a:r>
            <a:endParaRPr lang="en-US" dirty="0"/>
          </a:p>
        </p:txBody>
      </p:sp>
      <p:pic>
        <p:nvPicPr>
          <p:cNvPr id="1026" name="Picture 2" descr="Διαδικασία ενθυλάκωσης σε μια TCP/IP στοίβα πρωτοκόλλου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r="390"/>
          <a:stretch>
            <a:fillRect/>
          </a:stretch>
        </p:blipFill>
        <p:spPr bwMode="auto">
          <a:xfrm>
            <a:off x="1828800" y="1844824"/>
            <a:ext cx="54864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11560" y="5301208"/>
            <a:ext cx="7488832" cy="1008112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Διαδικασία ενθυλάκωσης σε μια </a:t>
            </a:r>
            <a:r>
              <a:rPr lang="en-US" dirty="0"/>
              <a:t>TCP/IP</a:t>
            </a:r>
            <a:r>
              <a:rPr lang="el-GR" dirty="0"/>
              <a:t> στοίβα πρωτοκόλλου</a:t>
            </a:r>
            <a:r>
              <a:rPr lang="en-US" dirty="0"/>
              <a:t> (source: https://en.wikipedia.org/wiki/Encapsulation_(networking)#/media/File:UDP_encapsulation.svg)</a:t>
            </a:r>
          </a:p>
        </p:txBody>
      </p:sp>
    </p:spTree>
    <p:extLst>
      <p:ext uri="{BB962C8B-B14F-4D97-AF65-F5344CB8AC3E}">
        <p14:creationId xmlns:p14="http://schemas.microsoft.com/office/powerpoint/2010/main" val="426969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Τεμαχισμός και Συναρμολόγηση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Γίνεται τεμαχισμός γιατί:</a:t>
            </a:r>
          </a:p>
          <a:p>
            <a:pPr lvl="1"/>
            <a:r>
              <a:rPr lang="el-GR" altLang="en-US" dirty="0"/>
              <a:t>Το δίκτυο δεδομένων αποδέχεται μπλοκ δεδομένων συγκεκριμένου μεγέθους</a:t>
            </a:r>
          </a:p>
          <a:p>
            <a:pPr lvl="1"/>
            <a:r>
              <a:rPr lang="el-GR" altLang="en-US" dirty="0"/>
              <a:t>Προσφέρει πιο αποτελεσματικό έλεγχο</a:t>
            </a:r>
          </a:p>
          <a:p>
            <a:pPr lvl="1"/>
            <a:r>
              <a:rPr lang="el-GR" altLang="en-US" dirty="0"/>
              <a:t>Παρέχει δικαιότερη πρόσβαση σε εξοπλισμό μετάδοσης και μικρότερες καθυστερήσεις</a:t>
            </a:r>
          </a:p>
          <a:p>
            <a:pPr lvl="1"/>
            <a:r>
              <a:rPr lang="el-GR" altLang="en-US" dirty="0"/>
              <a:t>Απαιτεί μικρότερους </a:t>
            </a:r>
            <a:r>
              <a:rPr lang="en-US" altLang="en-US" dirty="0"/>
              <a:t>buffers</a:t>
            </a:r>
            <a:r>
              <a:rPr lang="el-GR" altLang="en-US" dirty="0"/>
              <a:t> λόγω μικρότερου </a:t>
            </a:r>
            <a:r>
              <a:rPr lang="en-US" altLang="en-US" dirty="0"/>
              <a:t>PDU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45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Τεμαχισμός και Συναρμολόγηση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Μειονεκτήματα:</a:t>
            </a:r>
          </a:p>
          <a:p>
            <a:pPr lvl="1"/>
            <a:r>
              <a:rPr lang="el-GR" altLang="en-US" dirty="0"/>
              <a:t>Όσο μικρότερο το μπλοκ, τόσο μεγαλύτερο το ποσοστό της επικεφαλίδας</a:t>
            </a:r>
          </a:p>
          <a:p>
            <a:pPr lvl="1"/>
            <a:r>
              <a:rPr lang="el-GR" altLang="en-US" dirty="0"/>
              <a:t>Η άφιξη ενός </a:t>
            </a:r>
            <a:r>
              <a:rPr lang="en-US" altLang="en-US" dirty="0"/>
              <a:t>PDU</a:t>
            </a:r>
            <a:r>
              <a:rPr lang="el-GR" altLang="en-US" dirty="0"/>
              <a:t> μπορεί να δημιουργήσει διακοπές (</a:t>
            </a:r>
            <a:r>
              <a:rPr lang="en-US" altLang="en-US" dirty="0"/>
              <a:t>interrupt</a:t>
            </a:r>
            <a:r>
              <a:rPr lang="el-GR" altLang="en-US" dirty="0"/>
              <a:t>) – Μικρότερα μπλοκ -&gt; περισσότερες διακοπές</a:t>
            </a:r>
          </a:p>
          <a:p>
            <a:pPr lvl="1"/>
            <a:r>
              <a:rPr lang="el-GR" altLang="en-US" dirty="0"/>
              <a:t>Περισσότερος χρόνος για την επεξεργασία των </a:t>
            </a:r>
            <a:r>
              <a:rPr lang="en-US" altLang="en-US" dirty="0"/>
              <a:t>PDU’s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2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Έλεγχος Σύνδεσης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Σε μετάδοση δεδομένων με σύνδεση</a:t>
            </a:r>
            <a:r>
              <a:rPr lang="en-US" altLang="en-US" dirty="0"/>
              <a:t> </a:t>
            </a:r>
            <a:r>
              <a:rPr lang="el-GR" altLang="en-US" dirty="0"/>
              <a:t>παρέχει τις λειτουργίες:</a:t>
            </a:r>
          </a:p>
          <a:p>
            <a:pPr lvl="1"/>
            <a:r>
              <a:rPr lang="el-GR" altLang="en-US" dirty="0"/>
              <a:t>Αποκατάστασης σύνδεσης</a:t>
            </a:r>
          </a:p>
          <a:p>
            <a:pPr lvl="1"/>
            <a:r>
              <a:rPr lang="el-GR" altLang="en-US" dirty="0"/>
              <a:t>Μεταφοράς δεδομένων</a:t>
            </a:r>
          </a:p>
          <a:p>
            <a:pPr lvl="1"/>
            <a:r>
              <a:rPr lang="el-GR" altLang="en-US" dirty="0"/>
              <a:t>Τερματισμού σύνδεσης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57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Διατεταγμένη Παράδοση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Λειτουργία που εξασφαλίζει τη σωστή παράδοση των </a:t>
            </a:r>
            <a:r>
              <a:rPr lang="en-US" altLang="en-US" dirty="0"/>
              <a:t>PDUs </a:t>
            </a:r>
            <a:r>
              <a:rPr lang="el-GR" altLang="en-US" dirty="0"/>
              <a:t>καθώς:</a:t>
            </a:r>
          </a:p>
          <a:p>
            <a:pPr lvl="1"/>
            <a:r>
              <a:rPr lang="el-GR" altLang="en-US" dirty="0"/>
              <a:t>Στα πρωτόκολλα με σύνδεση γενικά απαιτείται να διατηρείται η σειρά των </a:t>
            </a:r>
            <a:r>
              <a:rPr lang="en-US" altLang="en-US" dirty="0"/>
              <a:t>PDUs</a:t>
            </a:r>
            <a:endParaRPr lang="el-GR" altLang="en-US" dirty="0"/>
          </a:p>
          <a:p>
            <a:pPr lvl="1"/>
            <a:r>
              <a:rPr lang="el-GR" altLang="en-US" dirty="0"/>
              <a:t>Υπάρχει ο «κίνδυνος» τα </a:t>
            </a:r>
            <a:r>
              <a:rPr lang="en-US" altLang="en-US" dirty="0"/>
              <a:t>PDUs </a:t>
            </a:r>
            <a:r>
              <a:rPr lang="el-GR" altLang="en-US" dirty="0"/>
              <a:t>να μην φτάνουν με τη σειρά που στάλθηκαν (λόγω διαφορετικών μονοπατιών)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98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Έλεγχος Ροής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Λειτουργία που εκτελείται από τον παραλήπτη για να περιορίσει την ποσότητα ή το ρυθμό των δεδομένων που στέλνονται από τον αποστολέα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13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Έλεγχος Σφαλμάτων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Λειτουργία ανίχνευσης σφαλμάτων </a:t>
            </a:r>
          </a:p>
          <a:p>
            <a:pPr lvl="1"/>
            <a:r>
              <a:rPr lang="el-GR" altLang="en-US" dirty="0"/>
              <a:t>Προσθήκη κώδικα ανίχνευσης συναρτήσει των υπολοίπων </a:t>
            </a:r>
            <a:r>
              <a:rPr lang="en-GB" altLang="en-US" dirty="0"/>
              <a:t>bits</a:t>
            </a:r>
            <a:r>
              <a:rPr lang="el-GR" altLang="en-US" dirty="0"/>
              <a:t> </a:t>
            </a:r>
          </a:p>
          <a:p>
            <a:r>
              <a:rPr lang="el-GR" altLang="en-US" dirty="0"/>
              <a:t>Λειτουργία διόρθωσης σφαλμάτων (σε μερικά πρωτόκολλα)</a:t>
            </a:r>
          </a:p>
          <a:p>
            <a:r>
              <a:rPr lang="el-GR" altLang="en-US" dirty="0"/>
              <a:t>Λειτουργία </a:t>
            </a:r>
            <a:r>
              <a:rPr lang="el-GR" altLang="en-US" dirty="0" err="1"/>
              <a:t>επαναμετάδοσης</a:t>
            </a:r>
            <a:r>
              <a:rPr lang="el-GR" altLang="en-US" dirty="0"/>
              <a:t> </a:t>
            </a:r>
          </a:p>
          <a:p>
            <a:pPr lvl="1"/>
            <a:r>
              <a:rPr lang="el-GR" altLang="en-US" dirty="0"/>
              <a:t>Τα πακέτα για τα οποία δεν έχει ληφθεί η απαραίτητη (ανάλογα με το πρωτόκολλο) επιβεβαίωση, </a:t>
            </a:r>
            <a:r>
              <a:rPr lang="el-GR" altLang="en-US" dirty="0" err="1"/>
              <a:t>επαναμεταδίδονται</a:t>
            </a:r>
            <a:r>
              <a:rPr lang="el-GR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9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err="1"/>
              <a:t>Διευθυνσιοδότηση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Πολύπλοκο θέμα σε μια αρχιτεκτονική πρωτοκόλλων που καλύπτει πολλά ζητήματα</a:t>
            </a:r>
          </a:p>
          <a:p>
            <a:pPr lvl="1"/>
            <a:r>
              <a:rPr lang="el-GR" altLang="en-US" dirty="0"/>
              <a:t>Επίπεδο </a:t>
            </a:r>
            <a:r>
              <a:rPr lang="el-GR" altLang="en-US" dirty="0" err="1"/>
              <a:t>διευθυνσιοδότησης</a:t>
            </a:r>
            <a:endParaRPr lang="el-GR" altLang="en-US" dirty="0"/>
          </a:p>
          <a:p>
            <a:pPr lvl="1"/>
            <a:r>
              <a:rPr lang="el-GR" altLang="en-US" dirty="0"/>
              <a:t>Σκοπός </a:t>
            </a:r>
            <a:r>
              <a:rPr lang="el-GR" altLang="en-US" dirty="0" err="1"/>
              <a:t>διευθυνσιοδότησης</a:t>
            </a:r>
            <a:endParaRPr lang="el-GR" altLang="en-US" dirty="0"/>
          </a:p>
          <a:p>
            <a:pPr lvl="1"/>
            <a:r>
              <a:rPr lang="el-GR" altLang="en-US" dirty="0" err="1"/>
              <a:t>Αναγνωριστές</a:t>
            </a:r>
            <a:r>
              <a:rPr lang="el-GR" altLang="en-US" dirty="0"/>
              <a:t> σύνδεσης</a:t>
            </a:r>
          </a:p>
          <a:p>
            <a:pPr lvl="1"/>
            <a:r>
              <a:rPr lang="el-GR" altLang="en-US" dirty="0"/>
              <a:t>Τύπος </a:t>
            </a:r>
            <a:r>
              <a:rPr lang="el-GR" altLang="en-US" dirty="0" err="1"/>
              <a:t>διευθυνσιοδότησης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6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Πολυπλεξία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Απαιτείται όταν υπάρχουν πολλαπλές συνδέσεις στο ίδιο σύστημα </a:t>
            </a:r>
          </a:p>
          <a:p>
            <a:pPr lvl="1"/>
            <a:r>
              <a:rPr lang="el-GR" altLang="en-US" dirty="0"/>
              <a:t>π.χ. το πρωτόκολλο Χ.25 παρέχει πολλαπλά νοητά κυκλώματα στο ίδιο τερματικό σύστημα</a:t>
            </a:r>
          </a:p>
          <a:p>
            <a:r>
              <a:rPr lang="el-GR" altLang="en-US" dirty="0"/>
              <a:t>Λειτουργία αντιστοίχισης συνδέσεων από το ένα επίπεδο στο άλλο</a:t>
            </a:r>
          </a:p>
          <a:p>
            <a:r>
              <a:rPr lang="el-GR" altLang="en-US" dirty="0"/>
              <a:t>Πολυπλεξία και πολλαπλή πρόσβαση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Πολυπλεξία (</a:t>
            </a:r>
            <a:r>
              <a:rPr lang="en-US" dirty="0"/>
              <a:t>Multiplexing</a:t>
            </a:r>
            <a:r>
              <a:rPr lang="el-GR" dirty="0"/>
              <a:t>) : διαδικασία όπου τα πολλαπλά σήματα συνδυάζονται σε ένα σήμα για τη μετάδοση σε ένα κοινό μέσο</a:t>
            </a:r>
          </a:p>
          <a:p>
            <a:pPr lvl="1"/>
            <a:r>
              <a:rPr lang="el-GR" dirty="0"/>
              <a:t>Πολλαπλή πρόσβαση (</a:t>
            </a:r>
            <a:r>
              <a:rPr lang="en-US" dirty="0"/>
              <a:t>Multiple Access</a:t>
            </a:r>
            <a:r>
              <a:rPr lang="el-GR" dirty="0"/>
              <a:t>): επιτρέπει πολλά τερματικά συνδεδεμένα στο ίδιο μέσο να μοιράζονται την χωρητικότητά του</a:t>
            </a:r>
            <a:endParaRPr lang="en-US" dirty="0"/>
          </a:p>
          <a:p>
            <a:endParaRPr lang="el-GR" altLang="en-US" dirty="0"/>
          </a:p>
          <a:p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54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Τύποι πολυπλεξίας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Πολυπλεξία Διαίρεσης Χρόνου (</a:t>
            </a:r>
            <a:r>
              <a:rPr lang="en-US" dirty="0"/>
              <a:t>Time-division multiplexing</a:t>
            </a:r>
            <a:r>
              <a:rPr lang="el-GR" dirty="0"/>
              <a:t> ή </a:t>
            </a:r>
            <a:r>
              <a:rPr lang="en-US" dirty="0"/>
              <a:t>TDM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Πολυπλεξία Διαίρεσης Συχνοτήτων (</a:t>
            </a:r>
            <a:r>
              <a:rPr lang="en-US" dirty="0"/>
              <a:t>Frequency-division multiplexing</a:t>
            </a:r>
            <a:r>
              <a:rPr lang="el-GR" dirty="0"/>
              <a:t> ή </a:t>
            </a:r>
            <a:r>
              <a:rPr lang="en-US" dirty="0"/>
              <a:t>FDM)</a:t>
            </a:r>
          </a:p>
          <a:p>
            <a:r>
              <a:rPr lang="el-GR" dirty="0"/>
              <a:t>Πολυπλεξία Διαίρεσης Χώρου (</a:t>
            </a:r>
            <a:r>
              <a:rPr lang="en-US" altLang="en-US" dirty="0"/>
              <a:t>Space-division multiplexing </a:t>
            </a:r>
            <a:r>
              <a:rPr lang="el-GR" altLang="en-US" dirty="0"/>
              <a:t>ή </a:t>
            </a:r>
            <a:r>
              <a:rPr lang="en-US" dirty="0"/>
              <a:t>SDM)</a:t>
            </a:r>
            <a:endParaRPr lang="el-GR" altLang="en-US" dirty="0"/>
          </a:p>
          <a:p>
            <a:r>
              <a:rPr lang="el-GR" dirty="0"/>
              <a:t>Πολυπλεξία Διαίρεσης Κώδικα (</a:t>
            </a:r>
            <a:r>
              <a:rPr lang="en-US" dirty="0"/>
              <a:t>Code division multiplexing </a:t>
            </a:r>
            <a:r>
              <a:rPr lang="el-GR" dirty="0"/>
              <a:t>ή </a:t>
            </a:r>
            <a:r>
              <a:rPr lang="en-US" dirty="0"/>
              <a:t>CDM)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5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Πλεονεκτήματα </a:t>
            </a:r>
            <a:r>
              <a:rPr lang="el-GR" altLang="en-US" dirty="0" err="1"/>
              <a:t>Στρωματοποιημένων</a:t>
            </a:r>
            <a:r>
              <a:rPr lang="el-GR" altLang="en-US" dirty="0"/>
              <a:t> Αρχιτεκτονικών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Διαχωρισμός προβλήματος επικοινωνίας σε μικρότερα και πιο εύκολα </a:t>
            </a:r>
            <a:r>
              <a:rPr lang="el-GR" altLang="en-US" dirty="0" err="1"/>
              <a:t>διαχειρίσιμα</a:t>
            </a:r>
            <a:r>
              <a:rPr lang="el-GR" altLang="en-US" dirty="0"/>
              <a:t> προβλήματα</a:t>
            </a:r>
          </a:p>
          <a:p>
            <a:r>
              <a:rPr lang="el-GR" altLang="en-US" dirty="0"/>
              <a:t>Εύκολη προσθήκη, διόρθωση ή βελτίωση υπηρεσιών</a:t>
            </a:r>
          </a:p>
          <a:p>
            <a:r>
              <a:rPr lang="el-GR" altLang="en-US" dirty="0"/>
              <a:t>Παραδείγματα </a:t>
            </a:r>
            <a:r>
              <a:rPr lang="el-GR" altLang="en-US" dirty="0" err="1"/>
              <a:t>στρωματοποιημένων</a:t>
            </a:r>
            <a:r>
              <a:rPr lang="el-GR" altLang="en-US" dirty="0"/>
              <a:t> αρχιτεκτονικών: OSI και TCP/IP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88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 </a:t>
            </a:r>
            <a:r>
              <a:rPr lang="el-GR" dirty="0"/>
              <a:t>–</a:t>
            </a:r>
            <a:r>
              <a:rPr lang="en-US" dirty="0"/>
              <a:t> TDM</a:t>
            </a:r>
            <a:r>
              <a:rPr lang="el-GR" dirty="0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Πολυπλεξία διαίρεσης χρόνου (</a:t>
            </a:r>
            <a:r>
              <a:rPr lang="en-US" dirty="0"/>
              <a:t>T</a:t>
            </a:r>
            <a:r>
              <a:rPr lang="el-GR" dirty="0"/>
              <a:t>DM) : Ο χρόνος διαιρείται σε </a:t>
            </a:r>
            <a:r>
              <a:rPr lang="el-GR" dirty="0" err="1"/>
              <a:t>χρονοθυρίδες</a:t>
            </a:r>
            <a:r>
              <a:rPr lang="el-GR" dirty="0"/>
              <a:t> (</a:t>
            </a:r>
            <a:r>
              <a:rPr lang="el-GR" dirty="0" err="1"/>
              <a:t>timeslots</a:t>
            </a:r>
            <a:r>
              <a:rPr lang="el-GR" dirty="0"/>
              <a:t>) και η μεταφορά των σημάτων γίνεται κυκλικά</a:t>
            </a:r>
          </a:p>
          <a:p>
            <a:pPr lvl="1"/>
            <a:r>
              <a:rPr lang="el-GR" dirty="0"/>
              <a:t>Όταν η εναλλαγή μετάδοσης γίνεται γρήγορα και το μέσο μετάδοσης είναι γρηγορότερο από τα κανάλια/γραμμές δημιουργείται η ψευδαίσθηση ότι έχουμε ταυτόχρονη μετάδοση</a:t>
            </a:r>
          </a:p>
          <a:p>
            <a:r>
              <a:rPr lang="el-GR" dirty="0"/>
              <a:t>Πολυπλεξία διαίρεσης συχνότητας (</a:t>
            </a:r>
            <a:r>
              <a:rPr lang="en-US" dirty="0"/>
              <a:t>F</a:t>
            </a:r>
            <a:r>
              <a:rPr lang="el-GR" dirty="0"/>
              <a:t>DM) : Το εύρος ζώνης του επικοινωνιακού καναλιού διαιρείται σε ζώνες συχνοτήτων που ονομάζονται κανάλια</a:t>
            </a:r>
          </a:p>
          <a:p>
            <a:pPr lvl="1"/>
            <a:r>
              <a:rPr lang="el-GR" dirty="0"/>
              <a:t>Η μετάδοση των σημάτων γίνεται ταυτόχρονα στα κανάλια που έχουν καθοριστεί</a:t>
            </a:r>
          </a:p>
        </p:txBody>
      </p:sp>
    </p:spTree>
    <p:extLst>
      <p:ext uri="{BB962C8B-B14F-4D97-AF65-F5344CB8AC3E}">
        <p14:creationId xmlns:p14="http://schemas.microsoft.com/office/powerpoint/2010/main" val="3975963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 </a:t>
            </a:r>
            <a:r>
              <a:rPr lang="el-GR" dirty="0"/>
              <a:t>–</a:t>
            </a:r>
            <a:r>
              <a:rPr lang="en-US" dirty="0"/>
              <a:t> TDM</a:t>
            </a:r>
            <a:r>
              <a:rPr lang="el-GR" dirty="0"/>
              <a:t> (2/2)</a:t>
            </a:r>
            <a:endParaRPr lang="en-US" dirty="0"/>
          </a:p>
        </p:txBody>
      </p:sp>
      <p:pic>
        <p:nvPicPr>
          <p:cNvPr id="3074" name="Picture 2" descr="Απεικόνιση FDM και TD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809" y="1700808"/>
            <a:ext cx="5980382" cy="39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99592" y="5589240"/>
            <a:ext cx="7430886" cy="798984"/>
          </a:xfrm>
        </p:spPr>
        <p:txBody>
          <a:bodyPr/>
          <a:lstStyle/>
          <a:p>
            <a:pPr algn="ctr"/>
            <a:r>
              <a:rPr lang="el-GR" dirty="0"/>
              <a:t>Απεικόνιση </a:t>
            </a:r>
            <a:r>
              <a:rPr lang="en-US" dirty="0"/>
              <a:t>FDM </a:t>
            </a:r>
            <a:r>
              <a:rPr lang="el-GR" dirty="0"/>
              <a:t>και</a:t>
            </a:r>
            <a:r>
              <a:rPr lang="en-US" dirty="0"/>
              <a:t> TDM (source: https://www.slideserve.com/lulu/circuit-switching-fdm-and-tdm)</a:t>
            </a:r>
          </a:p>
        </p:txBody>
      </p:sp>
    </p:spTree>
    <p:extLst>
      <p:ext uri="{BB962C8B-B14F-4D97-AF65-F5344CB8AC3E}">
        <p14:creationId xmlns:p14="http://schemas.microsoft.com/office/powerpoint/2010/main" val="2292297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SDM</a:t>
            </a:r>
            <a:r>
              <a:rPr lang="el-GR"/>
              <a:t> - </a:t>
            </a:r>
            <a:r>
              <a:rPr lang="en-US"/>
              <a:t>CDM</a:t>
            </a:r>
            <a:r>
              <a:rPr lang="el-GR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πολυπλεξία διαίρεσης χώρου (</a:t>
            </a:r>
            <a:r>
              <a:rPr lang="en-US" dirty="0"/>
              <a:t>S</a:t>
            </a:r>
            <a:r>
              <a:rPr lang="el-GR" dirty="0"/>
              <a:t>DM) διαιρεί το χώρο για να κερδίσει περισσότερα κανάλια </a:t>
            </a:r>
          </a:p>
          <a:p>
            <a:pPr lvl="1"/>
            <a:r>
              <a:rPr lang="el-GR" dirty="0"/>
              <a:t>Στις ασύρματες επικοινωνίες υλοποιείται χρησιμοποιώντας πολλαπλές κεραίες</a:t>
            </a:r>
          </a:p>
          <a:p>
            <a:r>
              <a:rPr lang="el-GR" dirty="0"/>
              <a:t>Στην πολυπλεξία διαίρεσης κώδικα (CDM) τα δεδομένα των χρηστών διαφοροποιούνται και χωρίζονται με την χρήση διαφορετικών κωδικών </a:t>
            </a:r>
          </a:p>
          <a:p>
            <a:pPr lvl="1"/>
            <a:r>
              <a:rPr lang="el-GR" dirty="0"/>
              <a:t>Όλοι οι χρήστες χρησιμοποιούν όλο το φάσμα συχνοτήτων χωρίς </a:t>
            </a:r>
            <a:r>
              <a:rPr lang="el-GR" dirty="0" err="1"/>
              <a:t>χρονοθυρίδες</a:t>
            </a:r>
            <a:endParaRPr lang="el-GR" dirty="0"/>
          </a:p>
          <a:p>
            <a:pPr lvl="1"/>
            <a:r>
              <a:rPr lang="el-GR" dirty="0"/>
              <a:t>Τα δεδομένα μεταδίδονται με την χρήση ορθογώνιων κωδικών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86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Αλγόριθμοι δρομολόγησης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Οι αλγόριθμοι δρομολόγησης είναι αλγόριθμοι που επιστρέφουν δρομολόγια που επιλύουν, κατά τον καλύτερο τρόπο, το εκάστοτε πρόβλημα</a:t>
            </a:r>
          </a:p>
          <a:p>
            <a:r>
              <a:rPr lang="el-GR" dirty="0"/>
              <a:t>Το πρόβλημα μπορεί να είναι: η συσσώρευση πακέτων, η αδράνεια, το κυκλοφοριακό αδιέξοδο κ.α.</a:t>
            </a:r>
          </a:p>
          <a:p>
            <a:r>
              <a:rPr lang="el-GR" dirty="0"/>
              <a:t>Αξιολογούνται βάση:</a:t>
            </a:r>
          </a:p>
          <a:p>
            <a:pPr lvl="1"/>
            <a:r>
              <a:rPr lang="el-GR" dirty="0"/>
              <a:t>ορθότητας και σταθερότητας</a:t>
            </a:r>
            <a:endParaRPr lang="en-US" dirty="0"/>
          </a:p>
          <a:p>
            <a:pPr lvl="1"/>
            <a:r>
              <a:rPr lang="el-GR" dirty="0"/>
              <a:t>απλότητας και ανθεκτικότητας</a:t>
            </a:r>
            <a:endParaRPr lang="en-US" dirty="0"/>
          </a:p>
          <a:p>
            <a:pPr lvl="1"/>
            <a:r>
              <a:rPr lang="el-GR" dirty="0"/>
              <a:t>βέλτιστης απόδοσης</a:t>
            </a:r>
            <a:endParaRPr lang="en-US" dirty="0"/>
          </a:p>
          <a:p>
            <a:pPr lvl="1"/>
            <a:r>
              <a:rPr lang="el-GR" dirty="0"/>
              <a:t>δικαιοσύνης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5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καλύτερου μονοπατιού</a:t>
            </a:r>
            <a:endParaRPr lang="en-US" dirty="0"/>
          </a:p>
        </p:txBody>
      </p:sp>
      <p:pic>
        <p:nvPicPr>
          <p:cNvPr id="10242" name="Picture 2" descr="Επιλογή καλύτερου μονοπατιού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030" y="2564904"/>
            <a:ext cx="5832648" cy="24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47664" y="5517232"/>
            <a:ext cx="6336704" cy="798984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Επιλογή καλύτερου μονοπατιού </a:t>
            </a:r>
            <a:r>
              <a:rPr lang="el-GR" sz="1600" dirty="0"/>
              <a:t>(</a:t>
            </a:r>
            <a:r>
              <a:rPr lang="en-US" sz="1600" dirty="0"/>
              <a:t>source: http://commons.wikimedia.org/wiki/File:Fish_routing_scheme.svg</a:t>
            </a:r>
            <a:r>
              <a:rPr lang="el-GR" sz="16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34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Κατηγοριοποίηση αλγορίθμων δρομολόγησης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αλγόριθμοι δρομολόγησης, για ευκολία μελέτης τους, μπορούν να ταξινομηθούν με διάφορους τρόπους:</a:t>
            </a:r>
          </a:p>
          <a:p>
            <a:pPr lvl="1"/>
            <a:r>
              <a:rPr lang="el-GR" dirty="0"/>
              <a:t>Στατικοί ή Δυναμικοί Αλγόριθμοι</a:t>
            </a:r>
          </a:p>
          <a:p>
            <a:pPr lvl="1"/>
            <a:r>
              <a:rPr lang="el-GR" dirty="0"/>
              <a:t>Γενικοί ή </a:t>
            </a:r>
            <a:r>
              <a:rPr lang="el-GR" dirty="0" err="1"/>
              <a:t>Αποκεντρικοποιημένοι</a:t>
            </a:r>
            <a:r>
              <a:rPr lang="el-GR" dirty="0"/>
              <a:t> Αλγόριθμοι</a:t>
            </a:r>
          </a:p>
          <a:p>
            <a:pPr lvl="1"/>
            <a:r>
              <a:rPr lang="el-GR" dirty="0"/>
              <a:t>Ιεραρχική Δρομολόγηση </a:t>
            </a:r>
          </a:p>
        </p:txBody>
      </p:sp>
    </p:spTree>
    <p:extLst>
      <p:ext uri="{BB962C8B-B14F-4D97-AF65-F5344CB8AC3E}">
        <p14:creationId xmlns:p14="http://schemas.microsoft.com/office/powerpoint/2010/main" val="2642325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Στατικοί και Δυναμικοί Αλγόριθμοι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Στους </a:t>
            </a:r>
            <a:r>
              <a:rPr lang="el-GR" u="sng" dirty="0"/>
              <a:t>στατικούς αλγορίθμους </a:t>
            </a:r>
            <a:r>
              <a:rPr lang="el-GR" dirty="0"/>
              <a:t>(π.χ.</a:t>
            </a:r>
            <a:r>
              <a:rPr lang="en-US" dirty="0"/>
              <a:t> Flooding</a:t>
            </a:r>
            <a:r>
              <a:rPr lang="el-GR" dirty="0"/>
              <a:t>), οι αποφάσεις δρομολόγησης δε βασίζονται στην τρέχουσα τοπολογία ή στην τρέχουσα κίνηση του δικτύου </a:t>
            </a:r>
          </a:p>
          <a:p>
            <a:r>
              <a:rPr lang="el-GR" dirty="0"/>
              <a:t>Στους </a:t>
            </a:r>
            <a:r>
              <a:rPr lang="el-GR" u="sng" dirty="0"/>
              <a:t>δυναμικούς αλγορίθμους </a:t>
            </a:r>
            <a:r>
              <a:rPr lang="el-GR" dirty="0"/>
              <a:t>(</a:t>
            </a:r>
            <a:r>
              <a:rPr lang="el-GR" dirty="0" err="1"/>
              <a:t>π.χ</a:t>
            </a:r>
            <a:r>
              <a:rPr lang="el-GR" dirty="0"/>
              <a:t> </a:t>
            </a:r>
            <a:r>
              <a:rPr lang="en-US" dirty="0"/>
              <a:t>RIP</a:t>
            </a:r>
            <a:r>
              <a:rPr lang="el-GR" dirty="0"/>
              <a:t>), η αλλαγή του δρομολογίου συμβαίνει με γρήγορους ρυθμούς, συνήθως περιοδικά, λαμβάνοντας υπόψιν το κόστος αλλαγής των συνδέσμων, τις αλλαγές στην τοπολογία του δικτύου και στην κίνησή του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39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Γενικοί και </a:t>
            </a:r>
            <a:r>
              <a:rPr lang="el-GR" dirty="0" err="1"/>
              <a:t>Αποκεντρικοποιημένοι</a:t>
            </a:r>
            <a:r>
              <a:rPr lang="el-GR" dirty="0"/>
              <a:t> Αλγόριθμοι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Στους </a:t>
            </a:r>
            <a:r>
              <a:rPr lang="el-GR" u="sng" dirty="0"/>
              <a:t>γενικούς αλγορίθμους</a:t>
            </a:r>
            <a:r>
              <a:rPr lang="el-GR" dirty="0"/>
              <a:t>, οι δρομολογητές γνωρίζουν την πλήρη τοπολογία του δικτύου και τα κόστη των συνδέσεων (π.χ. </a:t>
            </a:r>
            <a:r>
              <a:rPr lang="en-US" dirty="0" err="1"/>
              <a:t>Dijkstra</a:t>
            </a:r>
            <a:r>
              <a:rPr lang="el-GR" dirty="0"/>
              <a:t>)</a:t>
            </a:r>
          </a:p>
          <a:p>
            <a:r>
              <a:rPr lang="el-GR" dirty="0"/>
              <a:t>Στους </a:t>
            </a:r>
            <a:r>
              <a:rPr lang="el-GR" u="sng" dirty="0" err="1"/>
              <a:t>αποκεντρικοποιημένους</a:t>
            </a:r>
            <a:r>
              <a:rPr lang="el-GR" u="sng" dirty="0"/>
              <a:t> αλγορίθμους</a:t>
            </a:r>
            <a:r>
              <a:rPr lang="el-GR" dirty="0"/>
              <a:t>, οι δρομολογητές έχουν γνώση μόνο των γειτονικών δρομολογητών (π.χ. </a:t>
            </a:r>
            <a:r>
              <a:rPr lang="en-US" dirty="0"/>
              <a:t>Bellman-Ford</a:t>
            </a:r>
            <a:r>
              <a:rPr lang="el-GR" dirty="0"/>
              <a:t>)</a:t>
            </a:r>
          </a:p>
          <a:p>
            <a:r>
              <a:rPr lang="el-GR" dirty="0"/>
              <a:t>Στην ιεραρχική δρομολόγηση, οι δρομολογητές του δικτύου διαιρούνται σε περιφέρειες και διαφορετικές περιφέρειες χρησιμοποιούν διαφορετικούς αλγορίθμους</a:t>
            </a:r>
          </a:p>
        </p:txBody>
      </p:sp>
    </p:spTree>
    <p:extLst>
      <p:ext uri="{BB962C8B-B14F-4D97-AF65-F5344CB8AC3E}">
        <p14:creationId xmlns:p14="http://schemas.microsoft.com/office/powerpoint/2010/main" val="2111540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Υπάρχουν διάφοροι αλγόριθμοι </a:t>
            </a:r>
            <a:r>
              <a:rPr lang="en-US" dirty="0"/>
              <a:t>shortest path</a:t>
            </a:r>
            <a:r>
              <a:rPr lang="el-GR" dirty="0"/>
              <a:t> (</a:t>
            </a:r>
            <a:r>
              <a:rPr lang="en-US" dirty="0"/>
              <a:t>Dijkstra</a:t>
            </a:r>
            <a:r>
              <a:rPr lang="el-GR" dirty="0"/>
              <a:t>, </a:t>
            </a:r>
            <a:r>
              <a:rPr lang="en-US" dirty="0"/>
              <a:t>Bellman-Ford</a:t>
            </a:r>
            <a:r>
              <a:rPr lang="el-GR" dirty="0"/>
              <a:t> κ.α.)</a:t>
            </a:r>
          </a:p>
          <a:p>
            <a:r>
              <a:rPr lang="el-GR" dirty="0"/>
              <a:t>Η πλειοψηφία βασίζεται στον αλγόριθμο ονόματι Α:</a:t>
            </a:r>
          </a:p>
          <a:p>
            <a:pPr lvl="1"/>
            <a:r>
              <a:rPr lang="el-GR" dirty="0"/>
              <a:t>Βάρη ελάχιστου κόστους ανατίθενται στα μονοπάτια</a:t>
            </a:r>
          </a:p>
          <a:p>
            <a:pPr lvl="1"/>
            <a:r>
              <a:rPr lang="el-GR" dirty="0"/>
              <a:t>Σε κάθε κόμβο ανατίθεται ένα κριτήριο ελάχιστου κόστους ανάλογα με το μονοπάτι και κάθε κόμβος εξετάζεται σε σχέση με τους γειτονικούς του (ο αρχικός κόμβος ονομάζεται </a:t>
            </a:r>
            <a:r>
              <a:rPr lang="en-US" dirty="0"/>
              <a:t>working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Ο επόμενος </a:t>
            </a:r>
            <a:r>
              <a:rPr lang="en-US" dirty="0"/>
              <a:t>working </a:t>
            </a:r>
            <a:r>
              <a:rPr lang="el-GR" dirty="0"/>
              <a:t>κόμβος γίνεται ο κοντινότερος στον αρχικό κόμβο</a:t>
            </a:r>
          </a:p>
          <a:p>
            <a:pPr lvl="1"/>
            <a:r>
              <a:rPr lang="el-GR" dirty="0"/>
              <a:t>Η διαδικασία επαναλαμβάνεται μέχρι να συμπεριληφθούν όλοι οι κόμβοι και οι τελικές ετικέτες στους κόμβους να έχουν το ελάχιστο κόστος από τον αρχικό κόμβο σε κάθε προορισμό</a:t>
            </a:r>
          </a:p>
          <a:p>
            <a:endParaRPr lang="el-G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10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</a:t>
            </a:r>
            <a:r>
              <a:rPr lang="el-GR" dirty="0"/>
              <a:t> (1/2)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Θεωρείται ένας κόμβος προορισμού </a:t>
            </a:r>
          </a:p>
          <a:p>
            <a:r>
              <a:rPr lang="el-GR" dirty="0"/>
              <a:t>Αρχικά, κάθε κόμβος θεωρεί τον κόμβο προορισμού απροσπέλαστο και καταχωρεί ως κόστος διαδρομής (απόσταση) μία μεγάλη τιμή, πχ. ∞</a:t>
            </a:r>
          </a:p>
          <a:p>
            <a:r>
              <a:rPr lang="el-GR" dirty="0"/>
              <a:t>Κάθε κόμβος στέλνει στους γειτονικούς του ένα μήνυμα με την απόστασή του</a:t>
            </a:r>
          </a:p>
          <a:p>
            <a:r>
              <a:rPr lang="el-GR" dirty="0"/>
              <a:t>Ο παραλήπτης του μηνύματος συγκρίνει την απόστασή του με αυτή που προκύπτει εάν δρομολογηθεί η κυκλοφορία μέσω του αποστολέα</a:t>
            </a:r>
          </a:p>
          <a:p>
            <a:r>
              <a:rPr lang="el-GR" dirty="0"/>
              <a:t>Εάν η νέα απόσταση είναι μικρότερη, τότε καταχωρείται αυτή ως η βέλτιστη διαδρομή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Μοντέλο </a:t>
            </a:r>
            <a:r>
              <a:rPr lang="en-US" altLang="en-US" dirty="0"/>
              <a:t>OSI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ευρέως αποδεκτή τεχνική δόμησης όπου οι λειτουργίες χωρίζονται σε επίπεδα </a:t>
            </a:r>
          </a:p>
          <a:p>
            <a:r>
              <a:rPr lang="el-GR" dirty="0"/>
              <a:t>Κάθε επίπεδο σχετίζεται με ένα υποσύνολο λειτουργιών και στηρίζεται στο αμέσως χαμηλότερο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01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</a:t>
            </a:r>
            <a:r>
              <a:rPr lang="el-GR" dirty="0"/>
              <a:t> (2/2)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89126" y="5661247"/>
            <a:ext cx="6023234" cy="6299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dirty="0"/>
              <a:t>Παράδειγμα αλγορίθμου </a:t>
            </a:r>
            <a:r>
              <a:rPr lang="en-US" dirty="0"/>
              <a:t>Bellman-Ford (source: http://rosalind.info/glossary/algo-bellman-ford-algorithm/)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72159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4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Αλγόριθμος του </a:t>
            </a:r>
            <a:r>
              <a:rPr lang="en-US"/>
              <a:t>Dijkstra</a:t>
            </a:r>
            <a:r>
              <a:rPr lang="el-GR"/>
              <a:t> (1/4)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l-GR" dirty="0"/>
              <a:t>Κάθε κόμβος σημειώνεται με μια ετικέτα απόστασης με τιμή 0 στον αρχικό κόμβο και ∞ σε όλους τους υπόλοιπους. Επίσης, σημειώνεται μια ετικέτα προηγούμενου κόμβου με κενή τιμή για όλους τους κόμβους</a:t>
            </a:r>
          </a:p>
          <a:p>
            <a:pPr marL="514350" indent="-514350">
              <a:buAutoNum type="arabicPeriod"/>
            </a:pPr>
            <a:r>
              <a:rPr lang="el-GR" dirty="0"/>
              <a:t>Σημειώνονται όλοι οι κόμβοι ως μη – επεξεργασμένοι ∞. Ο τρέχων κόμβος είναι ο αρχικός</a:t>
            </a:r>
          </a:p>
          <a:p>
            <a:pPr marL="514350" indent="-514350">
              <a:buAutoNum type="arabicPeriod"/>
            </a:pPr>
            <a:r>
              <a:rPr lang="el-GR" dirty="0"/>
              <a:t>Για τον τρέχων κόμβο, εξετάζονται όλοι οι μη -επεξεργασμένοι γείτονές του και υπολογίζεται το συνολικό άθροισμα απόστασής από τον αρχικό κόμβο</a:t>
            </a:r>
          </a:p>
          <a:p>
            <a:pPr marL="514350" indent="-514350">
              <a:buAutoNum type="arabicPeriod"/>
            </a:pPr>
            <a:r>
              <a:rPr lang="el-GR" dirty="0"/>
              <a:t>Αν αυτή η απόσταση είναι μικρότερη από την ετικέτα απόστασης που είχε σημειωθεί, αντικαθίσταται με τη νέα υπολογισμένη τιμή και σημειώνεται ο τρέχων κόμβος στην ετικέτα προηγούμενου κόμβου</a:t>
            </a:r>
          </a:p>
        </p:txBody>
      </p:sp>
    </p:spTree>
    <p:extLst>
      <p:ext uri="{BB962C8B-B14F-4D97-AF65-F5344CB8AC3E}">
        <p14:creationId xmlns:p14="http://schemas.microsoft.com/office/powerpoint/2010/main" val="1620955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Αλγόριθμος του </a:t>
            </a:r>
            <a:r>
              <a:rPr lang="en-US"/>
              <a:t>Dijkstra</a:t>
            </a:r>
            <a:r>
              <a:rPr lang="el-GR"/>
              <a:t> (2/4)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l-GR" dirty="0"/>
              <a:t>Όταν εξεταστούν όλοι οι γείτονες του τρέχοντος κόμβου, σημειώνεται ως επεξεργασμένο. Ένας επεξεργασμένος κόμβος δεν </a:t>
            </a:r>
            <a:r>
              <a:rPr lang="el-GR" dirty="0" err="1"/>
              <a:t>ξαναεξετάζεται</a:t>
            </a:r>
            <a:r>
              <a:rPr lang="el-GR" dirty="0"/>
              <a:t>. Η ετικέτα απόστασής της είναι η ελάχιστη και θα παραμείνει σταθερή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/>
              <a:t>Ο επόμενος τρέχων κόμβος θα είναι ο μη-επεξεργασμένος κόμβος με τη μικρότερη ετικέτα απόστασης. Αν όλοι οι κόμβοι έχουν σημειωθεί ως επεξεργασμένοι, πραγματοποιείται το επόμενο βήμα. Διαφορετικά, ο αλγόριθμος συνεχίζει από το βήμα 3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/>
              <a:t>Ξεκινώντας από τον κόμβο-προορισμό εκτυπώνεται ο κόμβος, που αναγράφεται στην ετικέτα προηγούμενου κόμβου. Επαναλαμβάνεται μέχρι η ετικέτα προηγούμενο κόμβου να γίνει άδεια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12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του </a:t>
            </a:r>
            <a:r>
              <a:rPr lang="en-US" dirty="0" err="1"/>
              <a:t>Dijkstra</a:t>
            </a:r>
            <a:r>
              <a:rPr lang="el-GR" dirty="0"/>
              <a:t> (3/4)</a:t>
            </a:r>
            <a:r>
              <a:rPr lang="en-US" dirty="0"/>
              <a:t> </a:t>
            </a:r>
          </a:p>
        </p:txBody>
      </p:sp>
      <p:pic>
        <p:nvPicPr>
          <p:cNvPr id="4098" name="Picture 2" descr="Παράδειγμα εφαρμογής αλγορίθμου του Dijkstra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599" y="2861360"/>
            <a:ext cx="6826769" cy="27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87624" y="5582344"/>
            <a:ext cx="6696744" cy="943000"/>
          </a:xfrm>
        </p:spPr>
        <p:txBody>
          <a:bodyPr>
            <a:normAutofit fontScale="92500"/>
          </a:bodyPr>
          <a:lstStyle/>
          <a:p>
            <a:pPr algn="ctr"/>
            <a:r>
              <a:rPr lang="el-GR" dirty="0"/>
              <a:t>Παράδειγμα εφαρμογής αλγορίθμου του </a:t>
            </a:r>
            <a:r>
              <a:rPr lang="en-US" dirty="0" err="1"/>
              <a:t>Dijkstra</a:t>
            </a:r>
            <a:r>
              <a:rPr lang="el-GR" dirty="0"/>
              <a:t> </a:t>
            </a:r>
            <a:r>
              <a:rPr lang="el-GR" sz="1700" dirty="0"/>
              <a:t>(πηγή</a:t>
            </a:r>
            <a:r>
              <a:rPr lang="en-US" sz="1700" dirty="0"/>
              <a:t>: http://el.wikipedia.org/wiki/%CE%91%CE%BB%CE%B3%CF%8C%CF%81%CE%B9%CE%B8%CE%BC%CE%BF%CF%82_%CF%84%CE%BF%CF%85_Dijkstra</a:t>
            </a:r>
            <a:r>
              <a:rPr lang="el-GR" sz="1700" dirty="0"/>
              <a:t>)</a:t>
            </a:r>
            <a:endParaRPr lang="en-US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0794EC-C5D0-FF9A-6B46-77AD92505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0007"/>
          <a:stretch/>
        </p:blipFill>
        <p:spPr bwMode="auto">
          <a:xfrm>
            <a:off x="2195736" y="1145824"/>
            <a:ext cx="3548404" cy="17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09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του </a:t>
            </a:r>
            <a:r>
              <a:rPr lang="en-US" dirty="0" err="1"/>
              <a:t>Dijkstra</a:t>
            </a:r>
            <a:r>
              <a:rPr lang="el-GR" dirty="0"/>
              <a:t> (4/4)</a:t>
            </a:r>
            <a:r>
              <a:rPr lang="en-US" dirty="0"/>
              <a:t> </a:t>
            </a:r>
          </a:p>
        </p:txBody>
      </p:sp>
      <p:pic>
        <p:nvPicPr>
          <p:cNvPr id="3074" name="Picture 2" descr="Παράδειγμα αλγορίθμου του Dijkstra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976" y="1844824"/>
            <a:ext cx="7116047" cy="32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55576" y="5301208"/>
            <a:ext cx="7704856" cy="8709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dirty="0"/>
              <a:t>Παράδειγμα αλγορίθμου του </a:t>
            </a:r>
            <a:r>
              <a:rPr lang="en-US" dirty="0" err="1"/>
              <a:t>Dijkstra</a:t>
            </a:r>
            <a:r>
              <a:rPr lang="el-GR" dirty="0"/>
              <a:t> </a:t>
            </a:r>
            <a:r>
              <a:rPr lang="en-US" dirty="0"/>
              <a:t>(source: </a:t>
            </a:r>
            <a:r>
              <a:rPr lang="el-GR" dirty="0"/>
              <a:t>Χρήστος Μπούρας, Πανεπιστημιακές Σημειώσεις στα Δίκτυα Δημόσιας Χρήσης και Διασύνδεσης Δικτύων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419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μειονεκτήματα των αλγορίθμων κατάστασης συνδέσμων</a:t>
            </a:r>
            <a:endParaRPr lang="en-US" dirty="0"/>
          </a:p>
        </p:txBody>
      </p:sp>
      <p:pic>
        <p:nvPicPr>
          <p:cNvPr id="1026" name="Picture 2" descr="Πλεονεκτήματα και μειονεκτήματα των αλγορίθμων δρομολόγησης κατάστασης συνδέσμων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660707"/>
            <a:ext cx="61115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/>
              <a:t>Πλεονεκτήματα και μειονεκτήματα των αλγορίθμων κατάστασης συνδέσμων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37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μειονεκτήματα των αλγορίθμων διανύσματος απόστασης</a:t>
            </a:r>
            <a:endParaRPr lang="en-US" dirty="0"/>
          </a:p>
        </p:txBody>
      </p:sp>
      <p:pic>
        <p:nvPicPr>
          <p:cNvPr id="2052" name="Picture 4" descr="C:\Users\tseliou\Desktop\Untitled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07091"/>
            <a:ext cx="5539298" cy="37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82906" y="5373216"/>
            <a:ext cx="5486400" cy="1015008"/>
          </a:xfrm>
        </p:spPr>
        <p:txBody>
          <a:bodyPr/>
          <a:lstStyle/>
          <a:p>
            <a:pPr algn="ctr"/>
            <a:r>
              <a:rPr lang="el-GR" dirty="0"/>
              <a:t>Πλεονεκτήματα μειονεκτήματα των αλγορίθμων διανύσματος απόστασης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6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Ειδικά Θέματα Δρομολόγησης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u="sng" dirty="0"/>
              <a:t>Δρομολόγηση καυτής πατάτας</a:t>
            </a:r>
            <a:r>
              <a:rPr lang="en-US" u="sng" dirty="0"/>
              <a:t> (Hot Potato Routing)</a:t>
            </a:r>
            <a:r>
              <a:rPr lang="el-GR" u="sng" dirty="0"/>
              <a:t>: </a:t>
            </a:r>
          </a:p>
          <a:p>
            <a:pPr lvl="1"/>
            <a:r>
              <a:rPr lang="el-GR" dirty="0"/>
              <a:t>οι κόμβοι δε διατηρούν μνήμη για την αποθήκευση των καθυστερημένων πακέτων </a:t>
            </a:r>
          </a:p>
          <a:p>
            <a:pPr lvl="1"/>
            <a:r>
              <a:rPr lang="el-GR" dirty="0"/>
              <a:t>Μερικές φορές, τα πακέτα εκτοπίζονται από το αρχικό τους δρομολόγιο και απομακρύνονται από το σωστό μονοπάτι</a:t>
            </a:r>
          </a:p>
          <a:p>
            <a:r>
              <a:rPr lang="el-GR" u="sng" dirty="0"/>
              <a:t>Δρομολόγηση πλημμύρας</a:t>
            </a:r>
            <a:r>
              <a:rPr lang="en-US" u="sng" dirty="0"/>
              <a:t> (Flooding)</a:t>
            </a:r>
            <a:endParaRPr lang="el-GR" u="sng" dirty="0"/>
          </a:p>
          <a:p>
            <a:pPr lvl="1"/>
            <a:r>
              <a:rPr lang="el-GR" dirty="0"/>
              <a:t>κάθε πακέτο προωθείται σε όλες τις εξερχόμενες ακμές του κόμβου, εκτός από την ακμή από όπου προήλθε </a:t>
            </a:r>
          </a:p>
          <a:p>
            <a:r>
              <a:rPr lang="el-GR" u="sng" dirty="0"/>
              <a:t>Δρομολόγηση πολλαπλών μονοπατιών</a:t>
            </a:r>
            <a:r>
              <a:rPr lang="en-US" u="sng" dirty="0"/>
              <a:t> (Multipath Routing)</a:t>
            </a:r>
            <a:endParaRPr lang="el-GR" u="sng" dirty="0"/>
          </a:p>
          <a:p>
            <a:pPr lvl="1"/>
            <a:r>
              <a:rPr lang="el-GR" dirty="0"/>
              <a:t>Ο αλγόριθμος αναζητά όλα τα εναλλακτικά μονοπάτια και επιστρέφει ένα τυχαία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21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Ειδικά Θέματα Δρομολόγησης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u="sng" dirty="0"/>
              <a:t>Δρομολόγηση ευρείας εκπομπής (</a:t>
            </a:r>
            <a:r>
              <a:rPr lang="en-US" u="sng" dirty="0"/>
              <a:t>Broadcast</a:t>
            </a:r>
            <a:r>
              <a:rPr lang="el-GR" u="sng" dirty="0"/>
              <a:t> </a:t>
            </a:r>
            <a:r>
              <a:rPr lang="en-US" u="sng" dirty="0"/>
              <a:t>Routing)</a:t>
            </a:r>
            <a:endParaRPr lang="el-GR" u="sng" dirty="0"/>
          </a:p>
          <a:p>
            <a:pPr lvl="1"/>
            <a:r>
              <a:rPr lang="el-GR" dirty="0"/>
              <a:t>αφορά την ταυτόχρονη αποστολή ενός πακέτου σε κάθε κόμβο</a:t>
            </a:r>
          </a:p>
          <a:p>
            <a:r>
              <a:rPr lang="el-GR" u="sng" dirty="0"/>
              <a:t>Δρομολόγηση σε κινητούς (φορητούς) υπολογιστές</a:t>
            </a:r>
          </a:p>
          <a:p>
            <a:pPr lvl="1"/>
            <a:r>
              <a:rPr lang="el-GR" dirty="0"/>
              <a:t>αφορά την εύρεση όχι του συντομότερου μονοπατιού, αλλά την εύρεση του υπολογιστή</a:t>
            </a:r>
          </a:p>
          <a:p>
            <a:r>
              <a:rPr lang="el-GR" u="sng" dirty="0"/>
              <a:t>Δρομολόγηση με βάση τη ροή δεδομένων (</a:t>
            </a:r>
            <a:r>
              <a:rPr lang="en-US" u="sng" dirty="0"/>
              <a:t>Flow-Based Routing</a:t>
            </a:r>
            <a:r>
              <a:rPr lang="el-GR" u="sng" dirty="0"/>
              <a:t>)</a:t>
            </a:r>
          </a:p>
          <a:p>
            <a:r>
              <a:rPr lang="el-GR" u="sng" dirty="0"/>
              <a:t>Δρομολόγηση κρεμμυδιού (</a:t>
            </a:r>
            <a:r>
              <a:rPr lang="en-US" u="sng" dirty="0"/>
              <a:t>Onion Routing</a:t>
            </a:r>
            <a:r>
              <a:rPr lang="el-GR" u="sng" dirty="0"/>
              <a:t>)</a:t>
            </a:r>
          </a:p>
          <a:p>
            <a:pPr lvl="1"/>
            <a:r>
              <a:rPr lang="el-GR" dirty="0"/>
              <a:t>αφορά την ανώνυμη επικοινωνία μέσω της κωδικοποίησης της πληροφορίας δρομολόγησης σε ένα σύνολο επιπέδων (κρεμμύδι)</a:t>
            </a:r>
          </a:p>
          <a:p>
            <a:r>
              <a:rPr lang="el-GR" u="sng" dirty="0"/>
              <a:t>Ασαφής Δρομολόγηση</a:t>
            </a:r>
            <a:r>
              <a:rPr lang="en-US" u="sng" dirty="0"/>
              <a:t> (Fuzzy Routing)</a:t>
            </a:r>
            <a:endParaRPr lang="el-GR" u="sng" dirty="0"/>
          </a:p>
          <a:p>
            <a:pPr lvl="1"/>
            <a:r>
              <a:rPr lang="el-GR" dirty="0"/>
              <a:t>αφορά την εφαρμογή της ασαφούς λογικής. Συνήθως χρησιμοποιείται στη δρομολόγηση ασύρματων </a:t>
            </a:r>
            <a:r>
              <a:rPr lang="el-GR" dirty="0" err="1"/>
              <a:t>ad</a:t>
            </a:r>
            <a:r>
              <a:rPr lang="el-GR" dirty="0"/>
              <a:t>-</a:t>
            </a:r>
            <a:r>
              <a:rPr lang="el-GR" dirty="0" err="1"/>
              <a:t>hoc</a:t>
            </a:r>
            <a:r>
              <a:rPr lang="el-GR" dirty="0"/>
              <a:t> δικτύων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70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Δικτυακές Συσκευές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Hub</a:t>
            </a:r>
            <a:r>
              <a:rPr lang="en-US" altLang="en-US" dirty="0"/>
              <a:t>s</a:t>
            </a:r>
            <a:endParaRPr lang="el-GR" altLang="en-US" dirty="0"/>
          </a:p>
          <a:p>
            <a:r>
              <a:rPr lang="el-GR" altLang="en-US" dirty="0" err="1"/>
              <a:t>Μεταγωγείς</a:t>
            </a:r>
            <a:r>
              <a:rPr lang="el-GR" altLang="en-US" dirty="0"/>
              <a:t> </a:t>
            </a:r>
            <a:r>
              <a:rPr lang="en-US" altLang="en-US" dirty="0"/>
              <a:t>- </a:t>
            </a:r>
            <a:r>
              <a:rPr lang="en-GB" altLang="en-US" dirty="0"/>
              <a:t>Switches</a:t>
            </a:r>
            <a:endParaRPr lang="el-GR" altLang="en-US" dirty="0"/>
          </a:p>
          <a:p>
            <a:r>
              <a:rPr lang="el-GR" altLang="en-US" dirty="0"/>
              <a:t>Δρομολογητές </a:t>
            </a:r>
            <a:r>
              <a:rPr lang="en-US" altLang="en-US" dirty="0"/>
              <a:t>- Routers</a:t>
            </a:r>
          </a:p>
          <a:p>
            <a:r>
              <a:rPr lang="el-GR" altLang="en-US" dirty="0"/>
              <a:t>Γέφυρες </a:t>
            </a:r>
            <a:r>
              <a:rPr lang="en-US" altLang="en-US" dirty="0"/>
              <a:t>- </a:t>
            </a:r>
            <a:r>
              <a:rPr lang="en-GB" altLang="en-US" dirty="0"/>
              <a:t>Bridges </a:t>
            </a:r>
            <a:endParaRPr lang="en-US" altLang="en-US" dirty="0"/>
          </a:p>
          <a:p>
            <a:r>
              <a:rPr lang="el-GR" altLang="en-US" dirty="0"/>
              <a:t>Πύλες </a:t>
            </a:r>
            <a:r>
              <a:rPr lang="en-US" altLang="en-US" dirty="0"/>
              <a:t>- </a:t>
            </a:r>
            <a:r>
              <a:rPr lang="en-GB" altLang="en-US" dirty="0"/>
              <a:t>Gateways</a:t>
            </a:r>
            <a:endParaRPr lang="el-GR" altLang="en-US" dirty="0"/>
          </a:p>
          <a:p>
            <a:r>
              <a:rPr lang="el-GR" altLang="en-US" dirty="0" err="1"/>
              <a:t>Επαναλήπτες</a:t>
            </a:r>
            <a:r>
              <a:rPr lang="el-GR" altLang="en-US" dirty="0"/>
              <a:t> </a:t>
            </a:r>
            <a:r>
              <a:rPr lang="en-US" altLang="en-US" dirty="0"/>
              <a:t>- Repeaters</a:t>
            </a:r>
            <a:endParaRPr lang="en-GB" altLang="en-US" dirty="0"/>
          </a:p>
          <a:p>
            <a:r>
              <a:rPr lang="el-GR" altLang="en-US" dirty="0" err="1"/>
              <a:t>Προσαρμογείς</a:t>
            </a:r>
            <a:r>
              <a:rPr lang="el-GR" altLang="en-US" dirty="0"/>
              <a:t> δικτύου – </a:t>
            </a:r>
            <a:r>
              <a:rPr lang="en-GB" altLang="en-US" dirty="0"/>
              <a:t>Network adapters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6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Επίπεδα </a:t>
            </a:r>
            <a:r>
              <a:rPr lang="en-US" altLang="en-US" dirty="0"/>
              <a:t>OSI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Εφαρμογής</a:t>
            </a:r>
          </a:p>
          <a:p>
            <a:r>
              <a:rPr lang="el-GR" dirty="0"/>
              <a:t>Παρουσίασης</a:t>
            </a:r>
          </a:p>
          <a:p>
            <a:r>
              <a:rPr lang="el-GR" dirty="0"/>
              <a:t>Συνόδου</a:t>
            </a:r>
          </a:p>
          <a:p>
            <a:r>
              <a:rPr lang="el-GR" dirty="0"/>
              <a:t>Μεταφοράς</a:t>
            </a:r>
          </a:p>
          <a:p>
            <a:r>
              <a:rPr lang="el-GR" dirty="0"/>
              <a:t>Δικτύου</a:t>
            </a:r>
          </a:p>
          <a:p>
            <a:r>
              <a:rPr lang="el-GR" dirty="0"/>
              <a:t>Διασύνδεσης Δεδομένων</a:t>
            </a:r>
          </a:p>
          <a:p>
            <a:r>
              <a:rPr lang="el-GR" dirty="0"/>
              <a:t>Φυσικό Επίπεδο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98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Hub (1/</a:t>
            </a:r>
            <a:r>
              <a:rPr lang="el-GR" altLang="en-US" dirty="0"/>
              <a:t>2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 err="1"/>
              <a:t>Το</a:t>
            </a:r>
            <a:r>
              <a:rPr lang="en-GB" altLang="en-US" dirty="0"/>
              <a:t> hub </a:t>
            </a:r>
            <a:r>
              <a:rPr lang="en-GB" altLang="en-US" dirty="0" err="1"/>
              <a:t>είν</a:t>
            </a:r>
            <a:r>
              <a:rPr lang="en-GB" altLang="en-US" dirty="0"/>
              <a:t>αι μια δικτυακή συσκευή που επιτρέπει την διασύνδεση πολλών </a:t>
            </a:r>
            <a:r>
              <a:rPr lang="el-GR" altLang="en-US" dirty="0"/>
              <a:t>συσκευών/τερματικών</a:t>
            </a:r>
            <a:r>
              <a:rPr lang="en-GB" altLang="en-US" dirty="0"/>
              <a:t> σχηματίζοντας ένα δίκτυο</a:t>
            </a:r>
            <a:endParaRPr lang="en-US" altLang="en-US" dirty="0"/>
          </a:p>
          <a:p>
            <a:r>
              <a:rPr lang="en-GB" altLang="en-US" dirty="0" err="1"/>
              <a:t>Περιλ</a:t>
            </a:r>
            <a:r>
              <a:rPr lang="en-GB" altLang="en-US" dirty="0"/>
              <a:t>αμβάνει μια σειρά από θύρες στις οποίες τοποθετούνται τα καλώδια του δικτύου</a:t>
            </a:r>
            <a:endParaRPr lang="el-GR" altLang="en-US" dirty="0"/>
          </a:p>
          <a:p>
            <a:r>
              <a:rPr lang="en-GB" altLang="en-US" dirty="0" err="1"/>
              <a:t>Μικρά</a:t>
            </a:r>
            <a:r>
              <a:rPr lang="en-GB" altLang="en-US" dirty="0"/>
              <a:t> hub</a:t>
            </a:r>
            <a:r>
              <a:rPr lang="en-US" altLang="en-US" dirty="0"/>
              <a:t>s</a:t>
            </a:r>
            <a:r>
              <a:rPr lang="en-GB" altLang="en-US" dirty="0"/>
              <a:t> </a:t>
            </a:r>
            <a:r>
              <a:rPr lang="el-GR" altLang="en-US" dirty="0"/>
              <a:t>εξυπηρετούν </a:t>
            </a:r>
            <a:r>
              <a:rPr lang="en-GB" altLang="en-US" dirty="0" err="1"/>
              <a:t>έως</a:t>
            </a:r>
            <a:r>
              <a:rPr lang="en-GB" altLang="en-US" dirty="0"/>
              <a:t> και τέσσερις υπολογιστές. </a:t>
            </a:r>
            <a:r>
              <a:rPr lang="en-GB" altLang="en-US" dirty="0" err="1"/>
              <a:t>Μεγ</a:t>
            </a:r>
            <a:r>
              <a:rPr lang="en-GB" altLang="en-US" dirty="0"/>
              <a:t>αλύτερα hubs μπορούν να έχουν από 8-24 θύρες</a:t>
            </a:r>
            <a:endParaRPr lang="el-GR" altLang="en-US" dirty="0"/>
          </a:p>
          <a:p>
            <a:r>
              <a:rPr lang="en-GB" altLang="en-US" dirty="0" err="1"/>
              <a:t>Το</a:t>
            </a:r>
            <a:r>
              <a:rPr lang="en-GB" altLang="en-US" dirty="0"/>
              <a:t> π</a:t>
            </a:r>
            <a:r>
              <a:rPr lang="en-GB" altLang="en-US" dirty="0" err="1"/>
              <a:t>ιο</a:t>
            </a:r>
            <a:r>
              <a:rPr lang="en-GB" altLang="en-US" dirty="0"/>
              <a:t> </a:t>
            </a:r>
            <a:r>
              <a:rPr lang="en-GB" altLang="en-US" dirty="0" err="1"/>
              <a:t>συνηθισμένο</a:t>
            </a:r>
            <a:r>
              <a:rPr lang="en-GB" altLang="en-US" dirty="0"/>
              <a:t> </a:t>
            </a:r>
            <a:r>
              <a:rPr lang="en-GB" altLang="en-US" dirty="0" err="1"/>
              <a:t>είδος</a:t>
            </a:r>
            <a:r>
              <a:rPr lang="en-GB" altLang="en-US" dirty="0"/>
              <a:t> hub </a:t>
            </a:r>
            <a:r>
              <a:rPr lang="en-GB" altLang="en-US" dirty="0" err="1"/>
              <a:t>είν</a:t>
            </a:r>
            <a:r>
              <a:rPr lang="en-GB" altLang="en-US" dirty="0"/>
              <a:t>αι το Ethernet hub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17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Hub (2/</a:t>
            </a:r>
            <a:r>
              <a:rPr lang="el-GR" altLang="en-US" dirty="0"/>
              <a:t>2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dirty="0"/>
              <a:t>Τα hubs </a:t>
            </a:r>
            <a:r>
              <a:rPr lang="en-GB" altLang="en-US" dirty="0" err="1"/>
              <a:t>θεωρούντ</a:t>
            </a:r>
            <a:r>
              <a:rPr lang="en-GB" altLang="en-US" dirty="0"/>
              <a:t>αι ως συσκευές επιπέδου 1 του OSI Model</a:t>
            </a:r>
            <a:r>
              <a:rPr lang="el-GR" altLang="en-US" dirty="0"/>
              <a:t> (</a:t>
            </a:r>
            <a:r>
              <a:rPr lang="en-US" altLang="en-US" dirty="0"/>
              <a:t>physical layer</a:t>
            </a:r>
            <a:r>
              <a:rPr lang="el-GR" altLang="en-US" dirty="0"/>
              <a:t>)</a:t>
            </a:r>
            <a:endParaRPr lang="en-US" altLang="en-US" dirty="0"/>
          </a:p>
          <a:p>
            <a:r>
              <a:rPr lang="el-GR" altLang="en-US" dirty="0"/>
              <a:t>Διακρίνονται σε τρεις κατηγορίες</a:t>
            </a:r>
            <a:r>
              <a:rPr lang="en-US" altLang="en-US" dirty="0"/>
              <a:t>:</a:t>
            </a:r>
          </a:p>
          <a:p>
            <a:pPr lvl="1"/>
            <a:r>
              <a:rPr lang="el-GR" altLang="en-US" u="sng" dirty="0"/>
              <a:t>Π</a:t>
            </a:r>
            <a:r>
              <a:rPr lang="en-GB" altLang="en-US" u="sng" dirty="0"/>
              <a:t>α</a:t>
            </a:r>
            <a:r>
              <a:rPr lang="en-GB" altLang="en-US" u="sng" dirty="0" err="1"/>
              <a:t>θητικά</a:t>
            </a:r>
            <a:r>
              <a:rPr lang="el-GR" altLang="en-US" u="sng" dirty="0"/>
              <a:t> </a:t>
            </a:r>
            <a:r>
              <a:rPr lang="en-GB" altLang="en-US" u="sng" dirty="0"/>
              <a:t>ή α</a:t>
            </a:r>
            <a:r>
              <a:rPr lang="en-GB" altLang="en-US" u="sng" dirty="0" err="1"/>
              <a:t>λλιώς</a:t>
            </a:r>
            <a:r>
              <a:rPr lang="en-GB" altLang="en-US" u="sng" dirty="0"/>
              <a:t> ‘</a:t>
            </a:r>
            <a:r>
              <a:rPr lang="en-GB" altLang="en-US" u="sng" dirty="0" err="1"/>
              <a:t>συγκεντρωτές</a:t>
            </a:r>
            <a:r>
              <a:rPr lang="en-GB" altLang="en-US" u="sng" dirty="0"/>
              <a:t>’</a:t>
            </a:r>
            <a:r>
              <a:rPr lang="el-GR" altLang="en-US" u="sng" dirty="0"/>
              <a:t>:</a:t>
            </a:r>
            <a:r>
              <a:rPr lang="en-GB" altLang="en-US" u="sng" dirty="0"/>
              <a:t> </a:t>
            </a:r>
            <a:r>
              <a:rPr lang="en-GB" altLang="en-US" dirty="0"/>
              <a:t>παραλαμβ</a:t>
            </a:r>
            <a:r>
              <a:rPr lang="en-GB" altLang="en-US" dirty="0" err="1"/>
              <a:t>άνουν</a:t>
            </a:r>
            <a:r>
              <a:rPr lang="en-GB" altLang="en-US" dirty="0"/>
              <a:t> πα</a:t>
            </a:r>
            <a:r>
              <a:rPr lang="en-GB" altLang="en-US" dirty="0" err="1"/>
              <a:t>κέτ</a:t>
            </a:r>
            <a:r>
              <a:rPr lang="en-GB" altLang="en-US" dirty="0"/>
              <a:t>α και τα στέλνουν σε όλες τις συσκευές του δικτύου</a:t>
            </a:r>
            <a:endParaRPr lang="el-GR" altLang="en-US" dirty="0"/>
          </a:p>
          <a:p>
            <a:pPr lvl="1"/>
            <a:r>
              <a:rPr lang="el-GR" altLang="en-US" u="sng" dirty="0"/>
              <a:t>Ε</a:t>
            </a:r>
            <a:r>
              <a:rPr lang="en-GB" altLang="en-US" u="sng" dirty="0" err="1"/>
              <a:t>νεργητικά</a:t>
            </a:r>
            <a:r>
              <a:rPr lang="en-US" altLang="en-US" u="sng" dirty="0"/>
              <a:t> </a:t>
            </a:r>
            <a:r>
              <a:rPr lang="en-GB" altLang="en-US" u="sng" dirty="0"/>
              <a:t>ή ‘π</a:t>
            </a:r>
            <a:r>
              <a:rPr lang="en-GB" altLang="en-US" u="sng" dirty="0" err="1"/>
              <a:t>ολύθυροι</a:t>
            </a:r>
            <a:r>
              <a:rPr lang="en-GB" altLang="en-US" u="sng" dirty="0"/>
              <a:t> επανα</a:t>
            </a:r>
            <a:r>
              <a:rPr lang="en-GB" altLang="en-US" u="sng" dirty="0" err="1"/>
              <a:t>λή</a:t>
            </a:r>
            <a:r>
              <a:rPr lang="en-GB" altLang="en-US" u="sng" dirty="0"/>
              <a:t>πτες’</a:t>
            </a:r>
            <a:r>
              <a:rPr lang="el-GR" altLang="en-US" u="sng" dirty="0"/>
              <a:t>:</a:t>
            </a:r>
            <a:r>
              <a:rPr lang="en-GB" altLang="en-US" u="sng" dirty="0"/>
              <a:t> </a:t>
            </a:r>
            <a:r>
              <a:rPr lang="el-GR" altLang="en-US" dirty="0"/>
              <a:t>Προωθούν τα πακέτα στη σωστή θύρα βάση των διευθύνσεων των πακέτων</a:t>
            </a:r>
          </a:p>
          <a:p>
            <a:pPr lvl="1"/>
            <a:r>
              <a:rPr lang="el-GR" altLang="en-US" u="sng" dirty="0"/>
              <a:t>Έ</a:t>
            </a:r>
            <a:r>
              <a:rPr lang="en-GB" altLang="en-US" u="sng" dirty="0" err="1"/>
              <a:t>ξυ</a:t>
            </a:r>
            <a:r>
              <a:rPr lang="en-GB" altLang="en-US" u="sng" dirty="0"/>
              <a:t>πνα</a:t>
            </a:r>
            <a:r>
              <a:rPr lang="en-US" altLang="en-US" u="sng" dirty="0"/>
              <a:t>:</a:t>
            </a:r>
            <a:r>
              <a:rPr lang="en-GB" altLang="en-US" u="sng" dirty="0"/>
              <a:t> </a:t>
            </a:r>
            <a:r>
              <a:rPr lang="el-GR" altLang="en-US" dirty="0"/>
              <a:t>επιτρέπουν τον έλεγχο της πληροφορίας, που διακινείται δια μέσω του </a:t>
            </a:r>
            <a:r>
              <a:rPr lang="en-US" altLang="en-US" dirty="0"/>
              <a:t>hub </a:t>
            </a:r>
            <a:r>
              <a:rPr lang="el-GR" altLang="en-US" dirty="0"/>
              <a:t>και είναι δυνατή διακριτή ρύθμιση για κάθε </a:t>
            </a:r>
            <a:r>
              <a:rPr lang="en-US" altLang="en-US" dirty="0"/>
              <a:t>port </a:t>
            </a:r>
            <a:r>
              <a:rPr lang="el-GR" altLang="en-US" dirty="0"/>
              <a:t>ενός τέτοιου </a:t>
            </a:r>
            <a:r>
              <a:rPr lang="en-US" altLang="en-US" dirty="0"/>
              <a:t>hub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97180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Switches</a:t>
            </a:r>
            <a:r>
              <a:rPr lang="el-GR" altLang="en-US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Τα </a:t>
            </a:r>
            <a:r>
              <a:rPr lang="en-US" altLang="en-US" dirty="0"/>
              <a:t>switches</a:t>
            </a:r>
            <a:r>
              <a:rPr lang="en-GB" altLang="en-US" dirty="0"/>
              <a:t> </a:t>
            </a:r>
            <a:r>
              <a:rPr lang="el-GR" altLang="en-US" dirty="0"/>
              <a:t>ε</a:t>
            </a:r>
            <a:r>
              <a:rPr lang="en-GB" altLang="en-US" dirty="0"/>
              <a:t>π</a:t>
            </a:r>
            <a:r>
              <a:rPr lang="en-GB" altLang="en-US" dirty="0" err="1"/>
              <a:t>ιτυγχάν</a:t>
            </a:r>
            <a:r>
              <a:rPr lang="el-GR" altLang="en-US" dirty="0" err="1"/>
              <a:t>ουν</a:t>
            </a:r>
            <a:r>
              <a:rPr lang="en-GB" altLang="en-US" dirty="0"/>
              <a:t> </a:t>
            </a:r>
            <a:r>
              <a:rPr lang="en-GB" altLang="en-US" dirty="0" err="1"/>
              <a:t>δι</a:t>
            </a:r>
            <a:r>
              <a:rPr lang="en-GB" altLang="en-US" dirty="0"/>
              <a:t>ασύνδεση υπολογιστών σε χαμηλό επίπεδο</a:t>
            </a:r>
            <a:endParaRPr lang="el-GR" altLang="en-US" dirty="0"/>
          </a:p>
          <a:p>
            <a:r>
              <a:rPr lang="el-GR" altLang="en-US" dirty="0"/>
              <a:t>«Διαιρούν» το δίκτυο σε τμήματα/κανάλια που η μετάδοση στο ένα δεν επηρεάζει τα άλλα</a:t>
            </a:r>
          </a:p>
          <a:p>
            <a:r>
              <a:rPr lang="el-GR" altLang="en-US" dirty="0"/>
              <a:t>Κάθε τμήμα έχει στη διάθεσή του όλο το εύρος ζώνης και δεν το διαμοιράζεται με τα άλλα</a:t>
            </a:r>
          </a:p>
          <a:p>
            <a:r>
              <a:rPr lang="el-GR" altLang="en-US" dirty="0"/>
              <a:t>Ε</a:t>
            </a:r>
            <a:r>
              <a:rPr lang="en-GB" altLang="en-US" dirty="0"/>
              <a:t>π</a:t>
            </a:r>
            <a:r>
              <a:rPr lang="en-GB" altLang="en-US" dirty="0" err="1"/>
              <a:t>ιτρέ</a:t>
            </a:r>
            <a:r>
              <a:rPr lang="en-GB" altLang="en-US" dirty="0"/>
              <a:t>πουν σε κάθε χρήστη να στέλνει πληροφορίες στο δίκτυο χωρίς να καθυστερεί τους άλλους χρήστες και χωρίς να επιβαρύνει τις λειτουργίες τους</a:t>
            </a:r>
            <a:endParaRPr lang="el-GR" altLang="en-US" dirty="0"/>
          </a:p>
          <a:p>
            <a:r>
              <a:rPr lang="el-GR" altLang="en-US" dirty="0"/>
              <a:t>Λ</a:t>
            </a:r>
            <a:r>
              <a:rPr lang="en-GB" altLang="en-US" dirty="0" err="1"/>
              <a:t>ειτουργούν</a:t>
            </a:r>
            <a:r>
              <a:rPr lang="en-GB" altLang="en-US" dirty="0"/>
              <a:t> </a:t>
            </a:r>
            <a:r>
              <a:rPr lang="en-GB" altLang="en-US" dirty="0" err="1"/>
              <a:t>στο</a:t>
            </a:r>
            <a:r>
              <a:rPr lang="en-GB" altLang="en-US" dirty="0"/>
              <a:t> επίπ</a:t>
            </a:r>
            <a:r>
              <a:rPr lang="en-GB" altLang="en-US" dirty="0" err="1"/>
              <a:t>εδο</a:t>
            </a:r>
            <a:r>
              <a:rPr lang="en-GB" altLang="en-US" dirty="0"/>
              <a:t> 2 (Data Layer) </a:t>
            </a:r>
            <a:r>
              <a:rPr lang="en-GB" altLang="en-US" dirty="0" err="1"/>
              <a:t>του</a:t>
            </a:r>
            <a:r>
              <a:rPr lang="en-GB" altLang="en-US" dirty="0"/>
              <a:t> OSI Model</a:t>
            </a:r>
            <a:r>
              <a:rPr lang="el-GR" altLang="en-US" dirty="0"/>
              <a:t> (αν και υπάρχουν και επιπέδου 3 με αυξημένες δυνατότητες)</a:t>
            </a:r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75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Switches</a:t>
            </a:r>
            <a:r>
              <a:rPr lang="el-GR" altLang="en-US" dirty="0"/>
              <a:t> (2/2)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87624" y="5229200"/>
            <a:ext cx="7028512" cy="943000"/>
          </a:xfrm>
        </p:spPr>
        <p:txBody>
          <a:bodyPr>
            <a:normAutofit/>
          </a:bodyPr>
          <a:lstStyle/>
          <a:p>
            <a:pPr algn="ctr"/>
            <a:r>
              <a:rPr lang="fr-FR" altLang="en-US" dirty="0" err="1"/>
              <a:t>Avaya</a:t>
            </a:r>
            <a:r>
              <a:rPr lang="fr-FR" altLang="en-US" dirty="0"/>
              <a:t> ERS 2550T-PWR, a 50-port Ethernet switch</a:t>
            </a:r>
          </a:p>
          <a:p>
            <a:pPr algn="ctr"/>
            <a:r>
              <a:rPr lang="fr-FR" sz="1600" dirty="0"/>
              <a:t>(</a:t>
            </a:r>
            <a:r>
              <a:rPr lang="el-GR" sz="1600" dirty="0"/>
              <a:t>πηγή: </a:t>
            </a:r>
            <a:r>
              <a:rPr lang="en-US" sz="1600" dirty="0"/>
              <a:t>https://en.wikipedia.org/wiki/Network_switch#/media/File:2550T-PWR-Front.jpg</a:t>
            </a:r>
            <a:r>
              <a:rPr lang="fr-FR" sz="1600" dirty="0"/>
              <a:t>)</a:t>
            </a:r>
            <a:endParaRPr lang="en-US" sz="1600" dirty="0"/>
          </a:p>
        </p:txBody>
      </p:sp>
      <p:pic>
        <p:nvPicPr>
          <p:cNvPr id="2050" name="Picture 2" descr="switc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231" y="2569012"/>
            <a:ext cx="7361297" cy="15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81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Router</a:t>
            </a:r>
            <a:r>
              <a:rPr lang="en-US" altLang="en-US" dirty="0"/>
              <a:t>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Τα </a:t>
            </a:r>
            <a:r>
              <a:rPr lang="en-US" altLang="en-US" dirty="0"/>
              <a:t>r</a:t>
            </a:r>
            <a:r>
              <a:rPr lang="en-GB" altLang="en-US" dirty="0"/>
              <a:t>outer</a:t>
            </a:r>
            <a:r>
              <a:rPr lang="en-US" altLang="en-US" dirty="0"/>
              <a:t>s</a:t>
            </a:r>
            <a:r>
              <a:rPr lang="en-GB" altLang="en-US" dirty="0"/>
              <a:t> </a:t>
            </a:r>
            <a:r>
              <a:rPr lang="el-GR" altLang="en-US" dirty="0"/>
              <a:t>είναι </a:t>
            </a:r>
            <a:r>
              <a:rPr lang="en-GB" altLang="en-US" dirty="0" err="1"/>
              <a:t>ειδικού</a:t>
            </a:r>
            <a:r>
              <a:rPr lang="en-GB" altLang="en-US" dirty="0"/>
              <a:t> </a:t>
            </a:r>
            <a:r>
              <a:rPr lang="en-GB" altLang="en-US" dirty="0" err="1"/>
              <a:t>σκο</a:t>
            </a:r>
            <a:r>
              <a:rPr lang="en-GB" altLang="en-US" dirty="0"/>
              <a:t>πού υπολογιστ</a:t>
            </a:r>
            <a:r>
              <a:rPr lang="el-GR" altLang="en-US" dirty="0" err="1"/>
              <a:t>ές</a:t>
            </a:r>
            <a:r>
              <a:rPr lang="en-GB" altLang="en-US" dirty="0"/>
              <a:t> </a:t>
            </a:r>
            <a:r>
              <a:rPr lang="el-GR" altLang="en-US" dirty="0"/>
              <a:t>π</a:t>
            </a:r>
            <a:r>
              <a:rPr lang="en-GB" altLang="en-US" dirty="0"/>
              <a:t>ο</a:t>
            </a:r>
            <a:r>
              <a:rPr lang="el-GR" altLang="en-US" dirty="0"/>
              <a:t>υ </a:t>
            </a:r>
            <a:r>
              <a:rPr lang="en-GB" altLang="en-US" dirty="0"/>
              <a:t>κα</a:t>
            </a:r>
            <a:r>
              <a:rPr lang="en-GB" altLang="en-US" dirty="0" err="1"/>
              <a:t>τευθύν</a:t>
            </a:r>
            <a:r>
              <a:rPr lang="el-GR" altLang="en-US" dirty="0" err="1"/>
              <a:t>ουν</a:t>
            </a:r>
            <a:r>
              <a:rPr lang="en-GB" altLang="en-US" dirty="0"/>
              <a:t> πακέτα δεδομένων στο δίκτυο</a:t>
            </a:r>
            <a:endParaRPr lang="el-GR" altLang="en-US" dirty="0"/>
          </a:p>
          <a:p>
            <a:r>
              <a:rPr lang="el-GR" altLang="en-US" dirty="0"/>
              <a:t>Μ</a:t>
            </a:r>
            <a:r>
              <a:rPr lang="en-GB" altLang="en-US" dirty="0"/>
              <a:t>π</a:t>
            </a:r>
            <a:r>
              <a:rPr lang="en-GB" altLang="en-US" dirty="0" err="1"/>
              <a:t>ορούν</a:t>
            </a:r>
            <a:r>
              <a:rPr lang="en-GB" altLang="en-US" dirty="0"/>
              <a:t> να α</a:t>
            </a:r>
            <a:r>
              <a:rPr lang="en-GB" altLang="en-US" dirty="0" err="1"/>
              <a:t>νιχνεύσουν</a:t>
            </a:r>
            <a:r>
              <a:rPr lang="en-GB" altLang="en-US" dirty="0"/>
              <a:t> </a:t>
            </a:r>
            <a:r>
              <a:rPr lang="en-GB" altLang="en-US" dirty="0" err="1"/>
              <a:t>εάν</a:t>
            </a:r>
            <a:r>
              <a:rPr lang="en-GB" altLang="en-US" dirty="0"/>
              <a:t> </a:t>
            </a:r>
            <a:r>
              <a:rPr lang="en-GB" altLang="en-US" dirty="0" err="1"/>
              <a:t>μέρος</a:t>
            </a:r>
            <a:r>
              <a:rPr lang="en-GB" altLang="en-US" dirty="0"/>
              <a:t> </a:t>
            </a:r>
            <a:r>
              <a:rPr lang="en-GB" altLang="en-US" dirty="0" err="1"/>
              <a:t>του</a:t>
            </a:r>
            <a:r>
              <a:rPr lang="en-GB" altLang="en-US" dirty="0"/>
              <a:t> </a:t>
            </a:r>
            <a:r>
              <a:rPr lang="en-GB" altLang="en-US" dirty="0" err="1"/>
              <a:t>δικτύου</a:t>
            </a:r>
            <a:r>
              <a:rPr lang="en-GB" altLang="en-US" dirty="0"/>
              <a:t> </a:t>
            </a:r>
            <a:r>
              <a:rPr lang="en-GB" altLang="en-US" dirty="0" err="1"/>
              <a:t>δεν</a:t>
            </a:r>
            <a:r>
              <a:rPr lang="en-GB" altLang="en-US" dirty="0"/>
              <a:t> </a:t>
            </a:r>
            <a:r>
              <a:rPr lang="en-GB" altLang="en-US" dirty="0" err="1"/>
              <a:t>λειτουργεί</a:t>
            </a:r>
            <a:r>
              <a:rPr lang="en-GB" altLang="en-US" dirty="0"/>
              <a:t> ή β</a:t>
            </a:r>
            <a:r>
              <a:rPr lang="en-GB" altLang="en-US" dirty="0" err="1"/>
              <a:t>ρίσκετ</a:t>
            </a:r>
            <a:r>
              <a:rPr lang="en-GB" altLang="en-US" dirty="0"/>
              <a:t>αι σε συμφόρηση και να επανακατευθύνουν την πληροφορία</a:t>
            </a:r>
            <a:endParaRPr lang="el-GR" altLang="en-US" dirty="0"/>
          </a:p>
          <a:p>
            <a:r>
              <a:rPr lang="el-GR" altLang="en-US" dirty="0"/>
              <a:t>Ε</a:t>
            </a:r>
            <a:r>
              <a:rPr lang="en-GB" altLang="en-US" dirty="0"/>
              <a:t>π</a:t>
            </a:r>
            <a:r>
              <a:rPr lang="en-GB" altLang="en-US" dirty="0" err="1"/>
              <a:t>ιτρέ</a:t>
            </a:r>
            <a:r>
              <a:rPr lang="en-GB" altLang="en-US" dirty="0"/>
              <a:t>πουν τη διασύνδεση δικτύων με διαφορετικά πρωτόκολλα επικοινωνίας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85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Router</a:t>
            </a:r>
            <a:r>
              <a:rPr lang="en-US" altLang="en-US" dirty="0"/>
              <a:t>s (</a:t>
            </a:r>
            <a:r>
              <a:rPr lang="el-GR" altLang="en-US" dirty="0"/>
              <a:t>2</a:t>
            </a:r>
            <a:r>
              <a:rPr lang="en-US" altLang="en-US" dirty="0"/>
              <a:t>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Έ</a:t>
            </a:r>
            <a:r>
              <a:rPr lang="en-GB" altLang="en-US" dirty="0"/>
              <a:t>να από τα βα</a:t>
            </a:r>
            <a:r>
              <a:rPr lang="en-GB" altLang="en-US" dirty="0" err="1"/>
              <a:t>σικά</a:t>
            </a:r>
            <a:r>
              <a:rPr lang="en-GB" altLang="en-US" dirty="0"/>
              <a:t> </a:t>
            </a:r>
            <a:r>
              <a:rPr lang="en-GB" altLang="en-US" dirty="0" err="1"/>
              <a:t>εργ</a:t>
            </a:r>
            <a:r>
              <a:rPr lang="en-GB" altLang="en-US" dirty="0"/>
              <a:t>αλεία </a:t>
            </a:r>
            <a:r>
              <a:rPr lang="el-GR" altLang="en-US" dirty="0"/>
              <a:t>ενός</a:t>
            </a:r>
            <a:r>
              <a:rPr lang="en-GB" altLang="en-US" dirty="0"/>
              <a:t> router</a:t>
            </a:r>
            <a:r>
              <a:rPr lang="el-GR" altLang="en-US" dirty="0"/>
              <a:t>,</a:t>
            </a:r>
            <a:r>
              <a:rPr lang="en-GB" altLang="en-US" dirty="0"/>
              <a:t> </a:t>
            </a:r>
            <a:r>
              <a:rPr lang="en-GB" altLang="en-US" dirty="0" err="1"/>
              <a:t>γι</a:t>
            </a:r>
            <a:r>
              <a:rPr lang="en-GB" altLang="en-US" dirty="0"/>
              <a:t>α να γνωρίζει που θα αποσταλούν τα πακέτα</a:t>
            </a:r>
            <a:r>
              <a:rPr lang="el-GR" altLang="en-US" dirty="0"/>
              <a:t>, είναι ο</a:t>
            </a:r>
            <a:r>
              <a:rPr lang="en-GB" altLang="en-US" dirty="0"/>
              <a:t> </a:t>
            </a:r>
            <a:r>
              <a:rPr lang="el-GR" altLang="en-US" dirty="0"/>
              <a:t>Π</a:t>
            </a:r>
            <a:r>
              <a:rPr lang="en-GB" altLang="en-US" dirty="0" err="1"/>
              <a:t>ίν</a:t>
            </a:r>
            <a:r>
              <a:rPr lang="en-GB" altLang="en-US" dirty="0"/>
              <a:t>ακας </a:t>
            </a:r>
            <a:r>
              <a:rPr lang="el-GR" altLang="en-US" dirty="0"/>
              <a:t>Δρομολόγησης (</a:t>
            </a:r>
            <a:r>
              <a:rPr lang="en-US" altLang="en-US" dirty="0"/>
              <a:t>Routing Table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Πρόκειται</a:t>
            </a:r>
            <a:r>
              <a:rPr lang="en-GB" altLang="en-US" dirty="0"/>
              <a:t> </a:t>
            </a:r>
            <a:r>
              <a:rPr lang="el-GR" altLang="en-US" dirty="0"/>
              <a:t>για </a:t>
            </a:r>
            <a:r>
              <a:rPr lang="en-GB" altLang="en-US" dirty="0" err="1"/>
              <a:t>μι</a:t>
            </a:r>
            <a:r>
              <a:rPr lang="en-GB" altLang="en-US" dirty="0"/>
              <a:t>α συλλογή από πληροφορίες </a:t>
            </a:r>
            <a:r>
              <a:rPr lang="el-GR" altLang="en-US" dirty="0"/>
              <a:t>σχετικά με:</a:t>
            </a:r>
          </a:p>
          <a:p>
            <a:pPr lvl="1"/>
            <a:r>
              <a:rPr lang="en-GB" altLang="en-US" dirty="0"/>
              <a:t>π</a:t>
            </a:r>
            <a:r>
              <a:rPr lang="en-GB" altLang="en-US" dirty="0" err="1"/>
              <a:t>οιες</a:t>
            </a:r>
            <a:r>
              <a:rPr lang="en-GB" altLang="en-US" dirty="0"/>
              <a:t> </a:t>
            </a:r>
            <a:r>
              <a:rPr lang="en-GB" altLang="en-US" dirty="0" err="1"/>
              <a:t>συνδέσεις</a:t>
            </a:r>
            <a:r>
              <a:rPr lang="en-GB" altLang="en-US" dirty="0"/>
              <a:t> </a:t>
            </a:r>
            <a:r>
              <a:rPr lang="en-GB" altLang="en-US" dirty="0" err="1"/>
              <a:t>οδηγούν</a:t>
            </a:r>
            <a:r>
              <a:rPr lang="en-GB" altLang="en-US" dirty="0"/>
              <a:t> </a:t>
            </a:r>
            <a:r>
              <a:rPr lang="en-GB" altLang="en-US" dirty="0" err="1"/>
              <a:t>σε</a:t>
            </a:r>
            <a:r>
              <a:rPr lang="en-GB" altLang="en-US" dirty="0"/>
              <a:t> π</a:t>
            </a:r>
            <a:r>
              <a:rPr lang="en-GB" altLang="en-US" dirty="0" err="1"/>
              <a:t>οι</a:t>
            </a:r>
            <a:r>
              <a:rPr lang="en-GB" altLang="en-US" dirty="0"/>
              <a:t>α ομάδα διευθύνσεων</a:t>
            </a:r>
            <a:endParaRPr lang="el-GR" altLang="en-US" dirty="0"/>
          </a:p>
          <a:p>
            <a:pPr lvl="1"/>
            <a:r>
              <a:rPr lang="en-GB" altLang="en-US" dirty="0"/>
              <a:t>π</a:t>
            </a:r>
            <a:r>
              <a:rPr lang="en-GB" altLang="en-US" dirty="0" err="1"/>
              <a:t>οιες</a:t>
            </a:r>
            <a:r>
              <a:rPr lang="en-GB" altLang="en-US" dirty="0"/>
              <a:t> </a:t>
            </a:r>
            <a:r>
              <a:rPr lang="en-GB" altLang="en-US" dirty="0" err="1"/>
              <a:t>είν</a:t>
            </a:r>
            <a:r>
              <a:rPr lang="en-GB" altLang="en-US" dirty="0"/>
              <a:t>αι οι προτεραιότητες των συνδέσεων </a:t>
            </a:r>
            <a:endParaRPr lang="el-GR" altLang="en-US" dirty="0"/>
          </a:p>
          <a:p>
            <a:pPr lvl="1"/>
            <a:r>
              <a:rPr lang="en-GB" altLang="en-US" dirty="0"/>
              <a:t>κα</a:t>
            </a:r>
            <a:r>
              <a:rPr lang="en-GB" altLang="en-US" dirty="0" err="1"/>
              <a:t>νόνες</a:t>
            </a:r>
            <a:r>
              <a:rPr lang="en-GB" altLang="en-US" dirty="0"/>
              <a:t> </a:t>
            </a:r>
            <a:r>
              <a:rPr lang="en-GB" altLang="en-US" dirty="0" err="1"/>
              <a:t>γι</a:t>
            </a:r>
            <a:r>
              <a:rPr lang="en-GB" altLang="en-US" dirty="0"/>
              <a:t>α τη διαχείριση λειτουργιών ρουτίνας και εκτάκτων περιπτώσεων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679815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Routers (</a:t>
            </a:r>
            <a:r>
              <a:rPr lang="el-GR" altLang="en-US"/>
              <a:t>3</a:t>
            </a:r>
            <a:r>
              <a:rPr lang="en-US" altLang="en-US"/>
              <a:t>/3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65496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altLang="en-US" dirty="0"/>
              <a:t>Ένα </a:t>
            </a:r>
            <a:r>
              <a:rPr lang="en-US" altLang="en-US" dirty="0"/>
              <a:t>router </a:t>
            </a:r>
            <a:r>
              <a:rPr lang="el-GR" altLang="en-US" dirty="0"/>
              <a:t>της </a:t>
            </a:r>
            <a:r>
              <a:rPr lang="en-US" altLang="en-US" dirty="0"/>
              <a:t>ASUS </a:t>
            </a:r>
            <a:r>
              <a:rPr lang="en-US" altLang="en-US" sz="1600" dirty="0"/>
              <a:t>(source: https://www.lifewire.com/what-is-a-router-2618162)</a:t>
            </a:r>
            <a:r>
              <a:rPr lang="en-US" altLang="en-US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0" y="1988840"/>
            <a:ext cx="5083968" cy="3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6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Bridges</a:t>
            </a:r>
            <a:r>
              <a:rPr lang="el-GR" altLang="en-US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Τα </a:t>
            </a:r>
            <a:r>
              <a:rPr lang="en-US" altLang="en-US" dirty="0"/>
              <a:t>b</a:t>
            </a:r>
            <a:r>
              <a:rPr lang="en-GB" altLang="en-US" dirty="0"/>
              <a:t>ridges </a:t>
            </a:r>
            <a:r>
              <a:rPr lang="en-GB" altLang="en-US" dirty="0" err="1"/>
              <a:t>χρησιμο</a:t>
            </a:r>
            <a:r>
              <a:rPr lang="en-GB" altLang="en-US" dirty="0"/>
              <a:t>ποιούνται για να διασυνδέσουν LAN τουλάχιστον επιπέδου 2 του OSI Model</a:t>
            </a:r>
            <a:endParaRPr lang="en-US" altLang="en-US" dirty="0"/>
          </a:p>
          <a:p>
            <a:r>
              <a:rPr lang="en-GB" altLang="en-US" dirty="0" err="1"/>
              <a:t>Δι</a:t>
            </a:r>
            <a:r>
              <a:rPr lang="en-GB" altLang="en-US" dirty="0"/>
              <a:t>αθέτουν θύρες για να συνδ</a:t>
            </a:r>
            <a:r>
              <a:rPr lang="el-GR" altLang="en-US" dirty="0" err="1"/>
              <a:t>έου</a:t>
            </a:r>
            <a:r>
              <a:rPr lang="en-GB" altLang="en-US" dirty="0"/>
              <a:t>ν τα δίκτυα μεταξύ τους</a:t>
            </a:r>
            <a:endParaRPr lang="el-GR" altLang="en-US" dirty="0"/>
          </a:p>
          <a:p>
            <a:r>
              <a:rPr lang="el-GR" altLang="en-US" dirty="0"/>
              <a:t>Χρησιμοποιούνται για να:</a:t>
            </a:r>
          </a:p>
          <a:p>
            <a:pPr lvl="1"/>
            <a:r>
              <a:rPr lang="el-GR" altLang="en-US" dirty="0"/>
              <a:t>απομονώσουν την κίνηση σε ένα μόνο τμήμα δικτύου</a:t>
            </a:r>
          </a:p>
          <a:p>
            <a:pPr lvl="1"/>
            <a:r>
              <a:rPr lang="el-GR" altLang="en-US" dirty="0"/>
              <a:t>για να επεκτείνουν ένα τοπικό δίκτυο πέρα από τα όρια μήκους που υπάρχουν για το φυσικό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0825171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Bridges</a:t>
            </a:r>
            <a:r>
              <a:rPr lang="el-GR" altLang="en-US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Κ</a:t>
            </a:r>
            <a:r>
              <a:rPr lang="en-GB" altLang="en-US" dirty="0"/>
              <a:t>ρατ</a:t>
            </a:r>
            <a:r>
              <a:rPr lang="el-GR" altLang="en-US" dirty="0" err="1"/>
              <a:t>ούν</a:t>
            </a:r>
            <a:r>
              <a:rPr lang="en-GB" altLang="en-US" dirty="0"/>
              <a:t> στην μνήμη την διεύθυνση του πακέτου και τη θύρα από την οποία μεταδόθηκε. </a:t>
            </a:r>
            <a:r>
              <a:rPr lang="en-GB" altLang="en-US" dirty="0" err="1"/>
              <a:t>Στην</a:t>
            </a:r>
            <a:r>
              <a:rPr lang="en-GB" altLang="en-US" dirty="0"/>
              <a:t> </a:t>
            </a:r>
            <a:r>
              <a:rPr lang="en-GB" altLang="en-US" dirty="0" err="1"/>
              <a:t>συνέχει</a:t>
            </a:r>
            <a:r>
              <a:rPr lang="en-GB" altLang="en-US" dirty="0"/>
              <a:t>α ψάχν</a:t>
            </a:r>
            <a:r>
              <a:rPr lang="el-GR" altLang="en-US" dirty="0" err="1"/>
              <a:t>ουν</a:t>
            </a:r>
            <a:r>
              <a:rPr lang="el-GR" altLang="en-US" dirty="0"/>
              <a:t> </a:t>
            </a:r>
            <a:r>
              <a:rPr lang="en-GB" altLang="en-US" dirty="0" err="1"/>
              <a:t>στη</a:t>
            </a:r>
            <a:r>
              <a:rPr lang="en-GB" altLang="en-US" dirty="0"/>
              <a:t> </a:t>
            </a:r>
            <a:r>
              <a:rPr lang="en-GB" altLang="en-US" dirty="0" err="1"/>
              <a:t>μνήμη</a:t>
            </a:r>
            <a:r>
              <a:rPr lang="en-GB" altLang="en-US" dirty="0"/>
              <a:t> </a:t>
            </a:r>
            <a:r>
              <a:rPr lang="en-GB" altLang="en-US" dirty="0" err="1"/>
              <a:t>του</a:t>
            </a:r>
            <a:r>
              <a:rPr lang="el-GR" altLang="en-US" dirty="0"/>
              <a:t>ς</a:t>
            </a:r>
            <a:r>
              <a:rPr lang="en-GB" altLang="en-US" dirty="0"/>
              <a:t> για την διεύθυνση προορισμού</a:t>
            </a:r>
            <a:endParaRPr lang="el-GR" altLang="en-US" dirty="0"/>
          </a:p>
          <a:p>
            <a:r>
              <a:rPr lang="en-GB" altLang="en-US" dirty="0" err="1"/>
              <a:t>Εάν</a:t>
            </a:r>
            <a:r>
              <a:rPr lang="en-GB" altLang="en-US" dirty="0"/>
              <a:t> η </a:t>
            </a:r>
            <a:r>
              <a:rPr lang="en-GB" altLang="en-US" dirty="0" err="1"/>
              <a:t>διεύθυνση</a:t>
            </a:r>
            <a:r>
              <a:rPr lang="en-GB" altLang="en-US" dirty="0"/>
              <a:t> β</a:t>
            </a:r>
            <a:r>
              <a:rPr lang="en-GB" altLang="en-US" dirty="0" err="1"/>
              <a:t>ρίσκετ</a:t>
            </a:r>
            <a:r>
              <a:rPr lang="en-GB" altLang="en-US" dirty="0"/>
              <a:t>αι στην μνήμη</a:t>
            </a:r>
            <a:r>
              <a:rPr lang="el-GR" altLang="en-US" dirty="0"/>
              <a:t>,</a:t>
            </a:r>
            <a:r>
              <a:rPr lang="en-GB" altLang="en-US" dirty="0"/>
              <a:t> </a:t>
            </a:r>
            <a:r>
              <a:rPr lang="en-GB" altLang="en-US" dirty="0" err="1"/>
              <a:t>το</a:t>
            </a:r>
            <a:r>
              <a:rPr lang="en-GB" altLang="en-US" dirty="0"/>
              <a:t> πα</a:t>
            </a:r>
            <a:r>
              <a:rPr lang="en-GB" altLang="en-US" dirty="0" err="1"/>
              <a:t>κέτο</a:t>
            </a:r>
            <a:r>
              <a:rPr lang="en-GB" altLang="en-US" dirty="0"/>
              <a:t> π</a:t>
            </a:r>
            <a:r>
              <a:rPr lang="en-GB" altLang="en-US" dirty="0" err="1"/>
              <a:t>ροωθείτ</a:t>
            </a:r>
            <a:r>
              <a:rPr lang="en-GB" altLang="en-US" dirty="0"/>
              <a:t>αι. </a:t>
            </a:r>
            <a:r>
              <a:rPr lang="en-GB" altLang="en-US" dirty="0" err="1"/>
              <a:t>Εάν</a:t>
            </a:r>
            <a:r>
              <a:rPr lang="en-GB" altLang="en-US" dirty="0"/>
              <a:t> </a:t>
            </a:r>
            <a:r>
              <a:rPr lang="el-GR" altLang="en-US" dirty="0"/>
              <a:t>όχι</a:t>
            </a:r>
            <a:r>
              <a:rPr lang="en-GB" altLang="en-US" dirty="0"/>
              <a:t>, </a:t>
            </a:r>
            <a:r>
              <a:rPr lang="en-GB" altLang="en-US" dirty="0" err="1"/>
              <a:t>το</a:t>
            </a:r>
            <a:r>
              <a:rPr lang="en-GB" altLang="en-US" dirty="0"/>
              <a:t> πα</a:t>
            </a:r>
            <a:r>
              <a:rPr lang="en-GB" altLang="en-US" dirty="0" err="1"/>
              <a:t>κέτο</a:t>
            </a:r>
            <a:r>
              <a:rPr lang="en-GB" altLang="en-US" dirty="0"/>
              <a:t> π</a:t>
            </a:r>
            <a:r>
              <a:rPr lang="en-GB" altLang="en-US" dirty="0" err="1"/>
              <a:t>ροωθείτ</a:t>
            </a:r>
            <a:r>
              <a:rPr lang="en-GB" altLang="en-US" dirty="0"/>
              <a:t>αι από κάθε άλλη θύρα εκτός από την θύρα προέλευσης</a:t>
            </a:r>
          </a:p>
          <a:p>
            <a:r>
              <a:rPr lang="el-GR" altLang="en-US" dirty="0"/>
              <a:t>Μπορούν να κατηγοριοποιηθούν με βάση την</a:t>
            </a:r>
            <a:r>
              <a:rPr lang="en-GB" altLang="en-US" dirty="0"/>
              <a:t> </a:t>
            </a:r>
            <a:r>
              <a:rPr lang="en-GB" altLang="en-US" dirty="0" err="1"/>
              <a:t>έκτ</a:t>
            </a:r>
            <a:r>
              <a:rPr lang="en-GB" altLang="en-US" dirty="0"/>
              <a:t>αση της περιοχής που εξυπηρετούν</a:t>
            </a:r>
            <a:r>
              <a:rPr lang="en-US" altLang="en-US" dirty="0"/>
              <a:t>:</a:t>
            </a:r>
          </a:p>
          <a:p>
            <a:pPr lvl="1"/>
            <a:r>
              <a:rPr lang="el-GR" altLang="en-US" dirty="0"/>
              <a:t>Β</a:t>
            </a:r>
            <a:r>
              <a:rPr lang="en-GB" altLang="en-US" dirty="0"/>
              <a:t>ridges π</a:t>
            </a:r>
            <a:r>
              <a:rPr lang="en-GB" altLang="en-US" dirty="0" err="1"/>
              <a:t>ου</a:t>
            </a:r>
            <a:r>
              <a:rPr lang="en-GB" altLang="en-US" dirty="0"/>
              <a:t> </a:t>
            </a:r>
            <a:r>
              <a:rPr lang="en-GB" altLang="en-US" dirty="0" err="1"/>
              <a:t>δι</a:t>
            </a:r>
            <a:r>
              <a:rPr lang="en-GB" altLang="en-US" dirty="0"/>
              <a:t>ασυνδέουν LAN σε διαφορετικές γεωγραφικές περιοχές </a:t>
            </a:r>
            <a:r>
              <a:rPr lang="el-GR" altLang="en-US" dirty="0"/>
              <a:t>(</a:t>
            </a:r>
            <a:r>
              <a:rPr lang="en-GB" altLang="en-US" dirty="0"/>
              <a:t>Remote Bridges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Β</a:t>
            </a:r>
            <a:r>
              <a:rPr lang="en-GB" altLang="en-US" dirty="0"/>
              <a:t>ridges π</a:t>
            </a:r>
            <a:r>
              <a:rPr lang="en-GB" altLang="en-US" dirty="0" err="1"/>
              <a:t>ου</a:t>
            </a:r>
            <a:r>
              <a:rPr lang="en-GB" altLang="en-US" dirty="0"/>
              <a:t> πα</a:t>
            </a:r>
            <a:r>
              <a:rPr lang="en-GB" altLang="en-US" dirty="0" err="1"/>
              <a:t>ρέχουν</a:t>
            </a:r>
            <a:r>
              <a:rPr lang="en-GB" altLang="en-US" dirty="0"/>
              <a:t> </a:t>
            </a:r>
            <a:r>
              <a:rPr lang="en-GB" altLang="en-US" dirty="0" err="1"/>
              <a:t>άμεση</a:t>
            </a:r>
            <a:r>
              <a:rPr lang="en-GB" altLang="en-US" dirty="0"/>
              <a:t> επ</a:t>
            </a:r>
            <a:r>
              <a:rPr lang="en-GB" altLang="en-US" dirty="0" err="1"/>
              <a:t>ικοινωνί</a:t>
            </a:r>
            <a:r>
              <a:rPr lang="en-GB" altLang="en-US" dirty="0"/>
              <a:t>α μεταξύ δικτύων στην ίδια περιοχή</a:t>
            </a:r>
            <a:r>
              <a:rPr lang="el-GR" altLang="en-US" dirty="0"/>
              <a:t> (</a:t>
            </a:r>
            <a:r>
              <a:rPr lang="en-GB" altLang="en-US" dirty="0"/>
              <a:t>Local Bridges</a:t>
            </a:r>
            <a:r>
              <a:rPr lang="el-GR" altLang="en-US" dirty="0"/>
              <a:t>)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187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Bridges</a:t>
            </a:r>
            <a:r>
              <a:rPr lang="el-GR" altLang="en-US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Εναλλακτική κατηγοριοποίηση</a:t>
            </a:r>
            <a:r>
              <a:rPr lang="en-US" altLang="en-US" dirty="0"/>
              <a:t>:</a:t>
            </a:r>
          </a:p>
          <a:p>
            <a:pPr lvl="1"/>
            <a:r>
              <a:rPr lang="en-GB" altLang="en-US" dirty="0"/>
              <a:t>Transparent</a:t>
            </a:r>
            <a:r>
              <a:rPr lang="en-US" altLang="en-US" dirty="0"/>
              <a:t>:</a:t>
            </a:r>
            <a:r>
              <a:rPr lang="en-GB" altLang="en-US" dirty="0"/>
              <a:t> </a:t>
            </a:r>
            <a:r>
              <a:rPr lang="el-GR" altLang="en-US" dirty="0"/>
              <a:t>Χ</a:t>
            </a:r>
            <a:r>
              <a:rPr lang="en-GB" altLang="en-US" dirty="0" err="1"/>
              <a:t>ρησιμο</a:t>
            </a:r>
            <a:r>
              <a:rPr lang="en-GB" altLang="en-US" dirty="0"/>
              <a:t>ποιούνται συνήθως με Ethernet, Source-Route και κυρίως με Token Ring</a:t>
            </a:r>
            <a:endParaRPr lang="en-US" altLang="en-US" dirty="0"/>
          </a:p>
          <a:p>
            <a:pPr lvl="1"/>
            <a:r>
              <a:rPr lang="en-GB" altLang="en-US" dirty="0"/>
              <a:t>Translational</a:t>
            </a:r>
            <a:r>
              <a:rPr lang="en-US" altLang="en-US" dirty="0"/>
              <a:t>:</a:t>
            </a:r>
            <a:r>
              <a:rPr lang="en-GB" altLang="en-US" dirty="0"/>
              <a:t> </a:t>
            </a:r>
            <a:r>
              <a:rPr lang="el-GR" altLang="en-US" dirty="0"/>
              <a:t>Π</a:t>
            </a:r>
            <a:r>
              <a:rPr lang="en-GB" altLang="en-US" dirty="0"/>
              <a:t>α</a:t>
            </a:r>
            <a:r>
              <a:rPr lang="en-GB" altLang="en-US" dirty="0" err="1"/>
              <a:t>ρέχουν</a:t>
            </a:r>
            <a:r>
              <a:rPr lang="en-GB" altLang="en-US" dirty="0"/>
              <a:t> </a:t>
            </a:r>
            <a:r>
              <a:rPr lang="en-GB" altLang="en-US" dirty="0" err="1"/>
              <a:t>μετ</a:t>
            </a:r>
            <a:r>
              <a:rPr lang="en-GB" altLang="en-US" dirty="0"/>
              <a:t>αφραστικές υπηρεσίες μεταξύ διαφορετικών τύπων αρχείων</a:t>
            </a:r>
            <a:endParaRPr lang="el-GR" altLang="en-US" dirty="0"/>
          </a:p>
          <a:p>
            <a:pPr lvl="1"/>
            <a:r>
              <a:rPr lang="en-GB" altLang="en-US" dirty="0"/>
              <a:t>Source-Route Transparent</a:t>
            </a:r>
            <a:r>
              <a:rPr lang="en-US" altLang="en-US" dirty="0"/>
              <a:t>:</a:t>
            </a:r>
            <a:r>
              <a:rPr lang="el-GR" altLang="en-US" dirty="0"/>
              <a:t> Ε</a:t>
            </a:r>
            <a:r>
              <a:rPr lang="en-GB" altLang="en-US" dirty="0"/>
              <a:t>π</a:t>
            </a:r>
            <a:r>
              <a:rPr lang="en-GB" altLang="en-US" dirty="0" err="1"/>
              <a:t>ιτρέ</a:t>
            </a:r>
            <a:r>
              <a:rPr lang="en-GB" altLang="en-US" dirty="0"/>
              <a:t>πουν επικοινωνία μεταξύ πρωτοκόλλων Token Ring και Ethernet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OSI</a:t>
            </a:r>
            <a:br>
              <a:rPr lang="el-GR" dirty="0"/>
            </a:br>
            <a:r>
              <a:rPr lang="el-GR" dirty="0"/>
              <a:t>Επικοινωνία 2 Συσκευών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403648" y="5805264"/>
            <a:ext cx="6480720" cy="582960"/>
          </a:xfrm>
        </p:spPr>
        <p:txBody>
          <a:bodyPr>
            <a:normAutofit fontScale="92500"/>
          </a:bodyPr>
          <a:lstStyle/>
          <a:p>
            <a:pPr algn="ctr"/>
            <a:r>
              <a:rPr lang="el-GR" altLang="en-US" dirty="0"/>
              <a:t>Μοντέλο </a:t>
            </a:r>
            <a:r>
              <a:rPr lang="en-US" altLang="en-US" dirty="0"/>
              <a:t>OSI</a:t>
            </a:r>
            <a:r>
              <a:rPr lang="el-GR" altLang="en-US" dirty="0"/>
              <a:t> - Επικοινωνία 2 Συσκευών </a:t>
            </a:r>
            <a:r>
              <a:rPr lang="el-GR" altLang="en-US" sz="1400" dirty="0"/>
              <a:t>(</a:t>
            </a:r>
            <a:r>
              <a:rPr lang="en-US" altLang="en-US" sz="1400" dirty="0"/>
              <a:t>source: https://www.geekshangout.com/wp-content/uploads/2008/08/osi_feature-950x640.jpg</a:t>
            </a:r>
            <a:r>
              <a:rPr lang="el-GR" altLang="en-US" sz="1400" dirty="0"/>
              <a:t>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72" y="2204864"/>
            <a:ext cx="5191472" cy="34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43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 Network Bridging</a:t>
            </a:r>
          </a:p>
        </p:txBody>
      </p:sp>
      <p:pic>
        <p:nvPicPr>
          <p:cNvPr id="6146" name="Picture 2" descr="Ένα bridge που συνδέει δύο LAN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202" y="1988840"/>
            <a:ext cx="5626209" cy="38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7" y="5684711"/>
            <a:ext cx="5732040" cy="726976"/>
          </a:xfrm>
        </p:spPr>
        <p:txBody>
          <a:bodyPr/>
          <a:lstStyle/>
          <a:p>
            <a:pPr algn="ctr"/>
            <a:r>
              <a:rPr lang="en-US" dirty="0"/>
              <a:t>Bridge </a:t>
            </a:r>
            <a:r>
              <a:rPr lang="el-GR" dirty="0"/>
              <a:t>που συνδέει δύο </a:t>
            </a:r>
            <a:r>
              <a:rPr lang="en-US" dirty="0"/>
              <a:t>LANs </a:t>
            </a:r>
            <a:r>
              <a:rPr lang="en-US" sz="1600" dirty="0"/>
              <a:t>(source: http://commons.wikimedia.org/wiki/File:Network_Bridging.png)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40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Είναι συσκευές που </a:t>
            </a:r>
            <a:r>
              <a:rPr lang="en-GB" altLang="en-US" dirty="0" err="1"/>
              <a:t>χρησιμο</a:t>
            </a:r>
            <a:r>
              <a:rPr lang="en-GB" altLang="en-US" dirty="0"/>
              <a:t>ποιούνται για τη διασύνδεση ανόμοιων δικτύων και εφαρμογών</a:t>
            </a:r>
            <a:endParaRPr lang="el-GR" altLang="en-US" dirty="0"/>
          </a:p>
          <a:p>
            <a:r>
              <a:rPr lang="el-GR" altLang="en-US" dirty="0"/>
              <a:t>Λ</a:t>
            </a:r>
            <a:r>
              <a:rPr lang="en-GB" altLang="en-US" dirty="0" err="1"/>
              <a:t>ειτουργούν</a:t>
            </a:r>
            <a:r>
              <a:rPr lang="en-GB" altLang="en-US" dirty="0"/>
              <a:t> </a:t>
            </a:r>
            <a:r>
              <a:rPr lang="en-GB" altLang="en-US" dirty="0" err="1"/>
              <a:t>στ</a:t>
            </a:r>
            <a:r>
              <a:rPr lang="el-GR" altLang="en-US" dirty="0"/>
              <a:t>α </a:t>
            </a:r>
            <a:r>
              <a:rPr lang="en-GB" altLang="en-US" dirty="0" err="1"/>
              <a:t>υψηλότερ</a:t>
            </a:r>
            <a:r>
              <a:rPr lang="el-GR" altLang="en-US" dirty="0"/>
              <a:t>α </a:t>
            </a:r>
            <a:r>
              <a:rPr lang="en-GB" altLang="en-US" dirty="0"/>
              <a:t>επίπ</a:t>
            </a:r>
            <a:r>
              <a:rPr lang="en-GB" altLang="en-US" dirty="0" err="1"/>
              <a:t>εδ</a:t>
            </a:r>
            <a:r>
              <a:rPr lang="el-GR" altLang="en-US" dirty="0"/>
              <a:t>α</a:t>
            </a:r>
            <a:r>
              <a:rPr lang="en-GB" altLang="en-US" dirty="0"/>
              <a:t> </a:t>
            </a:r>
            <a:r>
              <a:rPr lang="en-GB" altLang="en-US" dirty="0" err="1"/>
              <a:t>του</a:t>
            </a:r>
            <a:r>
              <a:rPr lang="en-GB" altLang="en-US" dirty="0"/>
              <a:t> OSI</a:t>
            </a:r>
            <a:endParaRPr lang="el-GR" altLang="en-US" dirty="0"/>
          </a:p>
          <a:p>
            <a:r>
              <a:rPr lang="el-GR" altLang="en-US" dirty="0"/>
              <a:t>Αποτελούνται</a:t>
            </a:r>
            <a:r>
              <a:rPr lang="en-US" altLang="en-US" dirty="0"/>
              <a:t> </a:t>
            </a:r>
            <a:r>
              <a:rPr lang="el-GR" altLang="en-US" dirty="0"/>
              <a:t>από </a:t>
            </a:r>
            <a:r>
              <a:rPr lang="en-US" altLang="en-US" dirty="0"/>
              <a:t>s</a:t>
            </a:r>
            <a:r>
              <a:rPr lang="en-GB" altLang="en-US" dirty="0" err="1"/>
              <a:t>oftware</a:t>
            </a:r>
            <a:r>
              <a:rPr lang="en-GB" altLang="en-US" dirty="0"/>
              <a:t> </a:t>
            </a:r>
            <a:r>
              <a:rPr lang="en-GB" altLang="en-US" dirty="0" err="1"/>
              <a:t>μετ</a:t>
            </a:r>
            <a:r>
              <a:rPr lang="en-GB" altLang="en-US" dirty="0"/>
              <a:t>ατροπής πρωτοκόλλων ικαν</a:t>
            </a:r>
            <a:r>
              <a:rPr lang="el-GR" altLang="en-US" dirty="0"/>
              <a:t>ό</a:t>
            </a:r>
            <a:r>
              <a:rPr lang="en-GB" altLang="en-US" dirty="0"/>
              <a:t> να επ</a:t>
            </a:r>
            <a:r>
              <a:rPr lang="en-GB" altLang="en-US" dirty="0" err="1"/>
              <a:t>εξεργ</a:t>
            </a:r>
            <a:r>
              <a:rPr lang="en-GB" altLang="en-US" dirty="0"/>
              <a:t>αστεί την πληροφορία </a:t>
            </a:r>
            <a:r>
              <a:rPr lang="el-GR" altLang="en-US" dirty="0"/>
              <a:t>ώστε </a:t>
            </a:r>
            <a:r>
              <a:rPr lang="en-GB" altLang="en-US" dirty="0"/>
              <a:t>να γίνεται κατανοητή από τον παραλήπτη</a:t>
            </a:r>
            <a:endParaRPr lang="el-GR" altLang="en-US" dirty="0"/>
          </a:p>
          <a:p>
            <a:r>
              <a:rPr lang="el-GR" altLang="en-US" dirty="0"/>
              <a:t>Αργές συσκευές όσον αφορά τη μετάδοση δεδομένων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246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</a:t>
            </a:r>
            <a:r>
              <a:rPr lang="el-GR" altLang="en-US" dirty="0" err="1"/>
              <a:t>επαναλήπτες</a:t>
            </a:r>
            <a:r>
              <a:rPr lang="el-GR" altLang="en-US" dirty="0"/>
              <a:t> (</a:t>
            </a:r>
            <a:r>
              <a:rPr lang="en-US" altLang="en-US" dirty="0"/>
              <a:t>repeaters</a:t>
            </a:r>
            <a:r>
              <a:rPr lang="el-GR" altLang="en-US" dirty="0"/>
              <a:t>) χρησιμοποιούνται όταν η απόσταση κόμβων του δικτύου είναι μεγάλη ώστε να αντιμετωπιστεί η μεγάλη απόσβεση του σήματος μετάδοσης</a:t>
            </a:r>
            <a:endParaRPr lang="en-US" altLang="en-US" dirty="0"/>
          </a:p>
          <a:p>
            <a:r>
              <a:rPr lang="el-GR" altLang="en-US" dirty="0"/>
              <a:t>Αναλαμβάνουν την αναγέννηση του σήματος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l-GR" altLang="en-US" dirty="0"/>
              <a:t>Δεν εξετάζουν το περιεχόμενο του σήματος</a:t>
            </a:r>
            <a:r>
              <a:rPr lang="en-US" altLang="en-US" dirty="0"/>
              <a:t> </a:t>
            </a:r>
            <a:r>
              <a:rPr lang="el-GR" altLang="en-US" dirty="0"/>
              <a:t>αναμεταδίδοντας ακόμη και λάθη/ θόρυβο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36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Network 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Δίνουν στον υπολογιστή τη δυνατότητα να συνδεθεί στο δίκτυο</a:t>
            </a:r>
          </a:p>
          <a:p>
            <a:r>
              <a:rPr lang="el-GR" altLang="en-US" dirty="0"/>
              <a:t>Συνήθως είναι ενσωματωμένοι στον υπολογιστή</a:t>
            </a:r>
          </a:p>
          <a:p>
            <a:r>
              <a:rPr lang="el-GR" altLang="en-US" dirty="0"/>
              <a:t>Δίνεται η δυνατότητα ένας υπολογιστής να περιλαμβάνει πολλαπλούς προσαρμογείς:</a:t>
            </a:r>
          </a:p>
          <a:p>
            <a:pPr lvl="1"/>
            <a:r>
              <a:rPr lang="en-GB" altLang="en-US" dirty="0"/>
              <a:t>Ethernet</a:t>
            </a:r>
          </a:p>
          <a:p>
            <a:pPr lvl="1"/>
            <a:r>
              <a:rPr lang="en-GB" altLang="en-US" dirty="0" err="1"/>
              <a:t>WiFi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90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Μοντέλο </a:t>
            </a:r>
            <a:r>
              <a:rPr lang="en-US" dirty="0"/>
              <a:t>ISO/OSI</a:t>
            </a:r>
            <a:endParaRPr lang="el-GR" dirty="0"/>
          </a:p>
          <a:p>
            <a:r>
              <a:rPr lang="el-GR" dirty="0"/>
              <a:t>Αλγόριθμοι Δρομολόγησης</a:t>
            </a:r>
          </a:p>
          <a:p>
            <a:r>
              <a:rPr lang="el-GR" dirty="0"/>
              <a:t>Δικτυακές συσκευές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8215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u="sng" dirty="0"/>
              <a:t>Σημειώσεις μαθήματος (Κεφάλαιο 1)</a:t>
            </a:r>
          </a:p>
          <a:p>
            <a:r>
              <a:rPr lang="el-GR" u="sng" dirty="0"/>
              <a:t>Βιβλία:</a:t>
            </a:r>
          </a:p>
          <a:p>
            <a:pPr lvl="1"/>
            <a:r>
              <a:rPr lang="el-GR" dirty="0"/>
              <a:t>Δίκτυα Υπολογιστών - Εισαγωγή στη Σύγχρονη Τεχνολογία, </a:t>
            </a:r>
            <a:r>
              <a:rPr lang="en-US" dirty="0" err="1"/>
              <a:t>Ciccarelli</a:t>
            </a:r>
            <a:r>
              <a:rPr lang="en-US" dirty="0"/>
              <a:t> P</a:t>
            </a:r>
            <a:r>
              <a:rPr lang="el-GR" dirty="0"/>
              <a:t>.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/>
              <a:t>Faulkner C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Τηλεπικοινωνίες και Δίκτυα Υπολογιστών, Αλεξόπουλος Α., </a:t>
            </a:r>
            <a:r>
              <a:rPr lang="el-GR" dirty="0" err="1"/>
              <a:t>Λαγογιάννης</a:t>
            </a:r>
            <a:r>
              <a:rPr lang="el-GR" dirty="0"/>
              <a:t> Γ.</a:t>
            </a:r>
          </a:p>
          <a:p>
            <a:pPr lvl="1"/>
            <a:r>
              <a:rPr lang="en-US" dirty="0"/>
              <a:t>Computer Networks, </a:t>
            </a:r>
            <a:r>
              <a:rPr lang="en-US" dirty="0" err="1"/>
              <a:t>Tanenbaum</a:t>
            </a:r>
            <a:r>
              <a:rPr lang="en-US" dirty="0"/>
              <a:t> S. A</a:t>
            </a:r>
            <a:r>
              <a:rPr lang="el-GR" dirty="0"/>
              <a:t>., </a:t>
            </a:r>
            <a:r>
              <a:rPr lang="en-US" dirty="0"/>
              <a:t>David j. W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Data And Computer</a:t>
            </a:r>
            <a:r>
              <a:rPr lang="el-GR" dirty="0"/>
              <a:t> </a:t>
            </a:r>
            <a:r>
              <a:rPr lang="en-US" dirty="0"/>
              <a:t>Communications, William Stallings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2969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r>
              <a:rPr lang="en-US" sz="1400" dirty="0">
                <a:hlinkClick r:id="rId3"/>
              </a:rPr>
              <a:t>http://telematics.upatras.gr/telematics/bouras/undergraduate-courses/diktua-dhmosias-xrhshs-kai-diasundesh-diktuwn?language=el</a:t>
            </a:r>
            <a:r>
              <a:rPr lang="en-US" sz="1400" dirty="0"/>
              <a:t> (</a:t>
            </a:r>
            <a:r>
              <a:rPr lang="el-GR" sz="1400" dirty="0"/>
              <a:t>Δικτυακός τόπος μαθήματος</a:t>
            </a:r>
            <a:r>
              <a:rPr lang="en-US" sz="1400" dirty="0"/>
              <a:t>)</a:t>
            </a:r>
          </a:p>
          <a:p>
            <a:r>
              <a:rPr lang="en-US" sz="1400" dirty="0">
                <a:hlinkClick r:id="rId4"/>
              </a:rPr>
              <a:t>http://ww2.it.nuigalway.ie/staff/pbigioi/ct101/CT101_IntroductionToDataCommunicationsAndNetworking.ppt</a:t>
            </a:r>
            <a:r>
              <a:rPr lang="en-US" sz="1400" dirty="0"/>
              <a:t> (Presentation on </a:t>
            </a:r>
            <a:r>
              <a:rPr lang="en-US" altLang="en-US" sz="1400" dirty="0"/>
              <a:t>Data Communications &amp; Networking</a:t>
            </a:r>
            <a:r>
              <a:rPr lang="en-US" sz="1400" dirty="0"/>
              <a:t>)</a:t>
            </a:r>
            <a:endParaRPr lang="el-GR" sz="1400" dirty="0"/>
          </a:p>
          <a:p>
            <a:r>
              <a:rPr lang="en-US" sz="1400" dirty="0">
                <a:hlinkClick r:id="rId4"/>
              </a:rPr>
              <a:t>http://ww2.it.nuigalway.ie/staff/pbigioi/ct101/CT101_IntroductionToDataCommunicationsAndNetworking.ppt</a:t>
            </a:r>
            <a:r>
              <a:rPr lang="en-US" sz="1400" dirty="0"/>
              <a:t> (</a:t>
            </a:r>
            <a:r>
              <a:rPr lang="en-US" altLang="en-US" sz="1400" dirty="0"/>
              <a:t>Data Communications &amp; Networking </a:t>
            </a:r>
            <a:r>
              <a:rPr lang="en-US" sz="1400" dirty="0"/>
              <a:t>presentation)</a:t>
            </a:r>
          </a:p>
          <a:p>
            <a:r>
              <a:rPr lang="en-US" sz="1400" dirty="0">
                <a:hlinkClick r:id="rId5"/>
              </a:rPr>
              <a:t>http://opencourseware.kfupm.edu.sa/colleges/ccse/coe/coe341/files%5C2-Lecture_Notes_COE341_Chapter02_T081.pdf</a:t>
            </a:r>
            <a:r>
              <a:rPr lang="en-US" sz="1400" dirty="0"/>
              <a:t> (</a:t>
            </a:r>
            <a:r>
              <a:rPr lang="el-GR" sz="1400" dirty="0"/>
              <a:t>Παρουσίαση για την αρχιτεκτονική πρωτοκόλλων</a:t>
            </a:r>
            <a:r>
              <a:rPr lang="en-US" sz="1400" dirty="0"/>
              <a:t>)</a:t>
            </a:r>
            <a:endParaRPr lang="el-GR" sz="1400" dirty="0"/>
          </a:p>
          <a:p>
            <a:r>
              <a:rPr lang="en-US" sz="1400" dirty="0">
                <a:hlinkClick r:id="rId6"/>
              </a:rPr>
              <a:t>http://www.csd.uoc.gr/~hy335a/W2011/10-11/pdf/hy335a_l04_10b.pdf</a:t>
            </a:r>
            <a:r>
              <a:rPr lang="el-GR" sz="1400" dirty="0"/>
              <a:t> (Παρουσίαση πάνω στην πολυπλεξία)</a:t>
            </a:r>
          </a:p>
          <a:p>
            <a:r>
              <a:rPr lang="en-US" sz="1400" dirty="0">
                <a:hlinkClick r:id="rId7"/>
              </a:rPr>
              <a:t>http://www.csi.ucd.ie/Staff/jmurphy/networks/csd8_7-routing.pdf</a:t>
            </a:r>
            <a:r>
              <a:rPr lang="el-GR" sz="1400" dirty="0"/>
              <a:t> (</a:t>
            </a:r>
            <a:r>
              <a:rPr lang="en-US" sz="1400" dirty="0"/>
              <a:t>Presentation on routing algorithms</a:t>
            </a:r>
            <a:r>
              <a:rPr lang="el-GR" sz="1400" dirty="0"/>
              <a:t>)</a:t>
            </a:r>
            <a:endParaRPr lang="en-US" sz="1400" dirty="0"/>
          </a:p>
          <a:p>
            <a:r>
              <a:rPr lang="en-US" sz="1400" dirty="0">
                <a:hlinkClick r:id="rId8"/>
              </a:rPr>
              <a:t>http://www.cse.ust.hk/~dekai/271/notes/L10/L10.pdf</a:t>
            </a:r>
            <a:r>
              <a:rPr lang="en-US" sz="1400" dirty="0"/>
              <a:t> (Lecture on </a:t>
            </a:r>
            <a:r>
              <a:rPr lang="en-US" sz="1400" dirty="0" err="1"/>
              <a:t>Dijkstra’s</a:t>
            </a:r>
            <a:r>
              <a:rPr lang="en-US" sz="1400" dirty="0"/>
              <a:t> Shortest Path Algorithm)</a:t>
            </a:r>
          </a:p>
          <a:p>
            <a:r>
              <a:rPr lang="en-US" sz="1400" dirty="0">
                <a:hlinkClick r:id="rId9"/>
              </a:rPr>
              <a:t>http://gonda.nic.in/swangonda/pdf/0789732556.pdf</a:t>
            </a:r>
            <a:r>
              <a:rPr lang="en-US" sz="1400" dirty="0"/>
              <a:t> (Chapter on Networking Components and Devices)</a:t>
            </a:r>
          </a:p>
          <a:p>
            <a:r>
              <a:rPr lang="en-US" sz="1400" dirty="0">
                <a:hlinkClick r:id="rId10"/>
              </a:rPr>
              <a:t>http://yuba.stanford.edu/~molinero/thesis/chapter.2.pdf</a:t>
            </a:r>
            <a:r>
              <a:rPr lang="en-US" sz="1400" dirty="0"/>
              <a:t> (Chapter on Circuit and Packet Switching)</a:t>
            </a:r>
            <a:endParaRPr lang="el-GR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9480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420888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Φυσικό Επίπεδο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φυσική διεπαφή ανάμεσα σε συσκευές (απλή μετάδοση bit)</a:t>
            </a:r>
          </a:p>
          <a:p>
            <a:r>
              <a:rPr lang="el-GR" dirty="0"/>
              <a:t>Χαρακτηριστικά:</a:t>
            </a:r>
          </a:p>
          <a:p>
            <a:pPr lvl="1"/>
            <a:r>
              <a:rPr lang="el-GR" dirty="0"/>
              <a:t>Μηχανικό: Οι φυσικές ιδιότητες της </a:t>
            </a:r>
            <a:r>
              <a:rPr lang="el-GR" dirty="0" err="1"/>
              <a:t>διεπαφής</a:t>
            </a:r>
            <a:r>
              <a:rPr lang="el-GR" dirty="0"/>
              <a:t> σε ένα μέσο μετάδοσης</a:t>
            </a:r>
          </a:p>
          <a:p>
            <a:pPr lvl="1"/>
            <a:r>
              <a:rPr lang="el-GR" dirty="0"/>
              <a:t>Ηλεκτρικό: Αναπαράσταση των bit</a:t>
            </a:r>
          </a:p>
          <a:p>
            <a:pPr lvl="1"/>
            <a:r>
              <a:rPr lang="el-GR" dirty="0"/>
              <a:t>Λειτουργικό: Καθορίζει τις λειτουργίες στα ανεξάρτητα κυκλώματα της φυσικής </a:t>
            </a:r>
            <a:r>
              <a:rPr lang="el-GR" dirty="0" err="1"/>
              <a:t>διεπαφής</a:t>
            </a:r>
            <a:endParaRPr lang="el-GR" dirty="0"/>
          </a:p>
          <a:p>
            <a:pPr lvl="1"/>
            <a:r>
              <a:rPr lang="el-GR" dirty="0"/>
              <a:t>Διαδικαστικό: Καθορίζει την ακολουθία γεγονότων για την ανταλλαγή bit μέσω ενός φυσικού μέσου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0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Φυσικό Επίπεδο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Στοιχεία του Φυσικού Επιπέδου:</a:t>
            </a:r>
          </a:p>
          <a:p>
            <a:pPr lvl="1"/>
            <a:r>
              <a:rPr lang="el-GR" dirty="0"/>
              <a:t>Εξαρτήματα του συστήματος καλωδίωσης </a:t>
            </a:r>
          </a:p>
          <a:p>
            <a:pPr lvl="1"/>
            <a:r>
              <a:rPr lang="el-GR" dirty="0" err="1"/>
              <a:t>Προσαρμογείς</a:t>
            </a:r>
            <a:r>
              <a:rPr lang="el-GR" dirty="0"/>
              <a:t> που συνδέουν τα μέσα μετάδοσης σε φυσικές </a:t>
            </a:r>
            <a:r>
              <a:rPr lang="el-GR" dirty="0" err="1"/>
              <a:t>διεπαφές</a:t>
            </a:r>
            <a:endParaRPr lang="el-GR" dirty="0"/>
          </a:p>
          <a:p>
            <a:pPr lvl="1"/>
            <a:r>
              <a:rPr lang="el-GR" dirty="0"/>
              <a:t>Σχεδιασμός συνδέσμων</a:t>
            </a:r>
          </a:p>
          <a:p>
            <a:pPr lvl="1"/>
            <a:r>
              <a:rPr lang="el-GR" dirty="0"/>
              <a:t>Προδιαγραφές </a:t>
            </a:r>
            <a:r>
              <a:rPr lang="en-US" dirty="0"/>
              <a:t>Hub, </a:t>
            </a:r>
            <a:r>
              <a:rPr lang="el-GR" dirty="0" err="1"/>
              <a:t>επαναληπτών</a:t>
            </a:r>
            <a:r>
              <a:rPr lang="el-GR" dirty="0"/>
              <a:t> και </a:t>
            </a:r>
            <a:r>
              <a:rPr lang="en-US" dirty="0"/>
              <a:t>patch panel</a:t>
            </a:r>
          </a:p>
          <a:p>
            <a:pPr lvl="1"/>
            <a:r>
              <a:rPr lang="el-GR" dirty="0"/>
              <a:t>Εξαρτήματα του ασύρματου συστήματος</a:t>
            </a:r>
            <a:endParaRPr lang="en-US" dirty="0"/>
          </a:p>
          <a:p>
            <a:pPr lvl="1"/>
            <a:r>
              <a:rPr lang="en-US" dirty="0"/>
              <a:t>Parallel SCSI (Small Computer System Interface)</a:t>
            </a:r>
          </a:p>
        </p:txBody>
      </p:sp>
    </p:spTree>
    <p:extLst>
      <p:ext uri="{BB962C8B-B14F-4D97-AF65-F5344CB8AC3E}">
        <p14:creationId xmlns:p14="http://schemas.microsoft.com/office/powerpoint/2010/main" val="2445917053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3784</Words>
  <Application>Microsoft Office PowerPoint</Application>
  <PresentationFormat>On-screen Show (4:3)</PresentationFormat>
  <Paragraphs>399</Paragraphs>
  <Slides>77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1_Θέμα του Office</vt:lpstr>
      <vt:lpstr>ΔΙΚΤΥΑ ΔΗΜΟΣΙΑΣ ΧΡΗΣΗΣ ΚΑΙ ΔΙΑΣΥΝΔΕΣΗ ΔΙΚΤΥΩΝ</vt:lpstr>
      <vt:lpstr>Περιεχόμενα ενότητας</vt:lpstr>
      <vt:lpstr>Στρωματοποιημένες Αρχιτεκτονικές Δικτύων</vt:lpstr>
      <vt:lpstr>Πλεονεκτήματα Στρωματοποιημένων Αρχιτεκτονικών</vt:lpstr>
      <vt:lpstr>Μοντέλο OSI</vt:lpstr>
      <vt:lpstr>Επίπεδα OSI</vt:lpstr>
      <vt:lpstr>Μοντέλο OSI Επικοινωνία 2 Συσκευών</vt:lpstr>
      <vt:lpstr>Φυσικό Επίπεδο (1/2)</vt:lpstr>
      <vt:lpstr>Φυσικό Επίπεδο (2/2)</vt:lpstr>
      <vt:lpstr>Επίπεδο Διασύνδεσης Δεδομένων</vt:lpstr>
      <vt:lpstr>Υποεπίπεδα Διασύνδεσης δεδομένων (1/2)</vt:lpstr>
      <vt:lpstr>Υποεπίπεδα Διασύνδεσης δεδομένων (2/2)</vt:lpstr>
      <vt:lpstr>Το υποεπίπεδο ελέγχου λογικής σύνδεσης - LLC</vt:lpstr>
      <vt:lpstr>Υποεπίπεδο ελέγχου πρόσβασης στο μέσο – MAC</vt:lpstr>
      <vt:lpstr>Επίπεδο Δικτύου (1/2)</vt:lpstr>
      <vt:lpstr>Επίπεδο Δικτύου (2/2)</vt:lpstr>
      <vt:lpstr>Επίπεδο Μεταφοράς (1/2)</vt:lpstr>
      <vt:lpstr>Επίπεδο Μεταφοράς (2/2)</vt:lpstr>
      <vt:lpstr>Επίπεδο Συνόδου</vt:lpstr>
      <vt:lpstr>Επίπεδο Παρουσίασης</vt:lpstr>
      <vt:lpstr>Επίπεδο Εφαρμογής</vt:lpstr>
      <vt:lpstr>Μεινονεκτήματα του OSI/ISO</vt:lpstr>
      <vt:lpstr>Πρωτόκολλα επικοινωνίας (1/2)</vt:lpstr>
      <vt:lpstr>Πρωτόκολλα επικοινωνίας (2/2)</vt:lpstr>
      <vt:lpstr>Αρχιτεκτονική Πρωτοκόλλου</vt:lpstr>
      <vt:lpstr>Παράδειγμα επικοινωνίας μέσω IP σουίτας πρωτοκόλλων</vt:lpstr>
      <vt:lpstr>Βασικές Λειτουργίες Πρωτοκόλλων (1/2)</vt:lpstr>
      <vt:lpstr>Βασικές Λειτουργίες Πρωτοκόλλων (2/2)</vt:lpstr>
      <vt:lpstr>Ενθυλάκωση (1/2)</vt:lpstr>
      <vt:lpstr>Ενθυλάκωση (2/2)</vt:lpstr>
      <vt:lpstr>Τεμαχισμός και Συναρμολόγηση (1/2)</vt:lpstr>
      <vt:lpstr>Τεμαχισμός και Συναρμολόγηση (2/2)</vt:lpstr>
      <vt:lpstr>Έλεγχος Σύνδεσης (1/2)</vt:lpstr>
      <vt:lpstr>Διατεταγμένη Παράδοση</vt:lpstr>
      <vt:lpstr>Έλεγχος Ροής</vt:lpstr>
      <vt:lpstr>Έλεγχος Σφαλμάτων</vt:lpstr>
      <vt:lpstr>Διευθυνσιοδότηση</vt:lpstr>
      <vt:lpstr>Πολυπλεξία</vt:lpstr>
      <vt:lpstr>Τύποι πολυπλεξίας</vt:lpstr>
      <vt:lpstr>FDM – TDM (1/2)</vt:lpstr>
      <vt:lpstr>FDM – TDM (2/2)</vt:lpstr>
      <vt:lpstr>SDM - CDM </vt:lpstr>
      <vt:lpstr>Αλγόριθμοι δρομολόγησης</vt:lpstr>
      <vt:lpstr>Επιλογή καλύτερου μονοπατιού</vt:lpstr>
      <vt:lpstr>Κατηγοριοποίηση αλγορίθμων δρομολόγησης </vt:lpstr>
      <vt:lpstr>Στατικοί και Δυναμικοί Αλγόριθμοι</vt:lpstr>
      <vt:lpstr>Γενικοί και Αποκεντρικοποιημένοι Αλγόριθμοι</vt:lpstr>
      <vt:lpstr>Shortest Path Algorithms</vt:lpstr>
      <vt:lpstr>Bellman-Ford (1/2)</vt:lpstr>
      <vt:lpstr>Bellman-Ford (2/2)</vt:lpstr>
      <vt:lpstr>Αλγόριθμος του Dijkstra (1/4) </vt:lpstr>
      <vt:lpstr>Αλγόριθμος του Dijkstra (2/4) </vt:lpstr>
      <vt:lpstr>Αλγόριθμος του Dijkstra (3/4) </vt:lpstr>
      <vt:lpstr>Αλγόριθμος του Dijkstra (4/4) </vt:lpstr>
      <vt:lpstr>Πλεονεκτήματα μειονεκτήματα των αλγορίθμων κατάστασης συνδέσμων</vt:lpstr>
      <vt:lpstr>Πλεονεκτήματα μειονεκτήματα των αλγορίθμων διανύσματος απόστασης</vt:lpstr>
      <vt:lpstr>Ειδικά Θέματα Δρομολόγησης (1/2)</vt:lpstr>
      <vt:lpstr>Ειδικά Θέματα Δρομολόγησης (2/2)</vt:lpstr>
      <vt:lpstr>Δικτυακές Συσκευές</vt:lpstr>
      <vt:lpstr>Hub (1/2)</vt:lpstr>
      <vt:lpstr>Hub (2/2)</vt:lpstr>
      <vt:lpstr>Switches (1/2)</vt:lpstr>
      <vt:lpstr>Switches (2/2)</vt:lpstr>
      <vt:lpstr>Routers (1/3)</vt:lpstr>
      <vt:lpstr>Routers (2/3)</vt:lpstr>
      <vt:lpstr>Routers (3/3)</vt:lpstr>
      <vt:lpstr>Bridges (1/3)</vt:lpstr>
      <vt:lpstr>Bridges (2/3)</vt:lpstr>
      <vt:lpstr>Bridges (3/3)</vt:lpstr>
      <vt:lpstr>LAN Network Bridging</vt:lpstr>
      <vt:lpstr>Gateways</vt:lpstr>
      <vt:lpstr>Repeaters</vt:lpstr>
      <vt:lpstr>Network Adapters</vt:lpstr>
      <vt:lpstr>Σύντομη ανασκόπηση</vt:lpstr>
      <vt:lpstr>Βιβλιογραφία</vt:lpstr>
      <vt:lpstr>Links</vt:lpstr>
      <vt:lpstr>Ερωτήσεις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473</cp:revision>
  <dcterms:created xsi:type="dcterms:W3CDTF">2012-09-06T09:03:05Z</dcterms:created>
  <dcterms:modified xsi:type="dcterms:W3CDTF">2022-09-29T08:22:14Z</dcterms:modified>
</cp:coreProperties>
</file>