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2"/>
  </p:notesMasterIdLst>
  <p:sldIdLst>
    <p:sldId id="336" r:id="rId2"/>
    <p:sldId id="261" r:id="rId3"/>
    <p:sldId id="262" r:id="rId4"/>
    <p:sldId id="337" r:id="rId5"/>
    <p:sldId id="304" r:id="rId6"/>
    <p:sldId id="305" r:id="rId7"/>
    <p:sldId id="306" r:id="rId8"/>
    <p:sldId id="344" r:id="rId9"/>
    <p:sldId id="307" r:id="rId10"/>
    <p:sldId id="308" r:id="rId11"/>
    <p:sldId id="345" r:id="rId12"/>
    <p:sldId id="322" r:id="rId13"/>
    <p:sldId id="347" r:id="rId14"/>
    <p:sldId id="309" r:id="rId15"/>
    <p:sldId id="310" r:id="rId16"/>
    <p:sldId id="311" r:id="rId17"/>
    <p:sldId id="325" r:id="rId18"/>
    <p:sldId id="346" r:id="rId19"/>
    <p:sldId id="326" r:id="rId20"/>
    <p:sldId id="329" r:id="rId21"/>
    <p:sldId id="335" r:id="rId22"/>
    <p:sldId id="332" r:id="rId23"/>
    <p:sldId id="333" r:id="rId24"/>
    <p:sldId id="312" r:id="rId25"/>
    <p:sldId id="343" r:id="rId26"/>
    <p:sldId id="348" r:id="rId27"/>
    <p:sldId id="314" r:id="rId28"/>
    <p:sldId id="315" r:id="rId29"/>
    <p:sldId id="316" r:id="rId30"/>
    <p:sldId id="317" r:id="rId31"/>
    <p:sldId id="318" r:id="rId32"/>
    <p:sldId id="319" r:id="rId33"/>
    <p:sldId id="331" r:id="rId34"/>
    <p:sldId id="290" r:id="rId35"/>
    <p:sldId id="291" r:id="rId36"/>
    <p:sldId id="292" r:id="rId37"/>
    <p:sldId id="293" r:id="rId38"/>
    <p:sldId id="294" r:id="rId39"/>
    <p:sldId id="295" r:id="rId40"/>
    <p:sldId id="323" r:id="rId41"/>
    <p:sldId id="324" r:id="rId42"/>
    <p:sldId id="328" r:id="rId43"/>
    <p:sldId id="349" r:id="rId44"/>
    <p:sldId id="297" r:id="rId45"/>
    <p:sldId id="298" r:id="rId46"/>
    <p:sldId id="299" r:id="rId47"/>
    <p:sldId id="300" r:id="rId48"/>
    <p:sldId id="301" r:id="rId49"/>
    <p:sldId id="302" r:id="rId50"/>
    <p:sldId id="350" r:id="rId5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kanakisn" initials="" lastIdx="3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3220" autoAdjust="0"/>
  </p:normalViewPr>
  <p:slideViewPr>
    <p:cSldViewPr>
      <p:cViewPr varScale="1">
        <p:scale>
          <a:sx n="103" d="100"/>
          <a:sy n="103" d="100"/>
        </p:scale>
        <p:origin x="204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3/3/2022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1513606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1764743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1151912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350156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37118624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416644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3487066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1336024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Βασικά στοιχεία ευρυζωνικών επικοινωνιών Μέρος 2</a:t>
            </a:r>
            <a:endParaRPr lang="en-US" sz="1000" dirty="0">
              <a:solidFill>
                <a:srgbClr val="5075BC"/>
              </a:solidFill>
              <a:ea typeface="ＭＳ Ｐゴシック" pitchFamily="34" charset="-128"/>
              <a:cs typeface="+mn-cs"/>
            </a:endParaRP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084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877525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3423171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410507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Βασικά στοιχεία ευρυζωνικών επικοινωνιών Μέρος 2</a:t>
            </a:r>
            <a:endParaRPr lang="en-US" sz="1000" dirty="0">
              <a:solidFill>
                <a:srgbClr val="5075BC"/>
              </a:solidFill>
              <a:ea typeface="ＭＳ Ｐゴシック" pitchFamily="34" charset="-128"/>
              <a:cs typeface="+mn-cs"/>
            </a:endParaRP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9588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314486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Βασικά στοιχεία ευρυζωνικών επικοινωνιών Μέρος 2</a:t>
            </a:r>
            <a:endParaRPr lang="en-US" sz="1000" dirty="0">
              <a:solidFill>
                <a:srgbClr val="5075BC"/>
              </a:solidFill>
              <a:ea typeface="ＭＳ Ｐゴシック" pitchFamily="34" charset="-128"/>
              <a:cs typeface="+mn-cs"/>
            </a:endParaRPr>
          </a:p>
        </p:txBody>
      </p:sp>
      <p:pic>
        <p:nvPicPr>
          <p:cNvPr id="9"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18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Βασικά στοιχεία ευρυζωνικών επικοινωνιών Μέρος 2</a:t>
            </a:r>
            <a:endParaRPr lang="en-US" sz="1000" dirty="0">
              <a:solidFill>
                <a:srgbClr val="5075BC"/>
              </a:solidFill>
              <a:ea typeface="ＭＳ Ｐゴシック" pitchFamily="34" charset="-128"/>
              <a:cs typeface="+mn-cs"/>
            </a:endParaRPr>
          </a:p>
        </p:txBody>
      </p:sp>
      <p:pic>
        <p:nvPicPr>
          <p:cNvPr id="10"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069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Βασικά στοιχεία ευρυζωνικών επικοινωνιών Μέρος 2</a:t>
            </a:r>
            <a:endParaRPr lang="en-US" sz="1000" dirty="0">
              <a:solidFill>
                <a:srgbClr val="5075BC"/>
              </a:solidFill>
              <a:ea typeface="ＭＳ Ｐゴシック" pitchFamily="34" charset="-128"/>
              <a:cs typeface="+mn-cs"/>
            </a:endParaRPr>
          </a:p>
        </p:txBody>
      </p:sp>
      <p:pic>
        <p:nvPicPr>
          <p:cNvPr id="7"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1567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652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Βασικά στοιχεία ευρυζωνικών επικοινωνιών Μέρος 2</a:t>
            </a:r>
            <a:endParaRPr lang="en-US" sz="1000" dirty="0">
              <a:solidFill>
                <a:srgbClr val="5075BC"/>
              </a:solidFill>
              <a:ea typeface="ＭＳ Ｐゴシック" pitchFamily="34" charset="-128"/>
              <a:cs typeface="+mn-cs"/>
            </a:endParaRP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7506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Βασικά στοιχεία ευρυζωνικών επικοινωνιών Μέρος 2</a:t>
            </a:r>
            <a:endParaRPr lang="en-US" sz="1000" dirty="0">
              <a:solidFill>
                <a:srgbClr val="5075BC"/>
              </a:solidFill>
              <a:ea typeface="ＭＳ Ｐゴシック" pitchFamily="34" charset="-128"/>
              <a:cs typeface="+mn-cs"/>
            </a:endParaRPr>
          </a:p>
        </p:txBody>
      </p:sp>
      <p:pic>
        <p:nvPicPr>
          <p:cNvPr id="10"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29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281240835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sldNum="0"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kkinos@cti.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telematics.upatras.gr/telematics/bouras?language=e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tatista.com/statistics/456771/video-on-demand-users-worldwide-forecas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nocable.org/learn/cable-tv-cord-cutting-statistic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eett.gr/opencms/opencms/EETT_EN/FAQS/Local_Loop_Unbundling/"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telematics.upatras.gr/telematics/bouras/undergraduate-courses/euruzwnikes-texnologies?language=e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lstStyle/>
          <a:p>
            <a:r>
              <a:rPr lang="el-GR" dirty="0"/>
              <a:t>ΕΥΡΥΖΩΝΙΚΕΣ ΤΕΧΝΟΛΟΓΙΕΣ</a:t>
            </a:r>
            <a:endParaRPr lang="el-GR" dirty="0">
              <a:solidFill>
                <a:srgbClr val="5075BC"/>
              </a:solidFill>
            </a:endParaRPr>
          </a:p>
        </p:txBody>
      </p:sp>
      <p:sp>
        <p:nvSpPr>
          <p:cNvPr id="3" name="Υπότιτλος 2"/>
          <p:cNvSpPr>
            <a:spLocks noGrp="1"/>
          </p:cNvSpPr>
          <p:nvPr>
            <p:ph type="subTitle" idx="1"/>
          </p:nvPr>
        </p:nvSpPr>
        <p:spPr>
          <a:xfrm>
            <a:off x="683568" y="3384822"/>
            <a:ext cx="7776864" cy="3212529"/>
          </a:xfrm>
        </p:spPr>
        <p:txBody>
          <a:bodyPr>
            <a:normAutofit fontScale="85000" lnSpcReduction="20000"/>
          </a:bodyPr>
          <a:lstStyle/>
          <a:p>
            <a:r>
              <a:rPr lang="el-GR" sz="2900" dirty="0">
                <a:solidFill>
                  <a:srgbClr val="5075BC"/>
                </a:solidFill>
              </a:rPr>
              <a:t>Ενότητα </a:t>
            </a:r>
            <a:r>
              <a:rPr lang="en-US" sz="2900" dirty="0">
                <a:solidFill>
                  <a:srgbClr val="5075BC"/>
                </a:solidFill>
              </a:rPr>
              <a:t># </a:t>
            </a:r>
            <a:r>
              <a:rPr lang="el-GR" sz="2900" dirty="0">
                <a:solidFill>
                  <a:srgbClr val="5075BC"/>
                </a:solidFill>
              </a:rPr>
              <a:t>2:</a:t>
            </a:r>
            <a:r>
              <a:rPr lang="en-US" sz="2900" dirty="0"/>
              <a:t> </a:t>
            </a:r>
            <a:r>
              <a:rPr lang="el-GR" sz="2800" dirty="0"/>
              <a:t>Βασικά στοιχεία ευρυζωνικών επικοινωνιών Μέρος </a:t>
            </a:r>
            <a:r>
              <a:rPr lang="en-US" sz="2800" dirty="0"/>
              <a:t>2</a:t>
            </a:r>
          </a:p>
          <a:p>
            <a:endParaRPr lang="el-GR" sz="2800" dirty="0"/>
          </a:p>
          <a:p>
            <a:r>
              <a:rPr lang="el-GR" sz="2800" dirty="0"/>
              <a:t>Βασίλειος Κόκκινος</a:t>
            </a:r>
          </a:p>
          <a:p>
            <a:r>
              <a:rPr lang="el-GR" sz="2800" dirty="0"/>
              <a:t>Τμήμα Μηχανικών Η/Υ &amp; Πληροφορικής</a:t>
            </a:r>
            <a:r>
              <a:rPr lang="en-US" sz="2800" dirty="0"/>
              <a:t>, </a:t>
            </a:r>
            <a:r>
              <a:rPr lang="el-GR" sz="2800" dirty="0"/>
              <a:t>Πανεπιστήμιο Πατρών</a:t>
            </a:r>
          </a:p>
          <a:p>
            <a:r>
              <a:rPr lang="en-US" sz="2800" dirty="0"/>
              <a:t>email: </a:t>
            </a:r>
            <a:r>
              <a:rPr lang="en-US" sz="2800" dirty="0">
                <a:hlinkClick r:id="rId3"/>
              </a:rPr>
              <a:t>kokkinos@cti.gr</a:t>
            </a:r>
            <a:r>
              <a:rPr lang="el-GR" sz="2800" dirty="0"/>
              <a:t>, </a:t>
            </a:r>
            <a:endParaRPr lang="en-US" sz="2800" dirty="0"/>
          </a:p>
          <a:p>
            <a:r>
              <a:rPr lang="en-US" sz="2800" dirty="0"/>
              <a:t>site: </a:t>
            </a:r>
            <a:r>
              <a:rPr lang="en-US" sz="2800" dirty="0">
                <a:hlinkClick r:id="rId4"/>
              </a:rPr>
              <a:t>http://telematics.upatras.gr/telematics/bouras?language=el</a:t>
            </a:r>
            <a:endParaRPr lang="en-US" sz="2800" dirty="0"/>
          </a:p>
          <a:p>
            <a:endParaRPr lang="en-US" sz="2800" dirty="0"/>
          </a:p>
          <a:p>
            <a:endParaRPr lang="el-GR" sz="2800" dirty="0"/>
          </a:p>
        </p:txBody>
      </p:sp>
      <p:pic>
        <p:nvPicPr>
          <p:cNvPr id="6" name="Picture 4" descr="https://www.upatras.gr/sites/www.upatras.gr/files/up_2017_logo_gr.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1818" y="293700"/>
            <a:ext cx="3749040" cy="1360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5564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en-GB" altLang="en-US" dirty="0"/>
              <a:t> </a:t>
            </a:r>
            <a:r>
              <a:rPr lang="el-GR" altLang="en-US" dirty="0"/>
              <a:t>υπηρεσία</a:t>
            </a:r>
            <a:r>
              <a:rPr lang="en-GB" altLang="en-US" dirty="0"/>
              <a:t> Video on Demand</a:t>
            </a:r>
            <a:r>
              <a:rPr lang="el-GR" altLang="en-US" dirty="0"/>
              <a:t> – </a:t>
            </a:r>
            <a:r>
              <a:rPr lang="en-US" altLang="en-US" dirty="0" err="1"/>
              <a:t>VoD</a:t>
            </a:r>
            <a:r>
              <a:rPr lang="el-GR" altLang="en-US" dirty="0"/>
              <a:t> (2/</a:t>
            </a:r>
            <a:r>
              <a:rPr lang="en-US" altLang="en-US" dirty="0"/>
              <a:t>3</a:t>
            </a:r>
            <a:r>
              <a:rPr lang="el-GR" altLang="en-US" dirty="0"/>
              <a:t>)</a:t>
            </a:r>
            <a:endParaRPr lang="el-GR" dirty="0"/>
          </a:p>
        </p:txBody>
      </p:sp>
      <p:sp>
        <p:nvSpPr>
          <p:cNvPr id="5" name="Θέση περιεχομένου 4"/>
          <p:cNvSpPr>
            <a:spLocks noGrp="1"/>
          </p:cNvSpPr>
          <p:nvPr>
            <p:ph idx="1"/>
          </p:nvPr>
        </p:nvSpPr>
        <p:spPr/>
        <p:txBody>
          <a:bodyPr>
            <a:normAutofit fontScale="92500"/>
          </a:bodyPr>
          <a:lstStyle/>
          <a:p>
            <a:r>
              <a:rPr lang="el-GR" dirty="0"/>
              <a:t>Τα βίντεο είναι αποθηκευμένα στο αποθηκευτικό μέσο του </a:t>
            </a:r>
            <a:r>
              <a:rPr lang="el-GR" dirty="0" err="1"/>
              <a:t>Video</a:t>
            </a:r>
            <a:r>
              <a:rPr lang="el-GR" dirty="0"/>
              <a:t> Server </a:t>
            </a:r>
          </a:p>
          <a:p>
            <a:r>
              <a:rPr lang="el-GR" dirty="0"/>
              <a:t>Οι χρήστες μπορούν να παρακολουθήσουν την ταινία είτε αφού έχει αποθηκευτεί σε μέσο του χρήστη (</a:t>
            </a:r>
            <a:r>
              <a:rPr lang="el-GR" dirty="0" err="1"/>
              <a:t>download</a:t>
            </a:r>
            <a:r>
              <a:rPr lang="el-GR" dirty="0"/>
              <a:t> </a:t>
            </a:r>
            <a:r>
              <a:rPr lang="el-GR" dirty="0" err="1"/>
              <a:t>systems</a:t>
            </a:r>
            <a:r>
              <a:rPr lang="el-GR" dirty="0"/>
              <a:t>) είτε σε πραγματικό χρόνο (</a:t>
            </a:r>
            <a:r>
              <a:rPr lang="el-GR" dirty="0" err="1"/>
              <a:t>streaming</a:t>
            </a:r>
            <a:r>
              <a:rPr lang="el-GR" dirty="0"/>
              <a:t> </a:t>
            </a:r>
            <a:r>
              <a:rPr lang="el-GR" dirty="0" err="1"/>
              <a:t>systems</a:t>
            </a:r>
            <a:r>
              <a:rPr lang="el-GR" dirty="0"/>
              <a:t>) χωρίς αποθήκευση</a:t>
            </a:r>
          </a:p>
          <a:p>
            <a:r>
              <a:rPr lang="el-GR" dirty="0"/>
              <a:t>Παροχή δυνατότητας ενός μεγάλου πλήθους λειτουργιών ελέγχου όπως </a:t>
            </a:r>
            <a:r>
              <a:rPr lang="el-GR" dirty="0" err="1"/>
              <a:t>pause</a:t>
            </a:r>
            <a:r>
              <a:rPr lang="el-GR" dirty="0"/>
              <a:t>, </a:t>
            </a:r>
            <a:r>
              <a:rPr lang="el-GR" dirty="0" err="1"/>
              <a:t>fast</a:t>
            </a:r>
            <a:r>
              <a:rPr lang="el-GR" dirty="0"/>
              <a:t> </a:t>
            </a:r>
            <a:r>
              <a:rPr lang="el-GR" dirty="0" err="1"/>
              <a:t>forward</a:t>
            </a:r>
            <a:r>
              <a:rPr lang="el-GR" dirty="0"/>
              <a:t>, </a:t>
            </a:r>
            <a:r>
              <a:rPr lang="el-GR" dirty="0" err="1"/>
              <a:t>fast</a:t>
            </a:r>
            <a:r>
              <a:rPr lang="el-GR" dirty="0"/>
              <a:t> </a:t>
            </a:r>
            <a:r>
              <a:rPr lang="el-GR" dirty="0" err="1"/>
              <a:t>rewind</a:t>
            </a:r>
            <a:r>
              <a:rPr lang="el-GR" dirty="0"/>
              <a:t>, </a:t>
            </a:r>
            <a:r>
              <a:rPr lang="el-GR" dirty="0" err="1"/>
              <a:t>jump</a:t>
            </a:r>
            <a:r>
              <a:rPr lang="el-GR" dirty="0"/>
              <a:t> </a:t>
            </a:r>
            <a:r>
              <a:rPr lang="el-GR" dirty="0" err="1"/>
              <a:t>to</a:t>
            </a:r>
            <a:r>
              <a:rPr lang="el-GR" dirty="0"/>
              <a:t> </a:t>
            </a:r>
            <a:r>
              <a:rPr lang="el-GR" dirty="0" err="1"/>
              <a:t>previous</a:t>
            </a:r>
            <a:r>
              <a:rPr lang="el-GR" dirty="0"/>
              <a:t>/</a:t>
            </a:r>
            <a:r>
              <a:rPr lang="el-GR" dirty="0" err="1"/>
              <a:t>future</a:t>
            </a:r>
            <a:r>
              <a:rPr lang="el-GR" dirty="0"/>
              <a:t> </a:t>
            </a:r>
            <a:r>
              <a:rPr lang="el-GR" dirty="0" err="1"/>
              <a:t>frame</a:t>
            </a:r>
            <a:r>
              <a:rPr lang="el-GR" dirty="0"/>
              <a:t> κτλ. </a:t>
            </a:r>
          </a:p>
        </p:txBody>
      </p:sp>
    </p:spTree>
    <p:extLst>
      <p:ext uri="{BB962C8B-B14F-4D97-AF65-F5344CB8AC3E}">
        <p14:creationId xmlns:p14="http://schemas.microsoft.com/office/powerpoint/2010/main" val="4166745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en-GB" altLang="en-US" dirty="0"/>
              <a:t> </a:t>
            </a:r>
            <a:r>
              <a:rPr lang="el-GR" altLang="en-US" dirty="0"/>
              <a:t>υπηρεσία</a:t>
            </a:r>
            <a:r>
              <a:rPr lang="en-GB" altLang="en-US" dirty="0"/>
              <a:t> Video on Demand</a:t>
            </a:r>
            <a:r>
              <a:rPr lang="el-GR" altLang="en-US" dirty="0"/>
              <a:t> – </a:t>
            </a:r>
            <a:r>
              <a:rPr lang="en-US" altLang="en-US" dirty="0" err="1"/>
              <a:t>VoD</a:t>
            </a:r>
            <a:r>
              <a:rPr lang="el-GR" altLang="en-US" dirty="0"/>
              <a:t> (3/3)</a:t>
            </a:r>
            <a:endParaRPr lang="el-GR" dirty="0"/>
          </a:p>
        </p:txBody>
      </p:sp>
      <p:sp>
        <p:nvSpPr>
          <p:cNvPr id="5" name="Θέση περιεχομένου 4"/>
          <p:cNvSpPr>
            <a:spLocks noGrp="1"/>
          </p:cNvSpPr>
          <p:nvPr>
            <p:ph idx="1"/>
          </p:nvPr>
        </p:nvSpPr>
        <p:spPr/>
        <p:txBody>
          <a:bodyPr>
            <a:normAutofit lnSpcReduction="10000"/>
          </a:bodyPr>
          <a:lstStyle/>
          <a:p>
            <a:r>
              <a:rPr lang="el-GR" dirty="0"/>
              <a:t>Γνώρισε μεγάλη εξέλιξη μετά τη δεκαετία του 1990. </a:t>
            </a:r>
            <a:endParaRPr lang="en-US" dirty="0"/>
          </a:p>
          <a:p>
            <a:r>
              <a:rPr lang="en-US" dirty="0"/>
              <a:t>To 2019 </a:t>
            </a:r>
            <a:r>
              <a:rPr lang="el-GR" dirty="0"/>
              <a:t>περισσότεροι από 1733 εκατομμύρια χρήστες επιλέγουν υπηρεσίες </a:t>
            </a:r>
            <a:r>
              <a:rPr lang="en-US" dirty="0"/>
              <a:t>VOD. </a:t>
            </a:r>
            <a:r>
              <a:rPr lang="el-GR" dirty="0"/>
              <a:t>Ο αριθμός αυτός το 2024 αναμένεται να ξεπεράσει τα 2132 εκατομμύρια χρήστες </a:t>
            </a:r>
          </a:p>
          <a:p>
            <a:r>
              <a:rPr lang="en-US" dirty="0"/>
              <a:t>(</a:t>
            </a:r>
            <a:r>
              <a:rPr lang="el-GR" dirty="0"/>
              <a:t>Πηγή: </a:t>
            </a:r>
            <a:r>
              <a:rPr lang="en-US" dirty="0"/>
              <a:t>Statista </a:t>
            </a:r>
            <a:r>
              <a:rPr lang="en-US" dirty="0">
                <a:hlinkClick r:id="rId3"/>
              </a:rPr>
              <a:t>https://www.statista.com/statistics/456771/video-on-demand-users-worldwide-forecast/</a:t>
            </a:r>
            <a:r>
              <a:rPr lang="en-US" dirty="0"/>
              <a:t> )</a:t>
            </a:r>
          </a:p>
        </p:txBody>
      </p:sp>
    </p:spTree>
    <p:extLst>
      <p:ext uri="{BB962C8B-B14F-4D97-AF65-F5344CB8AC3E}">
        <p14:creationId xmlns:p14="http://schemas.microsoft.com/office/powerpoint/2010/main" val="1911415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l-GR" dirty="0"/>
              <a:t>Βασική αρχιτεκτονική </a:t>
            </a:r>
            <a:r>
              <a:rPr lang="en-US" dirty="0" err="1"/>
              <a:t>VoD</a:t>
            </a:r>
            <a:endParaRPr lang="en-US" dirty="0"/>
          </a:p>
        </p:txBody>
      </p:sp>
      <p:pic>
        <p:nvPicPr>
          <p:cNvPr id="6" name="Picture Placeholder 5"/>
          <p:cNvPicPr>
            <a:picLocks noGrp="1" noChangeAspect="1"/>
          </p:cNvPicPr>
          <p:nvPr>
            <p:ph type="pic" idx="1"/>
          </p:nvPr>
        </p:nvPicPr>
        <p:blipFill>
          <a:blip r:embed="rId2" cstate="print">
            <a:extLst>
              <a:ext uri="{28A0092B-C50C-407E-A947-70E740481C1C}">
                <a14:useLocalDpi xmlns:a14="http://schemas.microsoft.com/office/drawing/2010/main" val="0"/>
              </a:ext>
            </a:extLst>
          </a:blip>
          <a:stretch>
            <a:fillRect/>
          </a:stretch>
        </p:blipFill>
        <p:spPr>
          <a:xfrm>
            <a:off x="2224336" y="1333459"/>
            <a:ext cx="4723928" cy="3606874"/>
          </a:xfrm>
        </p:spPr>
      </p:pic>
      <p:sp>
        <p:nvSpPr>
          <p:cNvPr id="3" name="Text Placeholder 2"/>
          <p:cNvSpPr>
            <a:spLocks noGrp="1"/>
          </p:cNvSpPr>
          <p:nvPr>
            <p:ph type="body" sz="half" idx="2"/>
          </p:nvPr>
        </p:nvSpPr>
        <p:spPr>
          <a:xfrm>
            <a:off x="2123728" y="5157192"/>
            <a:ext cx="5154960" cy="1015008"/>
          </a:xfrm>
        </p:spPr>
        <p:txBody>
          <a:bodyPr/>
          <a:lstStyle/>
          <a:p>
            <a:r>
              <a:rPr lang="el-GR" dirty="0"/>
              <a:t>Βασική αρχιτεκτονική </a:t>
            </a:r>
            <a:r>
              <a:rPr lang="el-GR" dirty="0" err="1"/>
              <a:t>Video</a:t>
            </a:r>
            <a:r>
              <a:rPr lang="el-GR" dirty="0"/>
              <a:t> </a:t>
            </a:r>
            <a:r>
              <a:rPr lang="el-GR" dirty="0" err="1"/>
              <a:t>on</a:t>
            </a:r>
            <a:r>
              <a:rPr lang="el-GR" dirty="0"/>
              <a:t> </a:t>
            </a:r>
            <a:r>
              <a:rPr lang="el-GR" dirty="0" err="1"/>
              <a:t>Demand</a:t>
            </a:r>
            <a:endParaRPr lang="en-US" dirty="0"/>
          </a:p>
        </p:txBody>
      </p:sp>
    </p:spTree>
    <p:extLst>
      <p:ext uri="{BB962C8B-B14F-4D97-AF65-F5344CB8AC3E}">
        <p14:creationId xmlns:p14="http://schemas.microsoft.com/office/powerpoint/2010/main" val="2572273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n-US" altLang="en-US" dirty="0"/>
              <a:t>Streaming Services</a:t>
            </a:r>
            <a:r>
              <a:rPr lang="el-GR" altLang="en-US" dirty="0"/>
              <a:t> </a:t>
            </a:r>
            <a:endParaRPr lang="el-GR" dirty="0"/>
          </a:p>
        </p:txBody>
      </p:sp>
      <p:sp>
        <p:nvSpPr>
          <p:cNvPr id="5" name="Θέση περιεχομένου 4"/>
          <p:cNvSpPr>
            <a:spLocks noGrp="1"/>
          </p:cNvSpPr>
          <p:nvPr>
            <p:ph idx="1"/>
          </p:nvPr>
        </p:nvSpPr>
        <p:spPr/>
        <p:txBody>
          <a:bodyPr>
            <a:normAutofit fontScale="85000" lnSpcReduction="10000"/>
          </a:bodyPr>
          <a:lstStyle/>
          <a:p>
            <a:r>
              <a:rPr lang="el-GR" dirty="0"/>
              <a:t>Απαιτεί διασύνδεση στο διαδίκτυο</a:t>
            </a:r>
          </a:p>
          <a:p>
            <a:r>
              <a:rPr lang="el-GR" dirty="0"/>
              <a:t>Εναλλακτική υπηρεσία στο κατέβασμα αρχείων «</a:t>
            </a:r>
            <a:r>
              <a:rPr lang="en-US" dirty="0"/>
              <a:t>file downloading</a:t>
            </a:r>
            <a:r>
              <a:rPr lang="el-GR" dirty="0"/>
              <a:t>» </a:t>
            </a:r>
            <a:endParaRPr lang="en-US" dirty="0"/>
          </a:p>
          <a:p>
            <a:r>
              <a:rPr lang="el-GR" dirty="0"/>
              <a:t>Ο χρήστης κατέχει τα δικαιώματα πρόσβασης σε περιεχόμενο, αλλά δεν κατεβάζει το αρχείο στον προσωπικό του αποθηκευτικό χώρο. Αντιθέτως όταν θέλει να έχει πρόσβαση στο περιεχόμενο απλά το κάνει </a:t>
            </a:r>
            <a:r>
              <a:rPr lang="en-US" dirty="0"/>
              <a:t>streaming</a:t>
            </a:r>
            <a:r>
              <a:rPr lang="el-GR" dirty="0"/>
              <a:t> από την επιλεχθείσα υπηρεσία</a:t>
            </a:r>
          </a:p>
          <a:p>
            <a:r>
              <a:rPr lang="el-GR" dirty="0"/>
              <a:t>Δημοφιλείς υπηρεσίες </a:t>
            </a:r>
            <a:r>
              <a:rPr lang="en-US" dirty="0"/>
              <a:t>streaming:</a:t>
            </a:r>
          </a:p>
          <a:p>
            <a:pPr marL="0" indent="0">
              <a:buNone/>
            </a:pPr>
            <a:r>
              <a:rPr lang="en-US" dirty="0"/>
              <a:t>	Hulu, Netflix, Amazon Prime, Disney+</a:t>
            </a:r>
          </a:p>
        </p:txBody>
      </p:sp>
    </p:spTree>
    <p:extLst>
      <p:ext uri="{BB962C8B-B14F-4D97-AF65-F5344CB8AC3E}">
        <p14:creationId xmlns:p14="http://schemas.microsoft.com/office/powerpoint/2010/main" val="3307468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en-GB" altLang="en-US" dirty="0"/>
              <a:t> </a:t>
            </a:r>
            <a:r>
              <a:rPr lang="el-GR" altLang="en-US" dirty="0"/>
              <a:t>υπηρεσία</a:t>
            </a:r>
            <a:r>
              <a:rPr lang="en-GB" altLang="en-US" dirty="0"/>
              <a:t> Voice over Internet Protocol</a:t>
            </a:r>
            <a:r>
              <a:rPr lang="el-GR" altLang="en-US" dirty="0"/>
              <a:t> - </a:t>
            </a:r>
            <a:r>
              <a:rPr lang="en-GB" altLang="en-US" dirty="0"/>
              <a:t>VoIP</a:t>
            </a:r>
            <a:r>
              <a:rPr lang="el-GR" altLang="en-US" dirty="0"/>
              <a:t> (1/3)</a:t>
            </a:r>
            <a:endParaRPr lang="el-GR" dirty="0"/>
          </a:p>
        </p:txBody>
      </p:sp>
      <p:sp>
        <p:nvSpPr>
          <p:cNvPr id="5" name="Θέση περιεχομένου 4"/>
          <p:cNvSpPr>
            <a:spLocks noGrp="1"/>
          </p:cNvSpPr>
          <p:nvPr>
            <p:ph idx="1"/>
          </p:nvPr>
        </p:nvSpPr>
        <p:spPr/>
        <p:txBody>
          <a:bodyPr>
            <a:normAutofit fontScale="92500"/>
          </a:bodyPr>
          <a:lstStyle/>
          <a:p>
            <a:r>
              <a:rPr lang="el-GR" dirty="0"/>
              <a:t>Η υπηρεσία VoIP γνωστή και ως «τηλεφωνία μέσω Internet» αποτελεί το σύστημα τηλεφωνικών συνομιλιών που διενεργούνται μέσω του διαδικτύου ή οποιουδήποτε δικτύου βασισμένου στο IP πρωτόκολλο, μετατρέποντας τη φωνή σε πακέτα δεδομένων</a:t>
            </a:r>
          </a:p>
          <a:p>
            <a:r>
              <a:rPr lang="el-GR" dirty="0"/>
              <a:t>Παρέχει φωνητική συνομιλία σε πραγματικό χρόνο με σχετικά καλή ποιότητα και με ιδιαίτερα χαμηλό κόστος</a:t>
            </a:r>
          </a:p>
        </p:txBody>
      </p:sp>
    </p:spTree>
    <p:extLst>
      <p:ext uri="{BB962C8B-B14F-4D97-AF65-F5344CB8AC3E}">
        <p14:creationId xmlns:p14="http://schemas.microsoft.com/office/powerpoint/2010/main" val="1305662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en-GB" altLang="en-US" dirty="0"/>
              <a:t> </a:t>
            </a:r>
            <a:r>
              <a:rPr lang="el-GR" altLang="en-US" dirty="0"/>
              <a:t>υπηρεσία</a:t>
            </a:r>
            <a:r>
              <a:rPr lang="en-GB" altLang="en-US" dirty="0"/>
              <a:t> Voice over Internet Protocol</a:t>
            </a:r>
            <a:r>
              <a:rPr lang="el-GR" altLang="en-US" dirty="0"/>
              <a:t> - </a:t>
            </a:r>
            <a:r>
              <a:rPr lang="en-GB" altLang="en-US" dirty="0"/>
              <a:t>VoIP</a:t>
            </a:r>
            <a:r>
              <a:rPr lang="el-GR" altLang="en-US" dirty="0"/>
              <a:t> (2/3)</a:t>
            </a:r>
            <a:endParaRPr lang="el-GR" dirty="0"/>
          </a:p>
        </p:txBody>
      </p:sp>
      <p:sp>
        <p:nvSpPr>
          <p:cNvPr id="5" name="Θέση περιεχομένου 4"/>
          <p:cNvSpPr>
            <a:spLocks noGrp="1"/>
          </p:cNvSpPr>
          <p:nvPr>
            <p:ph idx="1"/>
          </p:nvPr>
        </p:nvSpPr>
        <p:spPr/>
        <p:txBody>
          <a:bodyPr>
            <a:normAutofit/>
          </a:bodyPr>
          <a:lstStyle/>
          <a:p>
            <a:r>
              <a:rPr lang="el-GR" dirty="0"/>
              <a:t>Επιτρέπεται η διεξαγωγή κλήσεων ή </a:t>
            </a:r>
            <a:r>
              <a:rPr lang="el-GR" dirty="0" err="1"/>
              <a:t>video</a:t>
            </a:r>
            <a:r>
              <a:rPr lang="el-GR" dirty="0"/>
              <a:t>-</a:t>
            </a:r>
            <a:r>
              <a:rPr lang="el-GR" dirty="0" err="1"/>
              <a:t>conference</a:t>
            </a:r>
            <a:r>
              <a:rPr lang="el-GR" dirty="0"/>
              <a:t> μέσω του διαδικτύου ανεξάρτητα από τη γεωγραφική θέση του χρήστη και δεδομένης μίας σταθερής και γρήγορης σύνδεσης</a:t>
            </a:r>
          </a:p>
          <a:p>
            <a:r>
              <a:rPr lang="el-GR" dirty="0"/>
              <a:t>Δίνεται η δυνατότητα στους χρήστες να πραγματοποιούν ή να δέχονται κλήσεις ενώ ταξιδεύουν</a:t>
            </a:r>
          </a:p>
        </p:txBody>
      </p:sp>
    </p:spTree>
    <p:extLst>
      <p:ext uri="{BB962C8B-B14F-4D97-AF65-F5344CB8AC3E}">
        <p14:creationId xmlns:p14="http://schemas.microsoft.com/office/powerpoint/2010/main" val="2581969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en-GB" altLang="en-US" dirty="0"/>
              <a:t> </a:t>
            </a:r>
            <a:r>
              <a:rPr lang="el-GR" altLang="en-US" dirty="0"/>
              <a:t>υπηρεσία</a:t>
            </a:r>
            <a:r>
              <a:rPr lang="en-GB" altLang="en-US" dirty="0"/>
              <a:t> Voice over Internet Protocol</a:t>
            </a:r>
            <a:r>
              <a:rPr lang="el-GR" altLang="en-US" dirty="0"/>
              <a:t> - </a:t>
            </a:r>
            <a:r>
              <a:rPr lang="en-GB" altLang="en-US" dirty="0"/>
              <a:t>VoIP</a:t>
            </a:r>
            <a:r>
              <a:rPr lang="el-GR" altLang="en-US" dirty="0"/>
              <a:t> (3/3)</a:t>
            </a:r>
            <a:endParaRPr lang="el-GR" dirty="0"/>
          </a:p>
        </p:txBody>
      </p:sp>
      <p:sp>
        <p:nvSpPr>
          <p:cNvPr id="5" name="Θέση περιεχομένου 4"/>
          <p:cNvSpPr>
            <a:spLocks noGrp="1"/>
          </p:cNvSpPr>
          <p:nvPr>
            <p:ph idx="1"/>
          </p:nvPr>
        </p:nvSpPr>
        <p:spPr/>
        <p:txBody>
          <a:bodyPr>
            <a:normAutofit fontScale="92500" lnSpcReduction="20000"/>
          </a:bodyPr>
          <a:lstStyle/>
          <a:p>
            <a:r>
              <a:rPr lang="el-GR" dirty="0"/>
              <a:t>Η χρήση της </a:t>
            </a:r>
            <a:r>
              <a:rPr lang="el-GR" dirty="0" err="1"/>
              <a:t>VoIP</a:t>
            </a:r>
            <a:r>
              <a:rPr lang="el-GR" dirty="0"/>
              <a:t> τηλεφωνίας έχει το μειονέκτημα ότι βασίζεται στην ύπαρξη μίας σταθερής, αξιόπιστης και γρήγορης σύνδεσης στο διαδίκτυο, κάτι που δεν είναι πάντα εφικτό</a:t>
            </a:r>
          </a:p>
          <a:p>
            <a:r>
              <a:rPr lang="el-GR" dirty="0"/>
              <a:t>Καθώς η VoIP στερείται μίας εγγυημένης Ποιότητας Υπηρεσίας (</a:t>
            </a:r>
            <a:r>
              <a:rPr lang="en-US" dirty="0"/>
              <a:t>Quality of Service - </a:t>
            </a:r>
            <a:r>
              <a:rPr lang="el-GR" dirty="0"/>
              <a:t>QoS), μπορεί να οδηγήσει σε υψηλή καθυστέρηση μετάδοσης της φωνής, υψηλό jitter</a:t>
            </a:r>
            <a:r>
              <a:rPr lang="en-US" dirty="0"/>
              <a:t> (</a:t>
            </a:r>
            <a:r>
              <a:rPr lang="el-GR" dirty="0"/>
              <a:t>διακύμανση του </a:t>
            </a:r>
            <a:r>
              <a:rPr lang="en-US" dirty="0"/>
              <a:t>Latency </a:t>
            </a:r>
            <a:r>
              <a:rPr lang="el-GR" dirty="0"/>
              <a:t>στην κλίμακα του χρόνου</a:t>
            </a:r>
            <a:r>
              <a:rPr lang="en-US" dirty="0"/>
              <a:t>)</a:t>
            </a:r>
            <a:r>
              <a:rPr lang="el-GR" dirty="0"/>
              <a:t> και σε απώλεια πακέτων ιδιαίτερα σε δίκτυα με μεγάλη συμφόρηση</a:t>
            </a:r>
          </a:p>
        </p:txBody>
      </p:sp>
    </p:spTree>
    <p:extLst>
      <p:ext uri="{BB962C8B-B14F-4D97-AF65-F5344CB8AC3E}">
        <p14:creationId xmlns:p14="http://schemas.microsoft.com/office/powerpoint/2010/main" val="3647773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Η</a:t>
            </a:r>
            <a:r>
              <a:rPr lang="en-GB" altLang="en-US" dirty="0"/>
              <a:t> </a:t>
            </a:r>
            <a:r>
              <a:rPr lang="el-GR" altLang="en-US" dirty="0"/>
              <a:t>υπηρεσία</a:t>
            </a:r>
            <a:r>
              <a:rPr lang="en-GB" altLang="en-US" dirty="0"/>
              <a:t> </a:t>
            </a:r>
            <a:r>
              <a:rPr lang="en-US" altLang="en-US" dirty="0"/>
              <a:t>Cable TV</a:t>
            </a:r>
            <a:r>
              <a:rPr lang="el-GR" altLang="en-US" dirty="0"/>
              <a:t> (1/2)</a:t>
            </a:r>
            <a:endParaRPr lang="el-GR" dirty="0"/>
          </a:p>
        </p:txBody>
      </p:sp>
      <p:sp>
        <p:nvSpPr>
          <p:cNvPr id="5" name="Θέση περιεχομένου 4"/>
          <p:cNvSpPr>
            <a:spLocks noGrp="1"/>
          </p:cNvSpPr>
          <p:nvPr>
            <p:ph idx="1"/>
          </p:nvPr>
        </p:nvSpPr>
        <p:spPr/>
        <p:txBody>
          <a:bodyPr>
            <a:normAutofit fontScale="77500" lnSpcReduction="20000"/>
          </a:bodyPr>
          <a:lstStyle/>
          <a:p>
            <a:r>
              <a:rPr lang="el-GR" dirty="0"/>
              <a:t>Η </a:t>
            </a:r>
            <a:r>
              <a:rPr lang="en-GB" dirty="0"/>
              <a:t>κ</a:t>
            </a:r>
            <a:r>
              <a:rPr lang="el-GR" dirty="0"/>
              <a:t>αλύτερη</a:t>
            </a:r>
            <a:r>
              <a:rPr lang="en-GB" dirty="0"/>
              <a:t> τηλεόραση </a:t>
            </a:r>
            <a:r>
              <a:rPr lang="el-GR" dirty="0"/>
              <a:t>δημιουργήθηκε για καλύτερη ποιότητα</a:t>
            </a:r>
            <a:r>
              <a:rPr lang="en-GB" dirty="0"/>
              <a:t> τηλεόρασης, συνδέοντας τους συνδρομητές με ένα δίκτυο </a:t>
            </a:r>
            <a:r>
              <a:rPr lang="el-GR" dirty="0"/>
              <a:t>ομοαξονικών καλωδίων αποφεύγοντας</a:t>
            </a:r>
            <a:r>
              <a:rPr lang="en-GB" dirty="0"/>
              <a:t> το </a:t>
            </a:r>
            <a:r>
              <a:rPr lang="el-GR" dirty="0"/>
              <a:t>θόρυβο και επιφέροντας μεγάλα</a:t>
            </a:r>
            <a:r>
              <a:rPr lang="en-GB" dirty="0"/>
              <a:t> κέρδη λόγ</a:t>
            </a:r>
            <a:r>
              <a:rPr lang="el-GR" dirty="0"/>
              <a:t>ω</a:t>
            </a:r>
            <a:r>
              <a:rPr lang="en-GB" dirty="0"/>
              <a:t> </a:t>
            </a:r>
            <a:r>
              <a:rPr lang="el-GR" dirty="0"/>
              <a:t>του</a:t>
            </a:r>
            <a:r>
              <a:rPr lang="en-GB" dirty="0"/>
              <a:t> </a:t>
            </a:r>
            <a:r>
              <a:rPr lang="el-GR" dirty="0"/>
              <a:t>συνδρομητικού</a:t>
            </a:r>
            <a:r>
              <a:rPr lang="en-GB" dirty="0"/>
              <a:t> </a:t>
            </a:r>
            <a:r>
              <a:rPr lang="el-GR" dirty="0"/>
              <a:t>χαρακτήρα</a:t>
            </a:r>
            <a:r>
              <a:rPr lang="en-GB" dirty="0"/>
              <a:t> της</a:t>
            </a:r>
          </a:p>
          <a:p>
            <a:r>
              <a:rPr lang="el-GR" dirty="0"/>
              <a:t>Πιο σύγχρονα συστήματα </a:t>
            </a:r>
            <a:r>
              <a:rPr lang="en-US" dirty="0"/>
              <a:t>Cable TV </a:t>
            </a:r>
            <a:r>
              <a:rPr lang="el-GR" dirty="0"/>
              <a:t>αντί για ομοαξονικά καλώδια χρησιμοποιούν καλώδια οπτικών ινών. </a:t>
            </a:r>
          </a:p>
          <a:p>
            <a:r>
              <a:rPr lang="el-GR" dirty="0"/>
              <a:t>Το σημαντικότερο πλεονέκτημά της είναι η χωρητικότητά της σε σύγκριση με την εναέρια εκπομπή προγραμμάτων. Συστήματα που βασίζονται σε καλώδια οπτικών ινών έχουν εύρος ζώνης 750MHz και μπορούν να μεταδώσουν πάνω από 100 κανάλια</a:t>
            </a:r>
          </a:p>
        </p:txBody>
      </p:sp>
    </p:spTree>
    <p:extLst>
      <p:ext uri="{BB962C8B-B14F-4D97-AF65-F5344CB8AC3E}">
        <p14:creationId xmlns:p14="http://schemas.microsoft.com/office/powerpoint/2010/main" val="2660733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Η</a:t>
            </a:r>
            <a:r>
              <a:rPr lang="en-GB" altLang="en-US" dirty="0"/>
              <a:t> </a:t>
            </a:r>
            <a:r>
              <a:rPr lang="el-GR" altLang="en-US" dirty="0"/>
              <a:t>υπηρεσία</a:t>
            </a:r>
            <a:r>
              <a:rPr lang="en-GB" altLang="en-US" dirty="0"/>
              <a:t> </a:t>
            </a:r>
            <a:r>
              <a:rPr lang="en-US" altLang="en-US" dirty="0"/>
              <a:t>Cable TV</a:t>
            </a:r>
            <a:r>
              <a:rPr lang="el-GR" altLang="en-US" dirty="0"/>
              <a:t> (2/2)</a:t>
            </a:r>
            <a:endParaRPr lang="el-GR" dirty="0"/>
          </a:p>
        </p:txBody>
      </p:sp>
      <p:sp>
        <p:nvSpPr>
          <p:cNvPr id="5" name="Θέση περιεχομένου 4"/>
          <p:cNvSpPr>
            <a:spLocks noGrp="1"/>
          </p:cNvSpPr>
          <p:nvPr>
            <p:ph idx="1"/>
          </p:nvPr>
        </p:nvSpPr>
        <p:spPr/>
        <p:txBody>
          <a:bodyPr>
            <a:normAutofit fontScale="77500" lnSpcReduction="20000"/>
          </a:bodyPr>
          <a:lstStyle/>
          <a:p>
            <a:r>
              <a:rPr lang="el-GR" dirty="0"/>
              <a:t>Στη μεγαλύτερη αγορά </a:t>
            </a:r>
            <a:r>
              <a:rPr lang="en-US" dirty="0"/>
              <a:t>Cable TV, </a:t>
            </a:r>
            <a:r>
              <a:rPr lang="el-GR" dirty="0"/>
              <a:t>στις Ηνωμένες Πολιτείες, το 2018 υπήρχαν περίπου 90 εκατομμύρια συνδρομητές </a:t>
            </a:r>
          </a:p>
          <a:p>
            <a:r>
              <a:rPr lang="el-GR" dirty="0"/>
              <a:t>Το πλήθος αυτών των συνδρομητών αναμένεται το 2020 να περιοριστεί σε περίπου 82 εκατομμύρια συνδρομητές</a:t>
            </a:r>
          </a:p>
          <a:p>
            <a:r>
              <a:rPr lang="el-GR" dirty="0"/>
              <a:t>Η μείωση αυτή εντοπίζεται στο μεγάλο κόστος της συνδρομητικής τηλεόρασης σε σχέση με άλλες υπηρεσίες όπως το </a:t>
            </a:r>
            <a:r>
              <a:rPr lang="en-US" dirty="0"/>
              <a:t>streaming</a:t>
            </a:r>
          </a:p>
          <a:p>
            <a:pPr marL="0" indent="0">
              <a:buNone/>
            </a:pPr>
            <a:endParaRPr lang="en-US" dirty="0"/>
          </a:p>
          <a:p>
            <a:pPr marL="0" indent="0">
              <a:buNone/>
            </a:pPr>
            <a:r>
              <a:rPr lang="el-GR" dirty="0"/>
              <a:t>(Πηγή: </a:t>
            </a:r>
            <a:r>
              <a:rPr lang="en-US" dirty="0"/>
              <a:t>nocable.com</a:t>
            </a:r>
          </a:p>
          <a:p>
            <a:pPr marL="0" indent="0">
              <a:buNone/>
            </a:pPr>
            <a:r>
              <a:rPr lang="en-US" dirty="0">
                <a:hlinkClick r:id="rId3"/>
              </a:rPr>
              <a:t>https://nocable.org/learn/cable-tv-cord-cutting-statistics/</a:t>
            </a:r>
            <a:r>
              <a:rPr lang="el-GR" dirty="0"/>
              <a:t>)</a:t>
            </a:r>
          </a:p>
          <a:p>
            <a:pPr marL="0" indent="0">
              <a:buNone/>
            </a:pPr>
            <a:endParaRPr lang="en-US" dirty="0"/>
          </a:p>
        </p:txBody>
      </p:sp>
    </p:spTree>
    <p:extLst>
      <p:ext uri="{BB962C8B-B14F-4D97-AF65-F5344CB8AC3E}">
        <p14:creationId xmlns:p14="http://schemas.microsoft.com/office/powerpoint/2010/main" val="1878133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en-GB" altLang="en-US" dirty="0"/>
              <a:t> </a:t>
            </a:r>
            <a:r>
              <a:rPr lang="el-GR" altLang="en-US" dirty="0"/>
              <a:t>υπηρεσία</a:t>
            </a:r>
            <a:r>
              <a:rPr lang="en-GB" altLang="en-US" dirty="0"/>
              <a:t> </a:t>
            </a:r>
            <a:r>
              <a:rPr lang="en-US" altLang="en-US" dirty="0"/>
              <a:t>Cable TV</a:t>
            </a:r>
            <a:r>
              <a:rPr lang="el-GR" altLang="en-US" dirty="0"/>
              <a:t> – Εξοπλισμός (1/2)</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dirty="0"/>
              <a:t>Σε αντίθεση με τις υπηρεσίες που αναφέρθηκαν, δε χρησιμοποιεί το </a:t>
            </a:r>
            <a:r>
              <a:rPr lang="en-US" dirty="0"/>
              <a:t>internet </a:t>
            </a:r>
            <a:r>
              <a:rPr lang="el-GR" dirty="0"/>
              <a:t>αλλά τη δική της δικτυακή υποδομή</a:t>
            </a:r>
          </a:p>
          <a:p>
            <a:r>
              <a:rPr lang="el-GR" dirty="0"/>
              <a:t>Στις εγκαταστάσεις του χρήστη τοποθετείται μια συσκευή που καλείται αποκωδικοποιητής</a:t>
            </a:r>
            <a:endParaRPr lang="en-US" dirty="0"/>
          </a:p>
          <a:p>
            <a:r>
              <a:rPr lang="el-GR" dirty="0"/>
              <a:t>Ο αποκωδικοποιητής αποτελείται από το μετατροπέα (</a:t>
            </a:r>
            <a:r>
              <a:rPr lang="el-GR" dirty="0" err="1"/>
              <a:t>converter</a:t>
            </a:r>
            <a:r>
              <a:rPr lang="el-GR" dirty="0"/>
              <a:t>) και το </a:t>
            </a:r>
            <a:r>
              <a:rPr lang="el-GR" dirty="0" err="1"/>
              <a:t>descrambler</a:t>
            </a:r>
            <a:endParaRPr lang="el-GR" dirty="0"/>
          </a:p>
          <a:p>
            <a:r>
              <a:rPr lang="el-GR" dirty="0"/>
              <a:t>Αντίστροφοι </a:t>
            </a:r>
            <a:r>
              <a:rPr lang="el-GR" dirty="0" err="1"/>
              <a:t>converters</a:t>
            </a:r>
            <a:r>
              <a:rPr lang="el-GR" dirty="0"/>
              <a:t> και </a:t>
            </a:r>
            <a:r>
              <a:rPr lang="el-GR" dirty="0" err="1"/>
              <a:t>scramblers</a:t>
            </a:r>
            <a:r>
              <a:rPr lang="el-GR" dirty="0"/>
              <a:t> υπάρχουν στις εγκαταστάσεις του διανομέα του σήματος</a:t>
            </a:r>
          </a:p>
        </p:txBody>
      </p:sp>
    </p:spTree>
    <p:extLst>
      <p:ext uri="{BB962C8B-B14F-4D97-AF65-F5344CB8AC3E}">
        <p14:creationId xmlns:p14="http://schemas.microsoft.com/office/powerpoint/2010/main" val="2660733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Σκοποί ενότητας</a:t>
            </a:r>
          </a:p>
        </p:txBody>
      </p:sp>
      <p:sp>
        <p:nvSpPr>
          <p:cNvPr id="3" name="Content Placeholder 2"/>
          <p:cNvSpPr>
            <a:spLocks noGrp="1"/>
          </p:cNvSpPr>
          <p:nvPr>
            <p:ph idx="1"/>
          </p:nvPr>
        </p:nvSpPr>
        <p:spPr/>
        <p:txBody>
          <a:bodyPr>
            <a:normAutofit lnSpcReduction="10000"/>
          </a:bodyPr>
          <a:lstStyle/>
          <a:p>
            <a:pPr marL="0"/>
            <a:r>
              <a:rPr lang="el-GR" dirty="0"/>
              <a:t>Εισαγωγή στα βασικά στοιχεία ευρυζωνικών επικοινωνιών</a:t>
            </a:r>
          </a:p>
          <a:p>
            <a:pPr marL="0"/>
            <a:r>
              <a:rPr lang="el-GR" dirty="0"/>
              <a:t>Παρουσίαση βασικών υπηρεσιών</a:t>
            </a:r>
          </a:p>
          <a:p>
            <a:pPr marL="0"/>
            <a:r>
              <a:rPr lang="el-GR" dirty="0"/>
              <a:t>Παρουσίαση διαθέσιμων πακέτων υπηρεσιών</a:t>
            </a:r>
          </a:p>
          <a:p>
            <a:pPr marL="0"/>
            <a:r>
              <a:rPr lang="el-GR" dirty="0"/>
              <a:t>Επεξήγηση της αποδέσμευσης τοπικού βρόχου</a:t>
            </a:r>
          </a:p>
          <a:p>
            <a:pPr marL="0"/>
            <a:r>
              <a:rPr lang="el-GR" dirty="0"/>
              <a:t>Παρουσίαση των δικτύων επικοινωνιών πάνω από γραμμές ρεύματος</a:t>
            </a:r>
          </a:p>
        </p:txBody>
      </p:sp>
    </p:spTree>
    <p:extLst>
      <p:ext uri="{BB962C8B-B14F-4D97-AF65-F5344CB8AC3E}">
        <p14:creationId xmlns:p14="http://schemas.microsoft.com/office/powerpoint/2010/main" val="2061497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en-GB" altLang="en-US" dirty="0"/>
              <a:t> </a:t>
            </a:r>
            <a:r>
              <a:rPr lang="el-GR" altLang="en-US" dirty="0"/>
              <a:t>υπηρεσία</a:t>
            </a:r>
            <a:r>
              <a:rPr lang="en-GB" altLang="en-US" dirty="0"/>
              <a:t> </a:t>
            </a:r>
            <a:r>
              <a:rPr lang="en-US" altLang="en-US" dirty="0"/>
              <a:t>Cable TV</a:t>
            </a:r>
            <a:r>
              <a:rPr lang="el-GR" altLang="en-US" dirty="0"/>
              <a:t> – Εξοπλισμός (2/2)</a:t>
            </a:r>
            <a:endParaRPr lang="el-GR" dirty="0"/>
          </a:p>
        </p:txBody>
      </p:sp>
      <p:sp>
        <p:nvSpPr>
          <p:cNvPr id="5" name="Θέση περιεχομένου 4"/>
          <p:cNvSpPr>
            <a:spLocks noGrp="1"/>
          </p:cNvSpPr>
          <p:nvPr>
            <p:ph idx="1"/>
          </p:nvPr>
        </p:nvSpPr>
        <p:spPr/>
        <p:txBody>
          <a:bodyPr>
            <a:normAutofit fontScale="85000" lnSpcReduction="20000"/>
          </a:bodyPr>
          <a:lstStyle/>
          <a:p>
            <a:r>
              <a:rPr lang="el-GR" dirty="0"/>
              <a:t>Ο </a:t>
            </a:r>
            <a:r>
              <a:rPr lang="el-GR" dirty="0" err="1"/>
              <a:t>converter</a:t>
            </a:r>
            <a:r>
              <a:rPr lang="el-GR" dirty="0"/>
              <a:t> χρησιμοποιείται για την επιλογή των βασικών καναλιών που προσφέρει ο φορέας, κλειδώνοντας στα αντίστοιχα φάσματα συχνοτήτων</a:t>
            </a:r>
          </a:p>
          <a:p>
            <a:r>
              <a:rPr lang="el-GR" dirty="0"/>
              <a:t>Ο </a:t>
            </a:r>
            <a:r>
              <a:rPr lang="el-GR" dirty="0" err="1"/>
              <a:t>descrambler</a:t>
            </a:r>
            <a:r>
              <a:rPr lang="el-GR" dirty="0"/>
              <a:t> χρησιμοποιείται για την αποκωδικοποίηση καναλιών που δεν προσφέρονται απευθείας αλλά απαιτούν επιπλέον συνδρομή (</a:t>
            </a:r>
            <a:r>
              <a:rPr lang="el-GR" dirty="0" err="1"/>
              <a:t>premium</a:t>
            </a:r>
            <a:r>
              <a:rPr lang="el-GR" dirty="0"/>
              <a:t>) </a:t>
            </a:r>
          </a:p>
          <a:p>
            <a:r>
              <a:rPr lang="el-GR" dirty="0"/>
              <a:t>Ο αποκωδικοποιητής είναι προσπελάσιμος μέσω διεύθυνσης (addressable) από την εταιρία – πάροχο του σήματος, κάτι που της δίνει τη δυνατότητα ελέγχου, ενεργοποίησης και απενεργοποίησης του αποκωδικοποιητή</a:t>
            </a:r>
          </a:p>
        </p:txBody>
      </p:sp>
    </p:spTree>
    <p:extLst>
      <p:ext uri="{BB962C8B-B14F-4D97-AF65-F5344CB8AC3E}">
        <p14:creationId xmlns:p14="http://schemas.microsoft.com/office/powerpoint/2010/main" val="2660733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en-GB" altLang="en-US" dirty="0"/>
              <a:t> </a:t>
            </a:r>
            <a:r>
              <a:rPr lang="el-GR" altLang="en-US" dirty="0"/>
              <a:t>υπηρεσία</a:t>
            </a:r>
            <a:r>
              <a:rPr lang="en-GB" altLang="en-US" dirty="0"/>
              <a:t> </a:t>
            </a:r>
            <a:r>
              <a:rPr lang="en-US" altLang="en-US" dirty="0"/>
              <a:t>Cable TV</a:t>
            </a:r>
            <a:r>
              <a:rPr lang="el-GR" altLang="en-US" dirty="0"/>
              <a:t> – Τεχνολογίες δικτύων</a:t>
            </a:r>
            <a:endParaRPr lang="el-GR" dirty="0"/>
          </a:p>
        </p:txBody>
      </p:sp>
      <p:sp>
        <p:nvSpPr>
          <p:cNvPr id="5" name="Θέση περιεχομένου 4"/>
          <p:cNvSpPr>
            <a:spLocks noGrp="1"/>
          </p:cNvSpPr>
          <p:nvPr>
            <p:ph idx="1"/>
          </p:nvPr>
        </p:nvSpPr>
        <p:spPr/>
        <p:txBody>
          <a:bodyPr>
            <a:normAutofit fontScale="77500" lnSpcReduction="20000"/>
          </a:bodyPr>
          <a:lstStyle/>
          <a:p>
            <a:r>
              <a:rPr lang="el-GR" dirty="0"/>
              <a:t>Ομοαξονικά δίκτυα: </a:t>
            </a:r>
          </a:p>
          <a:p>
            <a:pPr lvl="1"/>
            <a:r>
              <a:rPr lang="el-GR" dirty="0"/>
              <a:t>Τα πρώτα δίκτυα με κλασσική ομοαξονική καλωδίωση. Μειονεκτήματα: απαίτηση πολλών ενισχυτών, μικρή ανθεκτικότητα</a:t>
            </a:r>
          </a:p>
          <a:p>
            <a:r>
              <a:rPr lang="el-GR" dirty="0"/>
              <a:t>Δίκτυα οπτικών ινών: </a:t>
            </a:r>
          </a:p>
          <a:p>
            <a:pPr lvl="1"/>
            <a:r>
              <a:rPr lang="el-GR" dirty="0"/>
              <a:t>Το δίκτυο σε όλη τη διαδρομή μέχρι τις οικίες (</a:t>
            </a:r>
            <a:r>
              <a:rPr lang="el-GR" dirty="0" err="1"/>
              <a:t>Fiber</a:t>
            </a:r>
            <a:r>
              <a:rPr lang="el-GR" dirty="0"/>
              <a:t> </a:t>
            </a:r>
            <a:r>
              <a:rPr lang="el-GR" dirty="0" err="1"/>
              <a:t>To</a:t>
            </a:r>
            <a:r>
              <a:rPr lang="el-GR" dirty="0"/>
              <a:t> </a:t>
            </a:r>
            <a:r>
              <a:rPr lang="el-GR" dirty="0" err="1"/>
              <a:t>The</a:t>
            </a:r>
            <a:r>
              <a:rPr lang="el-GR" dirty="0"/>
              <a:t> </a:t>
            </a:r>
            <a:r>
              <a:rPr lang="el-GR" dirty="0" err="1"/>
              <a:t>Home</a:t>
            </a:r>
            <a:r>
              <a:rPr lang="el-GR" dirty="0"/>
              <a:t>)</a:t>
            </a:r>
            <a:r>
              <a:rPr lang="en-US" dirty="0"/>
              <a:t> </a:t>
            </a:r>
            <a:r>
              <a:rPr lang="el-GR" dirty="0"/>
              <a:t>ή τουλάχιστον μέχρι ομάδες σπιτιών</a:t>
            </a:r>
            <a:r>
              <a:rPr lang="en-US" dirty="0"/>
              <a:t> </a:t>
            </a:r>
            <a:r>
              <a:rPr lang="el-GR" dirty="0"/>
              <a:t>(</a:t>
            </a:r>
            <a:r>
              <a:rPr lang="el-GR" dirty="0" err="1"/>
              <a:t>Fiber</a:t>
            </a:r>
            <a:r>
              <a:rPr lang="el-GR" dirty="0"/>
              <a:t> </a:t>
            </a:r>
            <a:r>
              <a:rPr lang="el-GR" dirty="0" err="1"/>
              <a:t>To</a:t>
            </a:r>
            <a:r>
              <a:rPr lang="el-GR" dirty="0"/>
              <a:t> </a:t>
            </a:r>
            <a:r>
              <a:rPr lang="el-GR" dirty="0" err="1"/>
              <a:t>The</a:t>
            </a:r>
            <a:r>
              <a:rPr lang="el-GR" dirty="0"/>
              <a:t> </a:t>
            </a:r>
            <a:r>
              <a:rPr lang="el-GR" dirty="0" err="1"/>
              <a:t>Neighborhood</a:t>
            </a:r>
            <a:r>
              <a:rPr lang="el-GR" dirty="0"/>
              <a:t>)</a:t>
            </a:r>
            <a:r>
              <a:rPr lang="en-US" dirty="0"/>
              <a:t> </a:t>
            </a:r>
            <a:r>
              <a:rPr lang="el-GR" dirty="0"/>
              <a:t>είναι πλήρως οπτικό</a:t>
            </a:r>
          </a:p>
          <a:p>
            <a:r>
              <a:rPr lang="el-GR" dirty="0"/>
              <a:t>Υβριδικά δίκτυα οπτικών ινών – ομοαξονικών καλωδίων</a:t>
            </a:r>
          </a:p>
          <a:p>
            <a:pPr lvl="1"/>
            <a:r>
              <a:rPr lang="el-GR" dirty="0"/>
              <a:t>Το όλο σύστημα αποτελείται από καλώδια και των δύο τύπων, αυξάνοντας την αξιοπιστία, τη χωρητικότητα και μειώνοντας το κόστος</a:t>
            </a:r>
          </a:p>
        </p:txBody>
      </p:sp>
    </p:spTree>
    <p:extLst>
      <p:ext uri="{BB962C8B-B14F-4D97-AF65-F5344CB8AC3E}">
        <p14:creationId xmlns:p14="http://schemas.microsoft.com/office/powerpoint/2010/main" val="1401981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Cable Networks</a:t>
            </a:r>
            <a:endParaRPr lang="en-US" dirty="0"/>
          </a:p>
        </p:txBody>
      </p:sp>
      <p:sp>
        <p:nvSpPr>
          <p:cNvPr id="3" name="Content Placeholder 2"/>
          <p:cNvSpPr>
            <a:spLocks noGrp="1"/>
          </p:cNvSpPr>
          <p:nvPr>
            <p:ph idx="1"/>
          </p:nvPr>
        </p:nvSpPr>
        <p:spPr/>
        <p:txBody>
          <a:bodyPr>
            <a:normAutofit fontScale="85000" lnSpcReduction="10000"/>
          </a:bodyPr>
          <a:lstStyle/>
          <a:p>
            <a:r>
              <a:rPr lang="en-GB" dirty="0" err="1"/>
              <a:t>Για</a:t>
            </a:r>
            <a:r>
              <a:rPr lang="en-GB" dirty="0"/>
              <a:t> </a:t>
            </a:r>
            <a:r>
              <a:rPr lang="en-GB" dirty="0" err="1"/>
              <a:t>να</a:t>
            </a:r>
            <a:r>
              <a:rPr lang="en-GB" dirty="0"/>
              <a:t> </a:t>
            </a:r>
            <a:r>
              <a:rPr lang="en-GB" dirty="0" err="1"/>
              <a:t>χρησιμοποιηθεί</a:t>
            </a:r>
            <a:r>
              <a:rPr lang="en-GB" dirty="0"/>
              <a:t> </a:t>
            </a:r>
            <a:r>
              <a:rPr lang="en-GB" dirty="0" err="1"/>
              <a:t>το</a:t>
            </a:r>
            <a:r>
              <a:rPr lang="en-GB" dirty="0"/>
              <a:t> </a:t>
            </a:r>
            <a:r>
              <a:rPr lang="en-GB" dirty="0" err="1"/>
              <a:t>δίκτυο</a:t>
            </a:r>
            <a:r>
              <a:rPr lang="en-GB" dirty="0"/>
              <a:t> </a:t>
            </a:r>
            <a:r>
              <a:rPr lang="en-GB" dirty="0" err="1"/>
              <a:t>της</a:t>
            </a:r>
            <a:r>
              <a:rPr lang="en-GB" dirty="0"/>
              <a:t> </a:t>
            </a:r>
            <a:r>
              <a:rPr lang="en-GB" dirty="0" err="1"/>
              <a:t>καλωδιακής</a:t>
            </a:r>
            <a:r>
              <a:rPr lang="en-GB" dirty="0"/>
              <a:t> </a:t>
            </a:r>
            <a:r>
              <a:rPr lang="en-GB" dirty="0" err="1"/>
              <a:t>τηλεόρασης</a:t>
            </a:r>
            <a:r>
              <a:rPr lang="en-GB" dirty="0"/>
              <a:t> </a:t>
            </a:r>
            <a:r>
              <a:rPr lang="en-GB" dirty="0" err="1"/>
              <a:t>για</a:t>
            </a:r>
            <a:r>
              <a:rPr lang="en-GB" dirty="0"/>
              <a:t> </a:t>
            </a:r>
            <a:r>
              <a:rPr lang="en-GB" dirty="0" err="1"/>
              <a:t>την</a:t>
            </a:r>
            <a:r>
              <a:rPr lang="en-GB" dirty="0"/>
              <a:t> </a:t>
            </a:r>
            <a:r>
              <a:rPr lang="en-GB" dirty="0" err="1"/>
              <a:t>ανταλλαγή</a:t>
            </a:r>
            <a:r>
              <a:rPr lang="en-GB" dirty="0"/>
              <a:t> </a:t>
            </a:r>
            <a:r>
              <a:rPr lang="en-GB" dirty="0" err="1"/>
              <a:t>δεδομένων</a:t>
            </a:r>
            <a:r>
              <a:rPr lang="en-GB" dirty="0"/>
              <a:t> </a:t>
            </a:r>
            <a:r>
              <a:rPr lang="en-GB" dirty="0" err="1"/>
              <a:t>θα</a:t>
            </a:r>
            <a:r>
              <a:rPr lang="en-GB" dirty="0"/>
              <a:t> </a:t>
            </a:r>
            <a:r>
              <a:rPr lang="en-GB" dirty="0" err="1"/>
              <a:t>πρέπει</a:t>
            </a:r>
            <a:r>
              <a:rPr lang="en-GB" dirty="0"/>
              <a:t> </a:t>
            </a:r>
            <a:r>
              <a:rPr lang="en-GB" dirty="0" err="1"/>
              <a:t>να</a:t>
            </a:r>
            <a:r>
              <a:rPr lang="en-GB" dirty="0"/>
              <a:t> </a:t>
            </a:r>
            <a:r>
              <a:rPr lang="en-GB" dirty="0" err="1"/>
              <a:t>υπάρχει</a:t>
            </a:r>
            <a:r>
              <a:rPr lang="en-GB" dirty="0"/>
              <a:t> </a:t>
            </a:r>
            <a:r>
              <a:rPr lang="en-GB" dirty="0" err="1"/>
              <a:t>δυνατότητα</a:t>
            </a:r>
            <a:r>
              <a:rPr lang="en-GB" dirty="0"/>
              <a:t> </a:t>
            </a:r>
            <a:r>
              <a:rPr lang="en-GB" dirty="0" err="1"/>
              <a:t>αμφίδρομης</a:t>
            </a:r>
            <a:r>
              <a:rPr lang="en-GB" dirty="0"/>
              <a:t> </a:t>
            </a:r>
            <a:r>
              <a:rPr lang="en-GB" dirty="0" err="1"/>
              <a:t>επικοινωνίας</a:t>
            </a:r>
            <a:endParaRPr lang="en-GB" dirty="0"/>
          </a:p>
          <a:p>
            <a:r>
              <a:rPr lang="el-GR" dirty="0"/>
              <a:t>Για την</a:t>
            </a:r>
            <a:r>
              <a:rPr lang="en-GB" dirty="0"/>
              <a:t> </a:t>
            </a:r>
            <a:r>
              <a:rPr lang="en-GB" dirty="0" err="1"/>
              <a:t>αναβάθμιση</a:t>
            </a:r>
            <a:r>
              <a:rPr lang="en-GB" dirty="0"/>
              <a:t> </a:t>
            </a:r>
            <a:r>
              <a:rPr lang="en-GB" dirty="0" err="1"/>
              <a:t>του</a:t>
            </a:r>
            <a:r>
              <a:rPr lang="en-GB" dirty="0"/>
              <a:t> </a:t>
            </a:r>
            <a:r>
              <a:rPr lang="en-GB" dirty="0" err="1"/>
              <a:t>δικτύου</a:t>
            </a:r>
            <a:r>
              <a:rPr lang="en-GB" dirty="0"/>
              <a:t> </a:t>
            </a:r>
            <a:r>
              <a:rPr lang="en-GB" dirty="0" err="1"/>
              <a:t>της</a:t>
            </a:r>
            <a:r>
              <a:rPr lang="en-GB" dirty="0"/>
              <a:t> </a:t>
            </a:r>
            <a:r>
              <a:rPr lang="en-GB" dirty="0" err="1"/>
              <a:t>καλωδιακής</a:t>
            </a:r>
            <a:r>
              <a:rPr lang="en-GB" dirty="0"/>
              <a:t> </a:t>
            </a:r>
            <a:r>
              <a:rPr lang="en-GB" dirty="0" err="1"/>
              <a:t>τηλεόρασης</a:t>
            </a:r>
            <a:r>
              <a:rPr lang="en-GB" dirty="0"/>
              <a:t> </a:t>
            </a:r>
            <a:r>
              <a:rPr lang="el-GR" dirty="0"/>
              <a:t>απαιτούνται </a:t>
            </a:r>
            <a:r>
              <a:rPr lang="en-GB" dirty="0" err="1"/>
              <a:t>ειδικ</a:t>
            </a:r>
            <a:r>
              <a:rPr lang="el-GR" dirty="0"/>
              <a:t>ά</a:t>
            </a:r>
            <a:r>
              <a:rPr lang="en-GB" dirty="0"/>
              <a:t> </a:t>
            </a:r>
            <a:r>
              <a:rPr lang="en-US" dirty="0"/>
              <a:t>Modems</a:t>
            </a:r>
            <a:r>
              <a:rPr lang="en-GB" dirty="0"/>
              <a:t> (</a:t>
            </a:r>
            <a:r>
              <a:rPr lang="en-US" dirty="0"/>
              <a:t>Cable Modems</a:t>
            </a:r>
            <a:r>
              <a:rPr lang="en-GB" dirty="0"/>
              <a:t>) </a:t>
            </a:r>
            <a:r>
              <a:rPr lang="el-GR" dirty="0"/>
              <a:t>και αναβάθμιση των ενισχυτών</a:t>
            </a:r>
          </a:p>
          <a:p>
            <a:r>
              <a:rPr lang="el-GR" dirty="0"/>
              <a:t>Ο</a:t>
            </a:r>
            <a:r>
              <a:rPr lang="en-GB" dirty="0"/>
              <a:t> </a:t>
            </a:r>
            <a:r>
              <a:rPr lang="en-GB" dirty="0" err="1"/>
              <a:t>συνδρομητής</a:t>
            </a:r>
            <a:r>
              <a:rPr lang="en-GB" dirty="0"/>
              <a:t> </a:t>
            </a:r>
            <a:r>
              <a:rPr lang="en-GB" dirty="0" err="1"/>
              <a:t>συνδέει</a:t>
            </a:r>
            <a:r>
              <a:rPr lang="en-GB" dirty="0"/>
              <a:t> </a:t>
            </a:r>
            <a:r>
              <a:rPr lang="en-GB" dirty="0" err="1"/>
              <a:t>το</a:t>
            </a:r>
            <a:r>
              <a:rPr lang="en-GB" dirty="0"/>
              <a:t> </a:t>
            </a:r>
            <a:r>
              <a:rPr lang="en-US" dirty="0"/>
              <a:t>Cable Modem</a:t>
            </a:r>
            <a:r>
              <a:rPr lang="en-GB" dirty="0"/>
              <a:t> </a:t>
            </a:r>
            <a:r>
              <a:rPr lang="en-GB" dirty="0" err="1"/>
              <a:t>στο</a:t>
            </a:r>
            <a:r>
              <a:rPr lang="en-GB" dirty="0"/>
              <a:t> </a:t>
            </a:r>
            <a:r>
              <a:rPr lang="en-GB" dirty="0" err="1"/>
              <a:t>καλώδιο</a:t>
            </a:r>
            <a:r>
              <a:rPr lang="en-GB" dirty="0"/>
              <a:t> </a:t>
            </a:r>
            <a:r>
              <a:rPr lang="en-GB" dirty="0" err="1"/>
              <a:t>το</a:t>
            </a:r>
            <a:r>
              <a:rPr lang="en-GB" dirty="0"/>
              <a:t> </a:t>
            </a:r>
            <a:r>
              <a:rPr lang="en-GB" dirty="0" err="1"/>
              <a:t>οποίο</a:t>
            </a:r>
            <a:r>
              <a:rPr lang="en-GB" dirty="0"/>
              <a:t> </a:t>
            </a:r>
            <a:r>
              <a:rPr lang="en-GB" dirty="0" err="1"/>
              <a:t>εισέρχεται</a:t>
            </a:r>
            <a:r>
              <a:rPr lang="en-GB" dirty="0"/>
              <a:t> </a:t>
            </a:r>
            <a:r>
              <a:rPr lang="en-GB" dirty="0" err="1"/>
              <a:t>στην</a:t>
            </a:r>
            <a:r>
              <a:rPr lang="en-GB" dirty="0"/>
              <a:t> </a:t>
            </a:r>
            <a:r>
              <a:rPr lang="en-GB" dirty="0" err="1"/>
              <a:t>τηλεόραση</a:t>
            </a:r>
            <a:r>
              <a:rPr lang="en-GB" dirty="0"/>
              <a:t> </a:t>
            </a:r>
            <a:r>
              <a:rPr lang="en-GB" dirty="0" err="1"/>
              <a:t>και</a:t>
            </a:r>
            <a:r>
              <a:rPr lang="en-GB" dirty="0"/>
              <a:t> ο </a:t>
            </a:r>
            <a:r>
              <a:rPr lang="el-GR" dirty="0"/>
              <a:t>πάροχος </a:t>
            </a:r>
            <a:r>
              <a:rPr lang="en-GB" dirty="0" err="1"/>
              <a:t>της</a:t>
            </a:r>
            <a:r>
              <a:rPr lang="en-GB" dirty="0"/>
              <a:t> </a:t>
            </a:r>
            <a:r>
              <a:rPr lang="en-GB" dirty="0" err="1"/>
              <a:t>καλωδιακής</a:t>
            </a:r>
            <a:r>
              <a:rPr lang="en-GB" dirty="0"/>
              <a:t> </a:t>
            </a:r>
            <a:r>
              <a:rPr lang="en-GB" dirty="0" err="1"/>
              <a:t>τηλεόρασης</a:t>
            </a:r>
            <a:r>
              <a:rPr lang="en-GB" dirty="0"/>
              <a:t> </a:t>
            </a:r>
            <a:r>
              <a:rPr lang="en-GB" dirty="0" err="1"/>
              <a:t>συνδέει</a:t>
            </a:r>
            <a:r>
              <a:rPr lang="en-GB" dirty="0"/>
              <a:t> </a:t>
            </a:r>
            <a:r>
              <a:rPr lang="en-GB" dirty="0" err="1"/>
              <a:t>ένα</a:t>
            </a:r>
            <a:r>
              <a:rPr lang="en-GB" dirty="0"/>
              <a:t> </a:t>
            </a:r>
            <a:r>
              <a:rPr lang="en-GB" dirty="0" err="1"/>
              <a:t>Τερματικό</a:t>
            </a:r>
            <a:r>
              <a:rPr lang="en-GB" dirty="0"/>
              <a:t> </a:t>
            </a:r>
            <a:r>
              <a:rPr lang="en-GB" dirty="0" err="1"/>
              <a:t>Σύστημα</a:t>
            </a:r>
            <a:r>
              <a:rPr lang="en-GB" dirty="0"/>
              <a:t> </a:t>
            </a:r>
            <a:r>
              <a:rPr lang="en-GB" dirty="0" err="1"/>
              <a:t>Καλωδιακών</a:t>
            </a:r>
            <a:r>
              <a:rPr lang="en-GB" dirty="0"/>
              <a:t> </a:t>
            </a:r>
            <a:r>
              <a:rPr lang="en-US" dirty="0"/>
              <a:t>Modem</a:t>
            </a:r>
            <a:r>
              <a:rPr lang="en-GB" dirty="0"/>
              <a:t> (</a:t>
            </a:r>
            <a:r>
              <a:rPr lang="en-US" dirty="0"/>
              <a:t>Cable Modem Termination System CMTS</a:t>
            </a:r>
            <a:r>
              <a:rPr lang="en-GB" dirty="0"/>
              <a:t>) </a:t>
            </a:r>
            <a:r>
              <a:rPr lang="en-GB" dirty="0" err="1"/>
              <a:t>στο</a:t>
            </a:r>
            <a:r>
              <a:rPr lang="en-GB" dirty="0"/>
              <a:t> </a:t>
            </a:r>
            <a:r>
              <a:rPr lang="en-GB" dirty="0" err="1"/>
              <a:t>δικό</a:t>
            </a:r>
            <a:r>
              <a:rPr lang="en-GB" dirty="0"/>
              <a:t> </a:t>
            </a:r>
            <a:r>
              <a:rPr lang="en-GB" dirty="0" err="1"/>
              <a:t>του</a:t>
            </a:r>
            <a:r>
              <a:rPr lang="en-GB" dirty="0"/>
              <a:t> </a:t>
            </a:r>
            <a:r>
              <a:rPr lang="en-GB" dirty="0" err="1"/>
              <a:t>άκρ</a:t>
            </a:r>
            <a:r>
              <a:rPr lang="el-GR" dirty="0"/>
              <a:t>ο</a:t>
            </a:r>
            <a:endParaRPr lang="en-GB" dirty="0"/>
          </a:p>
        </p:txBody>
      </p:sp>
    </p:spTree>
    <p:extLst>
      <p:ext uri="{BB962C8B-B14F-4D97-AF65-F5344CB8AC3E}">
        <p14:creationId xmlns:p14="http://schemas.microsoft.com/office/powerpoint/2010/main" val="2651236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dirty="0"/>
              <a:t>Αρχιτεκτονική </a:t>
            </a:r>
            <a:r>
              <a:rPr lang="en-US" altLang="en-US" dirty="0"/>
              <a:t>Cable Networks</a:t>
            </a:r>
            <a:endParaRPr lang="en-US" dirty="0"/>
          </a:p>
        </p:txBody>
      </p:sp>
      <p:sp>
        <p:nvSpPr>
          <p:cNvPr id="3" name="Content Placeholder 2"/>
          <p:cNvSpPr>
            <a:spLocks noGrp="1"/>
          </p:cNvSpPr>
          <p:nvPr>
            <p:ph idx="1"/>
          </p:nvPr>
        </p:nvSpPr>
        <p:spPr/>
        <p:txBody>
          <a:bodyPr>
            <a:normAutofit fontScale="85000" lnSpcReduction="20000"/>
          </a:bodyPr>
          <a:lstStyle/>
          <a:p>
            <a:r>
              <a:rPr lang="el-GR" dirty="0"/>
              <a:t>Ένα τυπικό καλωδιακό δίκτυο αποτελείται από τρία τμήματα:</a:t>
            </a:r>
          </a:p>
          <a:p>
            <a:pPr lvl="1"/>
            <a:r>
              <a:rPr lang="el-GR" dirty="0"/>
              <a:t>Το </a:t>
            </a:r>
            <a:r>
              <a:rPr lang="en-US" dirty="0"/>
              <a:t>Regional Cable </a:t>
            </a:r>
            <a:r>
              <a:rPr lang="en-US" dirty="0" err="1"/>
              <a:t>Headend</a:t>
            </a:r>
            <a:r>
              <a:rPr lang="el-GR" dirty="0"/>
              <a:t> εξυπηρετεί 200.000 έως 400.000 σπίτια και τροφοδοτεί τα </a:t>
            </a:r>
            <a:r>
              <a:rPr lang="en-US" dirty="0"/>
              <a:t>distribution hubs</a:t>
            </a:r>
            <a:r>
              <a:rPr lang="el-GR" dirty="0"/>
              <a:t> μέσω ενός μητροπολιτικού δαχτυλιδιού ινών</a:t>
            </a:r>
          </a:p>
          <a:p>
            <a:pPr lvl="1"/>
            <a:r>
              <a:rPr lang="el-GR" dirty="0"/>
              <a:t>Στα </a:t>
            </a:r>
            <a:r>
              <a:rPr lang="en-US" dirty="0"/>
              <a:t>distribution hubs</a:t>
            </a:r>
            <a:r>
              <a:rPr lang="el-GR" dirty="0"/>
              <a:t> (κάθε ένα που εξυπηρετεί 20.000 έως 40.000 σπίτια) το σήμα μετατρέπεται σε αναλογικό και μεταφέρεται μέσω οπτικών ινών στους κόμβους</a:t>
            </a:r>
          </a:p>
          <a:p>
            <a:pPr lvl="1"/>
            <a:r>
              <a:rPr lang="el-GR" dirty="0"/>
              <a:t>Από τους κόμβους που εξυπηρετούν από 500 έως 1.000 σπίτια, τα σήματα μεταφέρονται μέσω ομοαξονικού καλωδίου (ή οπτικής ίνας σε πλήρως οπτικά δίκτυα) σε ένα σπίτι ή μια επιχείρηση</a:t>
            </a:r>
          </a:p>
        </p:txBody>
      </p:sp>
    </p:spTree>
    <p:extLst>
      <p:ext uri="{BB962C8B-B14F-4D97-AF65-F5344CB8AC3E}">
        <p14:creationId xmlns:p14="http://schemas.microsoft.com/office/powerpoint/2010/main" val="79001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fontScale="90000"/>
          </a:bodyPr>
          <a:lstStyle/>
          <a:p>
            <a:r>
              <a:rPr lang="el-GR" altLang="en-US" dirty="0"/>
              <a:t>Εκτιμήσεις για τη χρήση εύρους ζώνης από υπηρεσίες</a:t>
            </a:r>
            <a:endParaRPr lang="el-GR" dirty="0"/>
          </a:p>
        </p:txBody>
      </p:sp>
      <p:sp>
        <p:nvSpPr>
          <p:cNvPr id="8" name="Θέση κειμένου 7" descr="Εικόνα: Προβλέψεις χρήση εύρους ζώνης ανά υπηρεσία&#10;"/>
          <p:cNvSpPr>
            <a:spLocks noGrp="1"/>
          </p:cNvSpPr>
          <p:nvPr>
            <p:ph sz="half" idx="1"/>
          </p:nvPr>
        </p:nvSpPr>
        <p:spPr>
          <a:xfrm>
            <a:off x="1547664" y="5157192"/>
            <a:ext cx="6120680" cy="968971"/>
          </a:xfrm>
        </p:spPr>
        <p:txBody>
          <a:bodyPr>
            <a:normAutofit/>
          </a:bodyPr>
          <a:lstStyle/>
          <a:p>
            <a:pPr algn="ctr">
              <a:buNone/>
            </a:pPr>
            <a:r>
              <a:rPr lang="el-GR" altLang="en-US" sz="2400" dirty="0"/>
              <a:t>Εκτιμήσεις </a:t>
            </a:r>
            <a:r>
              <a:rPr lang="el-GR" sz="2400" dirty="0"/>
              <a:t>χρήσης εύρους ζώνης ανά υπηρεσία</a:t>
            </a:r>
          </a:p>
        </p:txBody>
      </p:sp>
      <p:graphicFrame>
        <p:nvGraphicFramePr>
          <p:cNvPr id="9" name="Table 9">
            <a:extLst>
              <a:ext uri="{FF2B5EF4-FFF2-40B4-BE49-F238E27FC236}">
                <a16:creationId xmlns:a16="http://schemas.microsoft.com/office/drawing/2014/main" id="{2C9277B1-B9AB-4FEB-80A9-95283577587F}"/>
              </a:ext>
            </a:extLst>
          </p:cNvPr>
          <p:cNvGraphicFramePr>
            <a:graphicFrameLocks noGrp="1"/>
          </p:cNvGraphicFramePr>
          <p:nvPr>
            <p:ph sz="half" idx="2"/>
            <p:extLst>
              <p:ext uri="{D42A27DB-BD31-4B8C-83A1-F6EECF244321}">
                <p14:modId xmlns:p14="http://schemas.microsoft.com/office/powerpoint/2010/main" val="1753065906"/>
              </p:ext>
            </p:extLst>
          </p:nvPr>
        </p:nvGraphicFramePr>
        <p:xfrm>
          <a:off x="683569" y="1417638"/>
          <a:ext cx="7787692" cy="4819680"/>
        </p:xfrm>
        <a:graphic>
          <a:graphicData uri="http://schemas.openxmlformats.org/drawingml/2006/table">
            <a:tbl>
              <a:tblPr firstRow="1" bandRow="1">
                <a:tableStyleId>{5C22544A-7EE6-4342-B048-85BDC9FD1C3A}</a:tableStyleId>
              </a:tblPr>
              <a:tblGrid>
                <a:gridCol w="2736787">
                  <a:extLst>
                    <a:ext uri="{9D8B030D-6E8A-4147-A177-3AD203B41FA5}">
                      <a16:colId xmlns:a16="http://schemas.microsoft.com/office/drawing/2014/main" val="4223828563"/>
                    </a:ext>
                  </a:extLst>
                </a:gridCol>
                <a:gridCol w="2383161">
                  <a:extLst>
                    <a:ext uri="{9D8B030D-6E8A-4147-A177-3AD203B41FA5}">
                      <a16:colId xmlns:a16="http://schemas.microsoft.com/office/drawing/2014/main" val="3112057268"/>
                    </a:ext>
                  </a:extLst>
                </a:gridCol>
                <a:gridCol w="2667744">
                  <a:extLst>
                    <a:ext uri="{9D8B030D-6E8A-4147-A177-3AD203B41FA5}">
                      <a16:colId xmlns:a16="http://schemas.microsoft.com/office/drawing/2014/main" val="2314525599"/>
                    </a:ext>
                  </a:extLst>
                </a:gridCol>
              </a:tblGrid>
              <a:tr h="401640">
                <a:tc>
                  <a:txBody>
                    <a:bodyPr/>
                    <a:lstStyle/>
                    <a:p>
                      <a:r>
                        <a:rPr lang="el-GR" dirty="0"/>
                        <a:t>Υπηρεσίες</a:t>
                      </a:r>
                      <a:endParaRPr lang="en-US" dirty="0"/>
                    </a:p>
                  </a:txBody>
                  <a:tcPr/>
                </a:tc>
                <a:tc>
                  <a:txBody>
                    <a:bodyPr/>
                    <a:lstStyle/>
                    <a:p>
                      <a:r>
                        <a:rPr lang="en-US" dirty="0"/>
                        <a:t>Downstream</a:t>
                      </a:r>
                    </a:p>
                  </a:txBody>
                  <a:tcPr/>
                </a:tc>
                <a:tc>
                  <a:txBody>
                    <a:bodyPr/>
                    <a:lstStyle/>
                    <a:p>
                      <a:r>
                        <a:rPr lang="en-US" dirty="0"/>
                        <a:t>Upstream</a:t>
                      </a:r>
                    </a:p>
                  </a:txBody>
                  <a:tcPr/>
                </a:tc>
                <a:extLst>
                  <a:ext uri="{0D108BD9-81ED-4DB2-BD59-A6C34878D82A}">
                    <a16:rowId xmlns:a16="http://schemas.microsoft.com/office/drawing/2014/main" val="2604502102"/>
                  </a:ext>
                </a:extLst>
              </a:tr>
              <a:tr h="401640">
                <a:tc>
                  <a:txBody>
                    <a:bodyPr/>
                    <a:lstStyle/>
                    <a:p>
                      <a:r>
                        <a:rPr lang="en-US" dirty="0"/>
                        <a:t>Browsing/email</a:t>
                      </a:r>
                    </a:p>
                  </a:txBody>
                  <a:tcPr/>
                </a:tc>
                <a:tc>
                  <a:txBody>
                    <a:bodyPr/>
                    <a:lstStyle/>
                    <a:p>
                      <a:r>
                        <a:rPr lang="en-US" dirty="0"/>
                        <a:t>&lt;5 Mbps</a:t>
                      </a:r>
                    </a:p>
                  </a:txBody>
                  <a:tcPr/>
                </a:tc>
                <a:tc>
                  <a:txBody>
                    <a:bodyPr/>
                    <a:lstStyle/>
                    <a:p>
                      <a:r>
                        <a:rPr lang="en-US" dirty="0"/>
                        <a:t>2 Mbps</a:t>
                      </a:r>
                    </a:p>
                  </a:txBody>
                  <a:tcPr/>
                </a:tc>
                <a:extLst>
                  <a:ext uri="{0D108BD9-81ED-4DB2-BD59-A6C34878D82A}">
                    <a16:rowId xmlns:a16="http://schemas.microsoft.com/office/drawing/2014/main" val="1135045220"/>
                  </a:ext>
                </a:extLst>
              </a:tr>
              <a:tr h="401640">
                <a:tc>
                  <a:txBody>
                    <a:bodyPr/>
                    <a:lstStyle/>
                    <a:p>
                      <a:r>
                        <a:rPr lang="en-US" dirty="0"/>
                        <a:t>HDTV/</a:t>
                      </a:r>
                      <a:r>
                        <a:rPr lang="el-GR" dirty="0"/>
                        <a:t>κανάλι/συσκευή</a:t>
                      </a:r>
                      <a:endParaRPr lang="en-US" dirty="0"/>
                    </a:p>
                  </a:txBody>
                  <a:tcPr/>
                </a:tc>
                <a:tc>
                  <a:txBody>
                    <a:bodyPr/>
                    <a:lstStyle/>
                    <a:p>
                      <a:r>
                        <a:rPr lang="en-US" dirty="0"/>
                        <a:t>16 Mbps</a:t>
                      </a:r>
                    </a:p>
                  </a:txBody>
                  <a:tcPr/>
                </a:tc>
                <a:tc>
                  <a:txBody>
                    <a:bodyPr/>
                    <a:lstStyle/>
                    <a:p>
                      <a:r>
                        <a:rPr lang="en-US" dirty="0"/>
                        <a:t>0.5 Mbps</a:t>
                      </a:r>
                    </a:p>
                  </a:txBody>
                  <a:tcPr/>
                </a:tc>
                <a:extLst>
                  <a:ext uri="{0D108BD9-81ED-4DB2-BD59-A6C34878D82A}">
                    <a16:rowId xmlns:a16="http://schemas.microsoft.com/office/drawing/2014/main" val="3374131881"/>
                  </a:ext>
                </a:extLst>
              </a:tr>
              <a:tr h="401640">
                <a:tc>
                  <a:txBody>
                    <a:bodyPr/>
                    <a:lstStyle/>
                    <a:p>
                      <a:r>
                        <a:rPr lang="en-US" dirty="0"/>
                        <a:t>Peer to peer</a:t>
                      </a:r>
                    </a:p>
                  </a:txBody>
                  <a:tcPr/>
                </a:tc>
                <a:tc>
                  <a:txBody>
                    <a:bodyPr/>
                    <a:lstStyle/>
                    <a:p>
                      <a:r>
                        <a:rPr lang="en-US" dirty="0"/>
                        <a:t>&lt;4 Mbps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&lt;4 Mbps</a:t>
                      </a:r>
                    </a:p>
                  </a:txBody>
                  <a:tcPr/>
                </a:tc>
                <a:extLst>
                  <a:ext uri="{0D108BD9-81ED-4DB2-BD59-A6C34878D82A}">
                    <a16:rowId xmlns:a16="http://schemas.microsoft.com/office/drawing/2014/main" val="720798557"/>
                  </a:ext>
                </a:extLst>
              </a:tr>
              <a:tr h="401640">
                <a:tc>
                  <a:txBody>
                    <a:bodyPr/>
                    <a:lstStyle/>
                    <a:p>
                      <a:r>
                        <a:rPr lang="en-US" dirty="0"/>
                        <a:t>VoIP</a:t>
                      </a:r>
                    </a:p>
                  </a:txBody>
                  <a:tcPr/>
                </a:tc>
                <a:tc>
                  <a:txBody>
                    <a:bodyPr/>
                    <a:lstStyle/>
                    <a:p>
                      <a:r>
                        <a:rPr lang="en-US" dirty="0"/>
                        <a:t>&lt;1 Mbps</a:t>
                      </a:r>
                    </a:p>
                  </a:txBody>
                  <a:tcPr/>
                </a:tc>
                <a:tc>
                  <a:txBody>
                    <a:bodyPr/>
                    <a:lstStyle/>
                    <a:p>
                      <a:r>
                        <a:rPr lang="el-GR" dirty="0"/>
                        <a:t>&lt;1 </a:t>
                      </a:r>
                      <a:r>
                        <a:rPr lang="en-US" dirty="0"/>
                        <a:t>Mbps</a:t>
                      </a:r>
                    </a:p>
                  </a:txBody>
                  <a:tcPr/>
                </a:tc>
                <a:extLst>
                  <a:ext uri="{0D108BD9-81ED-4DB2-BD59-A6C34878D82A}">
                    <a16:rowId xmlns:a16="http://schemas.microsoft.com/office/drawing/2014/main" val="608046359"/>
                  </a:ext>
                </a:extLst>
              </a:tr>
              <a:tr h="401640">
                <a:tc>
                  <a:txBody>
                    <a:bodyPr/>
                    <a:lstStyle/>
                    <a:p>
                      <a:r>
                        <a:rPr lang="en-US" dirty="0"/>
                        <a:t>Gaming</a:t>
                      </a:r>
                    </a:p>
                  </a:txBody>
                  <a:tcPr/>
                </a:tc>
                <a:tc>
                  <a:txBody>
                    <a:bodyPr/>
                    <a:lstStyle/>
                    <a:p>
                      <a:r>
                        <a:rPr lang="en-US" dirty="0"/>
                        <a:t>3 Mbps</a:t>
                      </a:r>
                      <a:r>
                        <a:rPr lang="el-GR" dirty="0"/>
                        <a:t> ανά παίκτη</a:t>
                      </a:r>
                      <a:endParaRPr lang="en-US" dirty="0"/>
                    </a:p>
                  </a:txBody>
                  <a:tcPr/>
                </a:tc>
                <a:tc>
                  <a:txBody>
                    <a:bodyPr/>
                    <a:lstStyle/>
                    <a:p>
                      <a:r>
                        <a:rPr lang="en-US" dirty="0"/>
                        <a:t>3 Mbps</a:t>
                      </a:r>
                      <a:r>
                        <a:rPr lang="el-GR" dirty="0"/>
                        <a:t> ανά παίκτη</a:t>
                      </a:r>
                      <a:endParaRPr lang="en-US" dirty="0"/>
                    </a:p>
                  </a:txBody>
                  <a:tcPr/>
                </a:tc>
                <a:extLst>
                  <a:ext uri="{0D108BD9-81ED-4DB2-BD59-A6C34878D82A}">
                    <a16:rowId xmlns:a16="http://schemas.microsoft.com/office/drawing/2014/main" val="104646674"/>
                  </a:ext>
                </a:extLst>
              </a:tr>
              <a:tr h="401640">
                <a:tc>
                  <a:txBody>
                    <a:bodyPr/>
                    <a:lstStyle/>
                    <a:p>
                      <a:r>
                        <a:rPr lang="en-US" dirty="0"/>
                        <a:t>Instant messaging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&lt;1 Mbps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&lt;1 Mbps</a:t>
                      </a:r>
                    </a:p>
                  </a:txBody>
                  <a:tcPr/>
                </a:tc>
                <a:extLst>
                  <a:ext uri="{0D108BD9-81ED-4DB2-BD59-A6C34878D82A}">
                    <a16:rowId xmlns:a16="http://schemas.microsoft.com/office/drawing/2014/main" val="1617969779"/>
                  </a:ext>
                </a:extLst>
              </a:tr>
              <a:tr h="401640">
                <a:tc>
                  <a:txBody>
                    <a:bodyPr/>
                    <a:lstStyle/>
                    <a:p>
                      <a:r>
                        <a:rPr lang="en-US" dirty="0"/>
                        <a:t>Audio, web radio, podcasts</a:t>
                      </a:r>
                    </a:p>
                  </a:txBody>
                  <a:tcPr/>
                </a:tc>
                <a:tc>
                  <a:txBody>
                    <a:bodyPr/>
                    <a:lstStyle/>
                    <a:p>
                      <a:r>
                        <a:rPr lang="en-US" dirty="0"/>
                        <a:t>&lt;2 Mbps</a:t>
                      </a:r>
                    </a:p>
                  </a:txBody>
                  <a:tcPr/>
                </a:tc>
                <a:tc>
                  <a:txBody>
                    <a:bodyPr/>
                    <a:lstStyle/>
                    <a:p>
                      <a:r>
                        <a:rPr lang="en-US" dirty="0"/>
                        <a:t>&lt;0.5 Mbps</a:t>
                      </a:r>
                    </a:p>
                  </a:txBody>
                  <a:tcPr/>
                </a:tc>
                <a:extLst>
                  <a:ext uri="{0D108BD9-81ED-4DB2-BD59-A6C34878D82A}">
                    <a16:rowId xmlns:a16="http://schemas.microsoft.com/office/drawing/2014/main" val="2444353957"/>
                  </a:ext>
                </a:extLst>
              </a:tr>
              <a:tr h="401640">
                <a:tc>
                  <a:txBody>
                    <a:bodyPr/>
                    <a:lstStyle/>
                    <a:p>
                      <a:r>
                        <a:rPr lang="en-US" dirty="0"/>
                        <a:t>Video Streaming</a:t>
                      </a:r>
                    </a:p>
                  </a:txBody>
                  <a:tcPr/>
                </a:tc>
                <a:tc>
                  <a:txBody>
                    <a:bodyPr/>
                    <a:lstStyle/>
                    <a:p>
                      <a:r>
                        <a:rPr lang="en-US" dirty="0"/>
                        <a:t>&lt;25 Mbps</a:t>
                      </a:r>
                    </a:p>
                  </a:txBody>
                  <a:tcPr/>
                </a:tc>
                <a:tc>
                  <a:txBody>
                    <a:bodyPr/>
                    <a:lstStyle/>
                    <a:p>
                      <a:r>
                        <a:rPr lang="en-US" dirty="0"/>
                        <a:t>&lt;1 Mbps</a:t>
                      </a:r>
                    </a:p>
                  </a:txBody>
                  <a:tcPr/>
                </a:tc>
                <a:extLst>
                  <a:ext uri="{0D108BD9-81ED-4DB2-BD59-A6C34878D82A}">
                    <a16:rowId xmlns:a16="http://schemas.microsoft.com/office/drawing/2014/main" val="3511462718"/>
                  </a:ext>
                </a:extLst>
              </a:tr>
              <a:tr h="401640">
                <a:tc>
                  <a:txBody>
                    <a:bodyPr/>
                    <a:lstStyle/>
                    <a:p>
                      <a:r>
                        <a:rPr lang="en-US" dirty="0"/>
                        <a:t>Video Conference</a:t>
                      </a:r>
                    </a:p>
                  </a:txBody>
                  <a:tcPr/>
                </a:tc>
                <a:tc>
                  <a:txBody>
                    <a:bodyPr/>
                    <a:lstStyle/>
                    <a:p>
                      <a:r>
                        <a:rPr lang="en-US" dirty="0"/>
                        <a:t>5 Mbps</a:t>
                      </a:r>
                    </a:p>
                  </a:txBody>
                  <a:tcPr/>
                </a:tc>
                <a:tc>
                  <a:txBody>
                    <a:bodyPr/>
                    <a:lstStyle/>
                    <a:p>
                      <a:r>
                        <a:rPr lang="en-US" dirty="0"/>
                        <a:t>3 Mbps</a:t>
                      </a:r>
                    </a:p>
                  </a:txBody>
                  <a:tcPr/>
                </a:tc>
                <a:extLst>
                  <a:ext uri="{0D108BD9-81ED-4DB2-BD59-A6C34878D82A}">
                    <a16:rowId xmlns:a16="http://schemas.microsoft.com/office/drawing/2014/main" val="4250423963"/>
                  </a:ext>
                </a:extLst>
              </a:tr>
              <a:tr h="401640">
                <a:tc>
                  <a:txBody>
                    <a:bodyPr/>
                    <a:lstStyle/>
                    <a:p>
                      <a:r>
                        <a:rPr lang="en-US" dirty="0"/>
                        <a:t>Home Security</a:t>
                      </a:r>
                    </a:p>
                  </a:txBody>
                  <a:tcPr/>
                </a:tc>
                <a:tc>
                  <a:txBody>
                    <a:bodyPr/>
                    <a:lstStyle/>
                    <a:p>
                      <a:r>
                        <a:rPr lang="en-US" dirty="0"/>
                        <a:t>2 Mbps</a:t>
                      </a:r>
                    </a:p>
                  </a:txBody>
                  <a:tcPr/>
                </a:tc>
                <a:tc>
                  <a:txBody>
                    <a:bodyPr/>
                    <a:lstStyle/>
                    <a:p>
                      <a:r>
                        <a:rPr lang="en-US" dirty="0"/>
                        <a:t>&lt;0.5 Mbps</a:t>
                      </a:r>
                    </a:p>
                  </a:txBody>
                  <a:tcPr/>
                </a:tc>
                <a:extLst>
                  <a:ext uri="{0D108BD9-81ED-4DB2-BD59-A6C34878D82A}">
                    <a16:rowId xmlns:a16="http://schemas.microsoft.com/office/drawing/2014/main" val="1903175668"/>
                  </a:ext>
                </a:extLst>
              </a:tr>
              <a:tr h="401640">
                <a:tc>
                  <a:txBody>
                    <a:bodyPr/>
                    <a:lstStyle/>
                    <a:p>
                      <a:r>
                        <a:rPr lang="en-US" dirty="0"/>
                        <a:t>E-government</a:t>
                      </a:r>
                    </a:p>
                  </a:txBody>
                  <a:tcPr/>
                </a:tc>
                <a:tc>
                  <a:txBody>
                    <a:bodyPr/>
                    <a:lstStyle/>
                    <a:p>
                      <a:r>
                        <a:rPr lang="en-US" dirty="0"/>
                        <a:t>&lt;5 Mbps</a:t>
                      </a:r>
                    </a:p>
                  </a:txBody>
                  <a:tcPr/>
                </a:tc>
                <a:tc>
                  <a:txBody>
                    <a:bodyPr/>
                    <a:lstStyle/>
                    <a:p>
                      <a:r>
                        <a:rPr lang="en-US" dirty="0"/>
                        <a:t>&lt;8 Mbps</a:t>
                      </a:r>
                    </a:p>
                  </a:txBody>
                  <a:tcPr/>
                </a:tc>
                <a:extLst>
                  <a:ext uri="{0D108BD9-81ED-4DB2-BD59-A6C34878D82A}">
                    <a16:rowId xmlns:a16="http://schemas.microsoft.com/office/drawing/2014/main" val="2645894659"/>
                  </a:ext>
                </a:extLst>
              </a:tr>
            </a:tbl>
          </a:graphicData>
        </a:graphic>
      </p:graphicFrame>
    </p:spTree>
    <p:extLst>
      <p:ext uri="{BB962C8B-B14F-4D97-AF65-F5344CB8AC3E}">
        <p14:creationId xmlns:p14="http://schemas.microsoft.com/office/powerpoint/2010/main" val="568256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fontScale="85000" lnSpcReduction="10000"/>
          </a:bodyPr>
          <a:lstStyle/>
          <a:p>
            <a:pPr algn="ctr"/>
            <a:r>
              <a:rPr lang="el-GR" dirty="0"/>
              <a:t>Μέσες ταχύτητες για κινητές και σταθερές ευρυζωνικές συνδέσεις (Μάϊος 2020) </a:t>
            </a:r>
          </a:p>
          <a:p>
            <a:pPr algn="ctr"/>
            <a:r>
              <a:rPr lang="el-GR" sz="1800" dirty="0"/>
              <a:t>(πηγή: </a:t>
            </a:r>
            <a:r>
              <a:rPr lang="en-US" sz="1800" dirty="0"/>
              <a:t>https://www.statista.com/statistics/896779/average-mobile-fixed-broadband-download-upload-speeds/</a:t>
            </a:r>
            <a:r>
              <a:rPr lang="el-GR" sz="1800" dirty="0"/>
              <a:t>)</a:t>
            </a:r>
            <a:endParaRPr lang="en-US" sz="1800" dirty="0"/>
          </a:p>
        </p:txBody>
      </p:sp>
      <p:sp>
        <p:nvSpPr>
          <p:cNvPr id="4" name="Title 3"/>
          <p:cNvSpPr>
            <a:spLocks noGrp="1"/>
          </p:cNvSpPr>
          <p:nvPr>
            <p:ph type="title"/>
          </p:nvPr>
        </p:nvSpPr>
        <p:spPr/>
        <p:txBody>
          <a:bodyPr>
            <a:normAutofit/>
          </a:bodyPr>
          <a:lstStyle/>
          <a:p>
            <a:r>
              <a:rPr lang="el-GR" dirty="0"/>
              <a:t>Ταχύτητες συνδέσων στον κόσμο</a:t>
            </a:r>
            <a:endParaRPr lang="en-US" dirty="0"/>
          </a:p>
        </p:txBody>
      </p:sp>
      <p:pic>
        <p:nvPicPr>
          <p:cNvPr id="8" name="Picture Placeholder 7" descr="A screenshot of a cell phone&#10;&#10;Description automatically generated">
            <a:extLst>
              <a:ext uri="{FF2B5EF4-FFF2-40B4-BE49-F238E27FC236}">
                <a16:creationId xmlns:a16="http://schemas.microsoft.com/office/drawing/2014/main" id="{3F26D2A1-3E11-4636-AC68-DB276F0AB7F2}"/>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8649" b="8649"/>
          <a:stretch>
            <a:fillRect/>
          </a:stretch>
        </p:blipFill>
        <p:spPr/>
      </p:pic>
    </p:spTree>
    <p:extLst>
      <p:ext uri="{BB962C8B-B14F-4D97-AF65-F5344CB8AC3E}">
        <p14:creationId xmlns:p14="http://schemas.microsoft.com/office/powerpoint/2010/main" val="3650471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a:bodyPr>
          <a:lstStyle/>
          <a:p>
            <a:pPr algn="ctr"/>
            <a:endParaRPr lang="el-GR" dirty="0"/>
          </a:p>
        </p:txBody>
      </p:sp>
      <p:sp>
        <p:nvSpPr>
          <p:cNvPr id="4" name="Title 3"/>
          <p:cNvSpPr>
            <a:spLocks noGrp="1"/>
          </p:cNvSpPr>
          <p:nvPr>
            <p:ph type="title"/>
          </p:nvPr>
        </p:nvSpPr>
        <p:spPr/>
        <p:txBody>
          <a:bodyPr>
            <a:normAutofit fontScale="90000"/>
          </a:bodyPr>
          <a:lstStyle/>
          <a:p>
            <a:r>
              <a:rPr lang="el-GR" dirty="0"/>
              <a:t>Μέση ταχύτητα </a:t>
            </a:r>
            <a:r>
              <a:rPr lang="el-GR" dirty="0" err="1"/>
              <a:t>ευρυζωνικών</a:t>
            </a:r>
            <a:r>
              <a:rPr lang="el-GR" dirty="0"/>
              <a:t> συνδέσεων στην Ελλάδα</a:t>
            </a:r>
            <a:endParaRPr lang="en-US" dirty="0"/>
          </a:p>
        </p:txBody>
      </p:sp>
      <p:pic>
        <p:nvPicPr>
          <p:cNvPr id="18" name="Picture Placeholder 17" descr="A close up of a piece of paper&#10;&#10;Description automatically generated">
            <a:extLst>
              <a:ext uri="{FF2B5EF4-FFF2-40B4-BE49-F238E27FC236}">
                <a16:creationId xmlns:a16="http://schemas.microsoft.com/office/drawing/2014/main" id="{C31D6A41-DE68-4D8B-AE9F-3B3E6E38E6DE}"/>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l="5939" r="5939"/>
          <a:stretch>
            <a:fillRect/>
          </a:stretch>
        </p:blipFill>
        <p:spPr>
          <a:xfrm>
            <a:off x="1619672" y="1448045"/>
            <a:ext cx="5659016" cy="3565131"/>
          </a:xfrm>
        </p:spPr>
      </p:pic>
    </p:spTree>
    <p:extLst>
      <p:ext uri="{BB962C8B-B14F-4D97-AF65-F5344CB8AC3E}">
        <p14:creationId xmlns:p14="http://schemas.microsoft.com/office/powerpoint/2010/main" val="2774982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a:t>Σύγκλιση υπηρεσιών φωνής – δεδομένων – βίντεο (1/</a:t>
            </a:r>
            <a:r>
              <a:rPr lang="en-US" altLang="en-US"/>
              <a:t>2</a:t>
            </a:r>
            <a:r>
              <a:rPr lang="el-GR" altLang="en-US"/>
              <a:t>)</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dirty="0"/>
              <a:t>Με την ολοένα και μεγαλύτερη ανάπτυξη των ευρυζωνικών δικτύων και την προσιτή σύνδεση σε αυτά και των οικιακών χρηστών παρατηρήθηκε μεγάλη ανάγκη για τη σύγκλιση των υπηρεσιών φωνής, δεδομένων και βίντεο σε ένα ενιαίο δίκτυο</a:t>
            </a:r>
          </a:p>
          <a:p>
            <a:r>
              <a:rPr lang="el-GR" dirty="0"/>
              <a:t>Οι υπηρεσίες μπορούν να χρησιμοποιούν κοινούς πόρους και παράλληλα να αλληλεπιδρούν μεταξύ τους παρέχοντας έτσι πολλές νέες δυνατότητες</a:t>
            </a:r>
          </a:p>
        </p:txBody>
      </p:sp>
    </p:spTree>
    <p:extLst>
      <p:ext uri="{BB962C8B-B14F-4D97-AF65-F5344CB8AC3E}">
        <p14:creationId xmlns:p14="http://schemas.microsoft.com/office/powerpoint/2010/main" val="2441522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a:t>Σύγκλιση υπηρεσιών φωνής – δεδομένων – βίντεο (</a:t>
            </a:r>
            <a:r>
              <a:rPr lang="en-US" altLang="en-US"/>
              <a:t>2</a:t>
            </a:r>
            <a:r>
              <a:rPr lang="el-GR" altLang="en-US"/>
              <a:t>/</a:t>
            </a:r>
            <a:r>
              <a:rPr lang="en-US" altLang="en-US"/>
              <a:t>2</a:t>
            </a:r>
            <a:r>
              <a:rPr lang="el-GR" altLang="en-US"/>
              <a:t>)</a:t>
            </a:r>
            <a:endParaRPr lang="el-GR" dirty="0"/>
          </a:p>
        </p:txBody>
      </p:sp>
      <p:sp>
        <p:nvSpPr>
          <p:cNvPr id="5" name="Θέση περιεχομένου 4"/>
          <p:cNvSpPr>
            <a:spLocks noGrp="1"/>
          </p:cNvSpPr>
          <p:nvPr>
            <p:ph idx="1"/>
          </p:nvPr>
        </p:nvSpPr>
        <p:spPr/>
        <p:txBody>
          <a:bodyPr>
            <a:normAutofit fontScale="85000" lnSpcReduction="20000"/>
          </a:bodyPr>
          <a:lstStyle/>
          <a:p>
            <a:r>
              <a:rPr lang="en-US" dirty="0"/>
              <a:t>O</a:t>
            </a:r>
            <a:r>
              <a:rPr lang="el-GR" dirty="0"/>
              <a:t>ι μεγάλοι πάροχοι επιδίωξαν τη δημιουργία πακέτων υπηρεσιών ώστε να προσφέρουν περισσότερες και υψηλής ποιότητας υπηρεσίες και να καλύψουν μεγαλύτερο μερίδιο της αγοράς</a:t>
            </a:r>
          </a:p>
          <a:p>
            <a:r>
              <a:rPr lang="el-GR" dirty="0"/>
              <a:t>Τα πακέτα αυτά μπορούν να προσαρμόζονται στις ανάγκες του χρήστη</a:t>
            </a:r>
          </a:p>
          <a:p>
            <a:r>
              <a:rPr lang="el-GR" dirty="0"/>
              <a:t>Τα ολοκληρωμένα αυτά επιχειρηματικά πακέτα συνδυάζουν υπηρεσίες: </a:t>
            </a:r>
          </a:p>
          <a:p>
            <a:pPr lvl="1"/>
            <a:r>
              <a:rPr lang="el-GR" dirty="0"/>
              <a:t>φωνής</a:t>
            </a:r>
          </a:p>
          <a:p>
            <a:pPr lvl="1"/>
            <a:r>
              <a:rPr lang="el-GR" dirty="0"/>
              <a:t>βίντεο</a:t>
            </a:r>
          </a:p>
          <a:p>
            <a:pPr lvl="1"/>
            <a:r>
              <a:rPr lang="el-GR" dirty="0"/>
              <a:t>Δεδομένων</a:t>
            </a:r>
          </a:p>
        </p:txBody>
      </p:sp>
    </p:spTree>
    <p:extLst>
      <p:ext uri="{BB962C8B-B14F-4D97-AF65-F5344CB8AC3E}">
        <p14:creationId xmlns:p14="http://schemas.microsoft.com/office/powerpoint/2010/main" val="2558942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a:t>Πακέτα υπηρεσιών</a:t>
            </a:r>
            <a:endParaRPr lang="el-GR" dirty="0"/>
          </a:p>
        </p:txBody>
      </p:sp>
      <p:sp>
        <p:nvSpPr>
          <p:cNvPr id="5" name="Θέση περιεχομένου 4"/>
          <p:cNvSpPr>
            <a:spLocks noGrp="1"/>
          </p:cNvSpPr>
          <p:nvPr>
            <p:ph idx="1"/>
          </p:nvPr>
        </p:nvSpPr>
        <p:spPr/>
        <p:txBody>
          <a:bodyPr/>
          <a:lstStyle/>
          <a:p>
            <a:r>
              <a:rPr lang="el-GR" dirty="0"/>
              <a:t>Τα πακέτα αυτά που συνδυάζουν με ενιαίο τρόπο τις παραπάνω υπηρεσίες δημιουργούν ένα νέο είδος πακέτων υπηρεσιών με την ονομασία X-</a:t>
            </a:r>
            <a:r>
              <a:rPr lang="el-GR" dirty="0" err="1"/>
              <a:t>Play</a:t>
            </a:r>
            <a:endParaRPr lang="el-GR" dirty="0"/>
          </a:p>
          <a:p>
            <a:r>
              <a:rPr lang="el-GR" dirty="0"/>
              <a:t>Ανάλογα με το βαθμό σύγκλισης των υπηρεσιών αυτών προκύπτουν τα πακέτα υπηρεσιών </a:t>
            </a:r>
            <a:r>
              <a:rPr lang="el-GR" dirty="0" err="1"/>
              <a:t>Double</a:t>
            </a:r>
            <a:r>
              <a:rPr lang="el-GR" dirty="0"/>
              <a:t> </a:t>
            </a:r>
            <a:r>
              <a:rPr lang="el-GR" dirty="0" err="1"/>
              <a:t>Play</a:t>
            </a:r>
            <a:r>
              <a:rPr lang="el-GR" dirty="0"/>
              <a:t> (2Play), </a:t>
            </a:r>
            <a:r>
              <a:rPr lang="el-GR" dirty="0" err="1"/>
              <a:t>Triple</a:t>
            </a:r>
            <a:r>
              <a:rPr lang="el-GR" dirty="0"/>
              <a:t> </a:t>
            </a:r>
            <a:r>
              <a:rPr lang="el-GR" dirty="0" err="1"/>
              <a:t>Play</a:t>
            </a:r>
            <a:r>
              <a:rPr lang="el-GR" dirty="0"/>
              <a:t> (3Play) και </a:t>
            </a:r>
            <a:r>
              <a:rPr lang="el-GR" dirty="0" err="1"/>
              <a:t>Quadruple</a:t>
            </a:r>
            <a:r>
              <a:rPr lang="el-GR" dirty="0"/>
              <a:t> </a:t>
            </a:r>
            <a:r>
              <a:rPr lang="el-GR" dirty="0" err="1"/>
              <a:t>Play</a:t>
            </a:r>
            <a:r>
              <a:rPr lang="el-GR" dirty="0"/>
              <a:t> (4Play)</a:t>
            </a:r>
          </a:p>
        </p:txBody>
      </p:sp>
    </p:spTree>
    <p:extLst>
      <p:ext uri="{BB962C8B-B14F-4D97-AF65-F5344CB8AC3E}">
        <p14:creationId xmlns:p14="http://schemas.microsoft.com/office/powerpoint/2010/main" val="1266265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Περιεχόμενα ενότητας</a:t>
            </a:r>
            <a:endParaRPr lang="el-GR" dirty="0"/>
          </a:p>
        </p:txBody>
      </p:sp>
      <p:sp>
        <p:nvSpPr>
          <p:cNvPr id="3" name="Content Placeholder 2"/>
          <p:cNvSpPr>
            <a:spLocks noGrp="1"/>
          </p:cNvSpPr>
          <p:nvPr>
            <p:ph idx="1"/>
          </p:nvPr>
        </p:nvSpPr>
        <p:spPr/>
        <p:txBody>
          <a:bodyPr>
            <a:normAutofit lnSpcReduction="10000"/>
          </a:bodyPr>
          <a:lstStyle/>
          <a:p>
            <a:r>
              <a:rPr lang="el-GR" dirty="0"/>
              <a:t>Υπηρεσίες μέσω ευρυζωνικών δικτύων</a:t>
            </a:r>
            <a:endParaRPr lang="en-US" dirty="0"/>
          </a:p>
          <a:p>
            <a:r>
              <a:rPr lang="el-GR" dirty="0"/>
              <a:t>Πακέτα υπηρεσιών</a:t>
            </a:r>
          </a:p>
          <a:p>
            <a:r>
              <a:rPr lang="el-GR" dirty="0"/>
              <a:t>Ευρυζωνικές δικτυακές τεχνολογίες</a:t>
            </a:r>
          </a:p>
          <a:p>
            <a:r>
              <a:rPr lang="en-US" dirty="0"/>
              <a:t>Last mile</a:t>
            </a:r>
          </a:p>
          <a:p>
            <a:r>
              <a:rPr lang="en-US" dirty="0"/>
              <a:t>Local loop</a:t>
            </a:r>
          </a:p>
          <a:p>
            <a:r>
              <a:rPr lang="el-GR" dirty="0"/>
              <a:t>Δίκτυα επικοινωνιών πάνω από γραμμές ρεύματος </a:t>
            </a:r>
          </a:p>
          <a:p>
            <a:r>
              <a:rPr lang="en-US" dirty="0"/>
              <a:t>Cable networks</a:t>
            </a:r>
            <a:r>
              <a:rPr lang="el-GR" dirty="0"/>
              <a:t>+</a:t>
            </a:r>
          </a:p>
        </p:txBody>
      </p:sp>
    </p:spTree>
    <p:extLst>
      <p:ext uri="{BB962C8B-B14F-4D97-AF65-F5344CB8AC3E}">
        <p14:creationId xmlns:p14="http://schemas.microsoft.com/office/powerpoint/2010/main" val="3038295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a:t>Πακέτα υπηρεσιών: </a:t>
            </a:r>
            <a:r>
              <a:rPr lang="en-US" altLang="en-US"/>
              <a:t>Double play</a:t>
            </a:r>
            <a:endParaRPr lang="el-GR" dirty="0"/>
          </a:p>
        </p:txBody>
      </p:sp>
      <p:sp>
        <p:nvSpPr>
          <p:cNvPr id="5" name="Θέση περιεχομένου 4"/>
          <p:cNvSpPr>
            <a:spLocks noGrp="1"/>
          </p:cNvSpPr>
          <p:nvPr>
            <p:ph idx="1"/>
          </p:nvPr>
        </p:nvSpPr>
        <p:spPr/>
        <p:txBody>
          <a:bodyPr/>
          <a:lstStyle/>
          <a:p>
            <a:r>
              <a:rPr lang="el-GR" dirty="0" err="1"/>
              <a:t>Double</a:t>
            </a:r>
            <a:r>
              <a:rPr lang="el-GR" dirty="0"/>
              <a:t> </a:t>
            </a:r>
            <a:r>
              <a:rPr lang="el-GR" dirty="0" err="1"/>
              <a:t>play</a:t>
            </a:r>
            <a:endParaRPr lang="el-GR" dirty="0"/>
          </a:p>
          <a:p>
            <a:pPr lvl="1"/>
            <a:r>
              <a:rPr lang="el-GR" dirty="0"/>
              <a:t>Συνδυασμός των υπηρεσιών φωνής και δεδομένων</a:t>
            </a:r>
            <a:r>
              <a:rPr lang="en-US" dirty="0"/>
              <a:t> (Internet)</a:t>
            </a:r>
            <a:endParaRPr lang="el-GR" dirty="0"/>
          </a:p>
          <a:p>
            <a:pPr lvl="1"/>
            <a:r>
              <a:rPr lang="el-GR" dirty="0"/>
              <a:t>Ουσιαστικά, πρόκειται για ένα πρώτο στάδιο σύγκλισης των τηλεπικοινωνιακών υπηρεσιών φωνής και δεδομένων </a:t>
            </a:r>
          </a:p>
          <a:p>
            <a:pPr lvl="1"/>
            <a:r>
              <a:rPr lang="el-GR" dirty="0"/>
              <a:t>Συνήθως προσφέρεται </a:t>
            </a:r>
            <a:r>
              <a:rPr lang="el-GR" dirty="0" err="1"/>
              <a:t>ευρυζωνική</a:t>
            </a:r>
            <a:r>
              <a:rPr lang="el-GR" dirty="0"/>
              <a:t> σύνδεση της τάξης των 24 </a:t>
            </a:r>
            <a:r>
              <a:rPr lang="el-GR" dirty="0" err="1"/>
              <a:t>Mbps</a:t>
            </a:r>
            <a:endParaRPr lang="el-GR" dirty="0"/>
          </a:p>
        </p:txBody>
      </p:sp>
    </p:spTree>
    <p:extLst>
      <p:ext uri="{BB962C8B-B14F-4D97-AF65-F5344CB8AC3E}">
        <p14:creationId xmlns:p14="http://schemas.microsoft.com/office/powerpoint/2010/main" val="1779846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a:t>Πακέτα υπηρεσιών: </a:t>
            </a:r>
            <a:r>
              <a:rPr lang="en-US" altLang="en-US"/>
              <a:t>Triple play</a:t>
            </a:r>
            <a:endParaRPr lang="el-GR" dirty="0"/>
          </a:p>
        </p:txBody>
      </p:sp>
      <p:sp>
        <p:nvSpPr>
          <p:cNvPr id="5" name="Θέση περιεχομένου 4"/>
          <p:cNvSpPr>
            <a:spLocks noGrp="1"/>
          </p:cNvSpPr>
          <p:nvPr>
            <p:ph idx="1"/>
          </p:nvPr>
        </p:nvSpPr>
        <p:spPr/>
        <p:txBody>
          <a:bodyPr>
            <a:normAutofit fontScale="85000" lnSpcReduction="10000"/>
          </a:bodyPr>
          <a:lstStyle/>
          <a:p>
            <a:r>
              <a:rPr lang="el-GR" dirty="0" err="1"/>
              <a:t>Triple</a:t>
            </a:r>
            <a:r>
              <a:rPr lang="el-GR" dirty="0"/>
              <a:t> </a:t>
            </a:r>
            <a:r>
              <a:rPr lang="el-GR" dirty="0" err="1"/>
              <a:t>Play</a:t>
            </a:r>
            <a:endParaRPr lang="el-GR" dirty="0"/>
          </a:p>
          <a:p>
            <a:pPr lvl="1"/>
            <a:r>
              <a:rPr lang="el-GR" dirty="0"/>
              <a:t>Συνδυασμός της ταυτόχρονης παροχής υψηλών ταχυτήτων πρόσβασης στο διαδίκτυο, των υπηρεσιών τηλεόρασης (IPTV, </a:t>
            </a:r>
            <a:r>
              <a:rPr lang="el-GR" dirty="0" err="1"/>
              <a:t>VoD</a:t>
            </a:r>
            <a:r>
              <a:rPr lang="el-GR" dirty="0"/>
              <a:t>) και τηλεφωνίας (VoIP)</a:t>
            </a:r>
          </a:p>
          <a:p>
            <a:pPr lvl="1"/>
            <a:r>
              <a:rPr lang="el-GR" dirty="0"/>
              <a:t>Ο χρήστης έχει με αυτό τον τρόπο τη δυνατότητα να πληρώνει για τις υπηρεσίες αυτές σε ένα μόνο πάροχο και μάλιστα με συγκριτικά πολύ μικρότερο κόστος</a:t>
            </a:r>
          </a:p>
          <a:p>
            <a:pPr lvl="1"/>
            <a:r>
              <a:rPr lang="el-GR" dirty="0"/>
              <a:t>Πρόκειται για ένα ολοκληρωμένο πακέτο υπηρεσιών με στόχο τη δημιουργία ενός εμπορικού μοντέλου παρά την αντιμετώπιση τεχνικών ζητημάτων από την ταυτόχρονη παροχή των υπηρεσιών φωνής – δεδομένων – βίντεο</a:t>
            </a:r>
          </a:p>
        </p:txBody>
      </p:sp>
    </p:spTree>
    <p:extLst>
      <p:ext uri="{BB962C8B-B14F-4D97-AF65-F5344CB8AC3E}">
        <p14:creationId xmlns:p14="http://schemas.microsoft.com/office/powerpoint/2010/main" val="2209237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Πακέτα υπηρεσιών: </a:t>
            </a:r>
            <a:r>
              <a:rPr lang="el-GR" dirty="0" err="1"/>
              <a:t>Quadruple</a:t>
            </a:r>
            <a:r>
              <a:rPr lang="el-GR" dirty="0"/>
              <a:t> </a:t>
            </a:r>
            <a:r>
              <a:rPr lang="en-US" altLang="en-US" dirty="0"/>
              <a:t>play</a:t>
            </a:r>
            <a:endParaRPr lang="el-GR" dirty="0"/>
          </a:p>
        </p:txBody>
      </p:sp>
      <p:sp>
        <p:nvSpPr>
          <p:cNvPr id="5" name="Θέση περιεχομένου 4"/>
          <p:cNvSpPr>
            <a:spLocks noGrp="1"/>
          </p:cNvSpPr>
          <p:nvPr>
            <p:ph idx="1"/>
          </p:nvPr>
        </p:nvSpPr>
        <p:spPr/>
        <p:txBody>
          <a:bodyPr>
            <a:normAutofit fontScale="77500" lnSpcReduction="20000"/>
          </a:bodyPr>
          <a:lstStyle/>
          <a:p>
            <a:r>
              <a:rPr lang="el-GR" dirty="0" err="1"/>
              <a:t>Quadruple</a:t>
            </a:r>
            <a:r>
              <a:rPr lang="el-GR" dirty="0"/>
              <a:t> </a:t>
            </a:r>
            <a:r>
              <a:rPr lang="el-GR" dirty="0" err="1"/>
              <a:t>Play</a:t>
            </a:r>
            <a:r>
              <a:rPr lang="el-GR" dirty="0"/>
              <a:t> (ή 4play) </a:t>
            </a:r>
          </a:p>
          <a:p>
            <a:pPr lvl="1"/>
            <a:r>
              <a:rPr lang="el-GR" dirty="0"/>
              <a:t>Αποτελεί εξέλιξη της </a:t>
            </a:r>
            <a:r>
              <a:rPr lang="el-GR" dirty="0" err="1"/>
              <a:t>Triple</a:t>
            </a:r>
            <a:r>
              <a:rPr lang="el-GR" dirty="0"/>
              <a:t> </a:t>
            </a:r>
            <a:r>
              <a:rPr lang="el-GR" dirty="0" err="1"/>
              <a:t>Play</a:t>
            </a:r>
            <a:r>
              <a:rPr lang="el-GR" dirty="0"/>
              <a:t>. Πλέον της ενσύρματης δικτυακής υποδομής γίνεται χρήση και ασύρματων επικοινωνιών για τη μετάδοση υπηρεσιών βίντεο, τηλεφωνίας και Internet</a:t>
            </a:r>
          </a:p>
          <a:p>
            <a:pPr lvl="1"/>
            <a:r>
              <a:rPr lang="el-GR" dirty="0"/>
              <a:t>Η πρόσφατη ανάπτυξη της κινητής τηλεφωνίας και η ευρεία διάδοση και χρήση των δικτύων νέας γενιάς (4G/5</a:t>
            </a:r>
            <a:r>
              <a:rPr lang="en-US" dirty="0"/>
              <a:t>G</a:t>
            </a:r>
            <a:r>
              <a:rPr lang="el-GR" dirty="0"/>
              <a:t>) κατέστησαν εφικτή τη μετάδοση των παραπάνω υπηρεσιών και σε χρήστες που λαμβάνουν το περιεχόμενο που επιθυμούν στην κινητή τους συσκευή</a:t>
            </a:r>
            <a:endParaRPr lang="en-US" dirty="0"/>
          </a:p>
          <a:p>
            <a:pPr lvl="1"/>
            <a:r>
              <a:rPr lang="el-GR" dirty="0"/>
              <a:t>Αυτή η τεχνολογία επέτρεψε την δημιουργία πακέτων ειδικών για τις διαθέσιμες ταχύτητες των χρηστών, τις αποστάσεις μεταξύ τους αλλά και την αντιμετώπιση περιπτώσεων «</a:t>
            </a:r>
            <a:r>
              <a:rPr lang="en-US" dirty="0"/>
              <a:t>non line of sight</a:t>
            </a:r>
            <a:r>
              <a:rPr lang="el-GR" dirty="0"/>
              <a:t>»</a:t>
            </a:r>
          </a:p>
        </p:txBody>
      </p:sp>
    </p:spTree>
    <p:extLst>
      <p:ext uri="{BB962C8B-B14F-4D97-AF65-F5344CB8AC3E}">
        <p14:creationId xmlns:p14="http://schemas.microsoft.com/office/powerpoint/2010/main" val="30281819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Ενσύρματες Ευρυζωνικές Δικτυακές </a:t>
            </a:r>
            <a:br>
              <a:rPr lang="el-GR" altLang="en-US" dirty="0"/>
            </a:br>
            <a:r>
              <a:rPr lang="el-GR" altLang="en-US" dirty="0"/>
              <a:t>Τεχνολογίες</a:t>
            </a:r>
            <a:endParaRPr lang="el-GR" dirty="0"/>
          </a:p>
        </p:txBody>
      </p:sp>
      <p:sp>
        <p:nvSpPr>
          <p:cNvPr id="5" name="Θέση περιεχομένου 4"/>
          <p:cNvSpPr>
            <a:spLocks noGrp="1"/>
          </p:cNvSpPr>
          <p:nvPr>
            <p:ph idx="1"/>
          </p:nvPr>
        </p:nvSpPr>
        <p:spPr/>
        <p:txBody>
          <a:bodyPr>
            <a:normAutofit fontScale="85000" lnSpcReduction="20000"/>
          </a:bodyPr>
          <a:lstStyle/>
          <a:p>
            <a:pPr marL="342900" lvl="1" indent="-342900">
              <a:buFont typeface="Arial" pitchFamily="34" charset="0"/>
              <a:buChar char="•"/>
            </a:pPr>
            <a:r>
              <a:rPr lang="el-GR" dirty="0"/>
              <a:t>Οπτικές ίνες: οι τεχνολογίες οπτικών ινών δημιουργούν μια οικογένεια αρχιτεκτονικών που ονομάζεται </a:t>
            </a:r>
            <a:r>
              <a:rPr lang="el-GR" dirty="0" err="1"/>
              <a:t>FTTx</a:t>
            </a:r>
            <a:endParaRPr lang="el-GR" dirty="0"/>
          </a:p>
          <a:p>
            <a:pPr marL="342900" lvl="1" indent="-342900">
              <a:buFont typeface="Arial" pitchFamily="34" charset="0"/>
              <a:buChar char="•"/>
            </a:pPr>
            <a:r>
              <a:rPr lang="el-GR" dirty="0"/>
              <a:t>Οι </a:t>
            </a:r>
            <a:r>
              <a:rPr lang="el-GR" dirty="0" err="1"/>
              <a:t>ασυμμετρικές</a:t>
            </a:r>
            <a:r>
              <a:rPr lang="el-GR" dirty="0"/>
              <a:t> τεχνολογίες πρόσβασης αναφέρονται γενικά ως </a:t>
            </a:r>
            <a:r>
              <a:rPr lang="el-GR" dirty="0" err="1"/>
              <a:t>xDSL</a:t>
            </a:r>
            <a:r>
              <a:rPr lang="el-GR" dirty="0"/>
              <a:t> και οι κυριότερες είναι: ADSL, HDSL, SDSL και VDSL</a:t>
            </a:r>
          </a:p>
          <a:p>
            <a:pPr marL="342900" lvl="1" indent="-342900">
              <a:buFont typeface="Arial" pitchFamily="34" charset="0"/>
              <a:buChar char="•"/>
            </a:pPr>
            <a:r>
              <a:rPr lang="el-GR" dirty="0" err="1"/>
              <a:t>Gigabit</a:t>
            </a:r>
            <a:r>
              <a:rPr lang="el-GR" dirty="0"/>
              <a:t> </a:t>
            </a:r>
            <a:r>
              <a:rPr lang="el-GR" dirty="0" err="1"/>
              <a:t>Ethernet</a:t>
            </a:r>
            <a:r>
              <a:rPr lang="el-GR" dirty="0"/>
              <a:t>: σύνολο των τεχνολογιών για την υλοποίηση δικτύων </a:t>
            </a:r>
            <a:r>
              <a:rPr lang="el-GR" dirty="0" err="1"/>
              <a:t>Ethernet</a:t>
            </a:r>
            <a:r>
              <a:rPr lang="el-GR" dirty="0"/>
              <a:t> σε ονομαστικές ταχύτητες μετάδοσης ενός </a:t>
            </a:r>
            <a:r>
              <a:rPr lang="el-GR" dirty="0" err="1"/>
              <a:t>Gigabit</a:t>
            </a:r>
            <a:r>
              <a:rPr lang="el-GR" dirty="0"/>
              <a:t> το δευτερόλεπτο</a:t>
            </a:r>
          </a:p>
          <a:p>
            <a:pPr marL="342900" lvl="1" indent="-342900">
              <a:buFont typeface="Arial" pitchFamily="34" charset="0"/>
              <a:buChar char="•"/>
            </a:pPr>
            <a:r>
              <a:rPr lang="el-GR" dirty="0"/>
              <a:t>Τεχνολογία </a:t>
            </a:r>
            <a:r>
              <a:rPr lang="el-GR" dirty="0" err="1"/>
              <a:t>Communication</a:t>
            </a:r>
            <a:r>
              <a:rPr lang="el-GR" dirty="0"/>
              <a:t> </a:t>
            </a:r>
            <a:r>
              <a:rPr lang="el-GR" dirty="0" err="1"/>
              <a:t>over</a:t>
            </a:r>
            <a:r>
              <a:rPr lang="el-GR" dirty="0"/>
              <a:t> </a:t>
            </a:r>
            <a:r>
              <a:rPr lang="el-GR" dirty="0" err="1"/>
              <a:t>Power</a:t>
            </a:r>
            <a:r>
              <a:rPr lang="el-GR" dirty="0"/>
              <a:t> </a:t>
            </a:r>
            <a:r>
              <a:rPr lang="el-GR" dirty="0" err="1"/>
              <a:t>Lines</a:t>
            </a:r>
            <a:r>
              <a:rPr lang="el-GR" dirty="0"/>
              <a:t> (</a:t>
            </a:r>
            <a:r>
              <a:rPr lang="el-GR" dirty="0" err="1"/>
              <a:t>CoPL</a:t>
            </a:r>
            <a:r>
              <a:rPr lang="el-GR" dirty="0"/>
              <a:t>): χρησιμοποιεί την υπάρχουσα υποδομή ηλεκτρικού ρεύματος για τη μεταφορά δεδομένων</a:t>
            </a:r>
          </a:p>
          <a:p>
            <a:pPr marL="342900" lvl="1" indent="-342900">
              <a:buFont typeface="Arial" pitchFamily="34" charset="0"/>
              <a:buChar char="•"/>
            </a:pPr>
            <a:r>
              <a:rPr lang="en-US" dirty="0"/>
              <a:t>Cable networks:</a:t>
            </a:r>
            <a:r>
              <a:rPr lang="el-GR" dirty="0"/>
              <a:t> Αναβάθμιση του δικτύου καλωδιακής τηλεόρασης για αμφίδρομη επικοινωνία</a:t>
            </a:r>
          </a:p>
          <a:p>
            <a:pPr marL="342900" lvl="1" indent="-342900">
              <a:buFont typeface="Arial" pitchFamily="34" charset="0"/>
              <a:buChar char="•"/>
            </a:pPr>
            <a:endParaRPr lang="el-GR" dirty="0"/>
          </a:p>
        </p:txBody>
      </p:sp>
    </p:spTree>
    <p:extLst>
      <p:ext uri="{BB962C8B-B14F-4D97-AF65-F5344CB8AC3E}">
        <p14:creationId xmlns:p14="http://schemas.microsoft.com/office/powerpoint/2010/main" val="3028181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Ασύρματες </a:t>
            </a:r>
            <a:r>
              <a:rPr lang="el-GR" altLang="en-US" dirty="0" err="1"/>
              <a:t>Ευρυζωνικές</a:t>
            </a:r>
            <a:r>
              <a:rPr lang="el-GR" altLang="en-US" dirty="0"/>
              <a:t> Δικτυακές </a:t>
            </a:r>
            <a:br>
              <a:rPr lang="el-GR" altLang="en-US" dirty="0"/>
            </a:br>
            <a:r>
              <a:rPr lang="el-GR" altLang="en-US" dirty="0"/>
              <a:t>Τεχνολογίες (2/2)</a:t>
            </a:r>
            <a:endParaRPr lang="en-US" dirty="0"/>
          </a:p>
        </p:txBody>
      </p:sp>
      <p:sp>
        <p:nvSpPr>
          <p:cNvPr id="3" name="Content Placeholder 2"/>
          <p:cNvSpPr>
            <a:spLocks noGrp="1"/>
          </p:cNvSpPr>
          <p:nvPr>
            <p:ph idx="1"/>
          </p:nvPr>
        </p:nvSpPr>
        <p:spPr/>
        <p:txBody>
          <a:bodyPr>
            <a:normAutofit fontScale="85000" lnSpcReduction="20000"/>
          </a:bodyPr>
          <a:lstStyle/>
          <a:p>
            <a:r>
              <a:rPr lang="el-GR" dirty="0"/>
              <a:t>Το πρότυπο IEEE 802.16 </a:t>
            </a:r>
          </a:p>
          <a:p>
            <a:pPr lvl="1"/>
            <a:r>
              <a:rPr lang="el-GR" dirty="0" err="1"/>
              <a:t>WiMΑΧ</a:t>
            </a:r>
            <a:endParaRPr lang="el-GR" dirty="0"/>
          </a:p>
          <a:p>
            <a:r>
              <a:rPr lang="el-GR" dirty="0"/>
              <a:t>Κυρίαρχα (σε χρήση) συστήματα κινητών επικοινωνιών επόμενης γενιάς </a:t>
            </a:r>
          </a:p>
          <a:p>
            <a:pPr lvl="1"/>
            <a:r>
              <a:rPr lang="el-GR" dirty="0"/>
              <a:t>LTE</a:t>
            </a:r>
          </a:p>
          <a:p>
            <a:pPr lvl="1"/>
            <a:r>
              <a:rPr lang="en-US" dirty="0"/>
              <a:t>LTE-Advanced</a:t>
            </a:r>
            <a:r>
              <a:rPr lang="el-GR" dirty="0"/>
              <a:t>  </a:t>
            </a:r>
          </a:p>
          <a:p>
            <a:pPr lvl="1"/>
            <a:r>
              <a:rPr lang="el-GR" dirty="0"/>
              <a:t>5</a:t>
            </a:r>
            <a:r>
              <a:rPr lang="en-US" dirty="0"/>
              <a:t>G</a:t>
            </a:r>
            <a:endParaRPr lang="el-GR" dirty="0"/>
          </a:p>
          <a:p>
            <a:r>
              <a:rPr lang="el-GR" dirty="0"/>
              <a:t>Σε ανάπτυξη συστήματα κινητών επικοινωνιών</a:t>
            </a:r>
          </a:p>
          <a:p>
            <a:pPr lvl="1"/>
            <a:r>
              <a:rPr lang="el-GR" dirty="0"/>
              <a:t>5</a:t>
            </a:r>
            <a:r>
              <a:rPr lang="en-US" dirty="0"/>
              <a:t>G and Beyond</a:t>
            </a:r>
            <a:endParaRPr lang="el-GR" dirty="0"/>
          </a:p>
          <a:p>
            <a:pPr lvl="1"/>
            <a:r>
              <a:rPr lang="en-US" dirty="0"/>
              <a:t>6G</a:t>
            </a:r>
            <a:endParaRPr lang="el-GR" dirty="0"/>
          </a:p>
        </p:txBody>
      </p:sp>
    </p:spTree>
    <p:extLst>
      <p:ext uri="{BB962C8B-B14F-4D97-AF65-F5344CB8AC3E}">
        <p14:creationId xmlns:p14="http://schemas.microsoft.com/office/powerpoint/2010/main" val="3550664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Last Mile</a:t>
            </a:r>
            <a:r>
              <a:rPr lang="el-GR" altLang="en-US" dirty="0"/>
              <a:t> (1/</a:t>
            </a:r>
            <a:r>
              <a:rPr lang="en-US" altLang="en-US" dirty="0"/>
              <a:t>3</a:t>
            </a:r>
            <a:r>
              <a:rPr lang="el-GR" altLang="en-US" dirty="0"/>
              <a:t>)</a:t>
            </a:r>
            <a:endParaRPr lang="en-US" dirty="0"/>
          </a:p>
        </p:txBody>
      </p:sp>
      <p:sp>
        <p:nvSpPr>
          <p:cNvPr id="3" name="Content Placeholder 2"/>
          <p:cNvSpPr>
            <a:spLocks noGrp="1"/>
          </p:cNvSpPr>
          <p:nvPr>
            <p:ph idx="1"/>
          </p:nvPr>
        </p:nvSpPr>
        <p:spPr/>
        <p:txBody>
          <a:bodyPr>
            <a:normAutofit fontScale="85000" lnSpcReduction="10000"/>
          </a:bodyPr>
          <a:lstStyle/>
          <a:p>
            <a:r>
              <a:rPr lang="el-GR" dirty="0"/>
              <a:t>Συχνά αναφέρεται ως «</a:t>
            </a:r>
            <a:r>
              <a:rPr lang="en-US" dirty="0"/>
              <a:t>Last kilometer</a:t>
            </a:r>
            <a:r>
              <a:rPr lang="el-GR" dirty="0"/>
              <a:t>»</a:t>
            </a:r>
            <a:endParaRPr lang="en-US" dirty="0"/>
          </a:p>
          <a:p>
            <a:pPr marL="0" indent="0">
              <a:buNone/>
            </a:pPr>
            <a:endParaRPr lang="en-US" dirty="0"/>
          </a:p>
          <a:p>
            <a:r>
              <a:rPr lang="el-GR" dirty="0"/>
              <a:t>Με τον όρο «</a:t>
            </a:r>
            <a:r>
              <a:rPr lang="el-GR" dirty="0" err="1"/>
              <a:t>last</a:t>
            </a:r>
            <a:r>
              <a:rPr lang="el-GR" dirty="0"/>
              <a:t> </a:t>
            </a:r>
            <a:r>
              <a:rPr lang="el-GR" dirty="0" err="1"/>
              <a:t>mile</a:t>
            </a:r>
            <a:r>
              <a:rPr lang="el-GR" dirty="0"/>
              <a:t>» (ή τελευταίο μίλι) ορίζεται το τελικό σκέλος της παροχής διασύνδεσης από έναν πάροχο επικοινωνιών σε έναν πελάτη</a:t>
            </a:r>
            <a:endParaRPr lang="en-US" dirty="0"/>
          </a:p>
          <a:p>
            <a:endParaRPr lang="el-GR" dirty="0"/>
          </a:p>
          <a:p>
            <a:r>
              <a:rPr lang="el-GR" dirty="0"/>
              <a:t>Για να ικανοποιηθούν οι αυξημένες απαιτήσεις των τελικών χρηστών απαιτείται η χρήση ευρυζωνικών συνδέσεων οι οποίες θα καλύπτουν το </a:t>
            </a:r>
            <a:r>
              <a:rPr lang="el-GR" dirty="0" err="1"/>
              <a:t>last</a:t>
            </a:r>
            <a:r>
              <a:rPr lang="el-GR" dirty="0"/>
              <a:t> </a:t>
            </a:r>
            <a:r>
              <a:rPr lang="el-GR" dirty="0" err="1"/>
              <a:t>mile</a:t>
            </a:r>
            <a:endParaRPr lang="el-GR" dirty="0"/>
          </a:p>
        </p:txBody>
      </p:sp>
    </p:spTree>
    <p:extLst>
      <p:ext uri="{BB962C8B-B14F-4D97-AF65-F5344CB8AC3E}">
        <p14:creationId xmlns:p14="http://schemas.microsoft.com/office/powerpoint/2010/main" val="3727452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Last Mile</a:t>
            </a:r>
            <a:r>
              <a:rPr lang="el-GR" altLang="en-US" dirty="0"/>
              <a:t> (</a:t>
            </a:r>
            <a:r>
              <a:rPr lang="en-US" altLang="en-US" dirty="0"/>
              <a:t>2</a:t>
            </a:r>
            <a:r>
              <a:rPr lang="el-GR" altLang="en-US" dirty="0"/>
              <a:t>/</a:t>
            </a:r>
            <a:r>
              <a:rPr lang="en-US" altLang="en-US" dirty="0"/>
              <a:t>3</a:t>
            </a:r>
            <a:r>
              <a:rPr lang="el-GR" altLang="en-US" dirty="0"/>
              <a:t>)</a:t>
            </a:r>
            <a:endParaRPr lang="en-US" dirty="0"/>
          </a:p>
        </p:txBody>
      </p:sp>
      <p:sp>
        <p:nvSpPr>
          <p:cNvPr id="3" name="Content Placeholder 2"/>
          <p:cNvSpPr>
            <a:spLocks noGrp="1"/>
          </p:cNvSpPr>
          <p:nvPr>
            <p:ph idx="1"/>
          </p:nvPr>
        </p:nvSpPr>
        <p:spPr/>
        <p:txBody>
          <a:bodyPr>
            <a:normAutofit fontScale="77500" lnSpcReduction="20000"/>
          </a:bodyPr>
          <a:lstStyle/>
          <a:p>
            <a:r>
              <a:rPr lang="el-GR" sz="3100" dirty="0"/>
              <a:t>Η κάλυψη του </a:t>
            </a:r>
            <a:r>
              <a:rPr lang="el-GR" sz="3100" dirty="0" err="1"/>
              <a:t>last</a:t>
            </a:r>
            <a:r>
              <a:rPr lang="el-GR" sz="3100" dirty="0"/>
              <a:t> </a:t>
            </a:r>
            <a:r>
              <a:rPr lang="el-GR" sz="3100" dirty="0" err="1"/>
              <a:t>mile</a:t>
            </a:r>
            <a:r>
              <a:rPr lang="el-GR" sz="3100" dirty="0"/>
              <a:t> με οπτική ίνα μοιάζει να είναι ένα άριστο μέσο όσον αφορά τη χωρητικότητα, δεν είναι όμως εύκολα διαθέσιμη στους περισσότερους τελικούς χρήστες</a:t>
            </a:r>
          </a:p>
          <a:p>
            <a:r>
              <a:rPr lang="el-GR" sz="3100" dirty="0"/>
              <a:t>Μια εναλλακτική λύση είναι η σύνδεση μέσω του καλωδίου που παρέχει την καλωδιακή τηλεόραση. Είναι κατά κύριο λόγο ασυμμετρική λύση, με μέγιστη ταχύτητα κατεβάσματος (</a:t>
            </a:r>
            <a:r>
              <a:rPr lang="en-US" sz="3100" dirty="0"/>
              <a:t>download</a:t>
            </a:r>
            <a:r>
              <a:rPr lang="el-GR" sz="3100" dirty="0"/>
              <a:t>) μεγαλύτερη της ταχύτητας ανεβάσματος (</a:t>
            </a:r>
            <a:r>
              <a:rPr lang="en-US" sz="3100" dirty="0"/>
              <a:t>upload</a:t>
            </a:r>
            <a:r>
              <a:rPr lang="el-GR" sz="3100" dirty="0"/>
              <a:t>)</a:t>
            </a:r>
          </a:p>
          <a:p>
            <a:r>
              <a:rPr lang="el-GR" sz="3100" dirty="0"/>
              <a:t>Η υποδομή του δικτύου παροχής ηλεκτρικού ρεύματος φαίνεται να είναι μια οικονομικώς αποδοτική λύση για το </a:t>
            </a:r>
            <a:r>
              <a:rPr lang="el-GR" sz="3100" dirty="0" err="1"/>
              <a:t>last</a:t>
            </a:r>
            <a:r>
              <a:rPr lang="el-GR" sz="3100" dirty="0"/>
              <a:t> </a:t>
            </a:r>
            <a:r>
              <a:rPr lang="el-GR" sz="3100" dirty="0" err="1"/>
              <a:t>mile</a:t>
            </a:r>
            <a:endParaRPr lang="el-GR" sz="3100" dirty="0"/>
          </a:p>
          <a:p>
            <a:r>
              <a:rPr lang="el-GR" sz="3100" dirty="0"/>
              <a:t>Εναλλακτικές λύσεις αποτελούν οι ασύρματες συνδέσεις και τα δορυφορικά συστήματα </a:t>
            </a:r>
          </a:p>
          <a:p>
            <a:endParaRPr lang="en-US" dirty="0"/>
          </a:p>
        </p:txBody>
      </p:sp>
    </p:spTree>
    <p:extLst>
      <p:ext uri="{BB962C8B-B14F-4D97-AF65-F5344CB8AC3E}">
        <p14:creationId xmlns:p14="http://schemas.microsoft.com/office/powerpoint/2010/main" val="42823197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Last Mile</a:t>
            </a:r>
            <a:r>
              <a:rPr lang="el-GR" altLang="en-US" dirty="0"/>
              <a:t> (</a:t>
            </a:r>
            <a:r>
              <a:rPr lang="en-US" altLang="en-US" dirty="0"/>
              <a:t>3</a:t>
            </a:r>
            <a:r>
              <a:rPr lang="el-GR" altLang="en-US" dirty="0"/>
              <a:t>/</a:t>
            </a:r>
            <a:r>
              <a:rPr lang="en-US" altLang="en-US" dirty="0"/>
              <a:t>3</a:t>
            </a:r>
            <a:r>
              <a:rPr lang="el-GR" altLang="en-US" dirty="0"/>
              <a:t>)</a:t>
            </a:r>
            <a:endParaRPr lang="en-US" dirty="0"/>
          </a:p>
        </p:txBody>
      </p:sp>
      <p:sp>
        <p:nvSpPr>
          <p:cNvPr id="3" name="Content Placeholder 2"/>
          <p:cNvSpPr>
            <a:spLocks noGrp="1"/>
          </p:cNvSpPr>
          <p:nvPr>
            <p:ph idx="1"/>
          </p:nvPr>
        </p:nvSpPr>
        <p:spPr/>
        <p:txBody>
          <a:bodyPr>
            <a:normAutofit fontScale="85000" lnSpcReduction="20000"/>
          </a:bodyPr>
          <a:lstStyle/>
          <a:p>
            <a:r>
              <a:rPr lang="el-GR" dirty="0"/>
              <a:t>Η υλοποίηση του </a:t>
            </a:r>
            <a:r>
              <a:rPr lang="el-GR" dirty="0" err="1"/>
              <a:t>last</a:t>
            </a:r>
            <a:r>
              <a:rPr lang="el-GR" dirty="0"/>
              <a:t> </a:t>
            </a:r>
            <a:r>
              <a:rPr lang="el-GR" dirty="0" err="1"/>
              <a:t>mile</a:t>
            </a:r>
            <a:r>
              <a:rPr lang="el-GR" dirty="0"/>
              <a:t> περιλαμβάνει τεχνολογικά, οικονομικά, γεωγραφικά ζητήματα καθώς και ζητήματα πολιτικής</a:t>
            </a:r>
          </a:p>
          <a:p>
            <a:r>
              <a:rPr lang="el-GR" dirty="0"/>
              <a:t>Ο απλούστερος τρόπος είναι να χρησιμοποιηθεί κάτι που βρίσκεται ήδη σε ισχύ παρά να δημιουργηθεί νέα υποδομή</a:t>
            </a:r>
          </a:p>
          <a:p>
            <a:r>
              <a:rPr lang="el-GR" dirty="0"/>
              <a:t>Οι τηλεφωνικές γραμμές και τα τηλεοπτικά καλώδια είναι οι προφανείς επιλογές και για μεγάλη περίοδο απολάμβαναν την περισσότερη προσοχή</a:t>
            </a:r>
          </a:p>
          <a:p>
            <a:r>
              <a:rPr lang="el-GR" dirty="0"/>
              <a:t>Υπάρχει επίσης σαν επιλογή και η υπάρχουσα υποδομή του δικτύου που παρέχει ηλεκτρική ενέργεια στα σπίτια</a:t>
            </a:r>
          </a:p>
        </p:txBody>
      </p:sp>
    </p:spTree>
    <p:extLst>
      <p:ext uri="{BB962C8B-B14F-4D97-AF65-F5344CB8AC3E}">
        <p14:creationId xmlns:p14="http://schemas.microsoft.com/office/powerpoint/2010/main" val="1543493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Local Loop</a:t>
            </a:r>
            <a:r>
              <a:rPr lang="el-GR" altLang="en-US"/>
              <a:t> (1/2)</a:t>
            </a:r>
            <a:endParaRPr lang="en-US" dirty="0"/>
          </a:p>
        </p:txBody>
      </p:sp>
      <p:sp>
        <p:nvSpPr>
          <p:cNvPr id="3" name="Content Placeholder 2"/>
          <p:cNvSpPr>
            <a:spLocks noGrp="1"/>
          </p:cNvSpPr>
          <p:nvPr>
            <p:ph idx="1"/>
          </p:nvPr>
        </p:nvSpPr>
        <p:spPr/>
        <p:txBody>
          <a:bodyPr>
            <a:normAutofit fontScale="70000" lnSpcReduction="20000"/>
          </a:bodyPr>
          <a:lstStyle/>
          <a:p>
            <a:r>
              <a:rPr lang="el-GR" dirty="0"/>
              <a:t>Στο συνηθισμένο τηλεφωνικό δίκτυο (</a:t>
            </a:r>
            <a:r>
              <a:rPr lang="el-GR" dirty="0" err="1"/>
              <a:t>Plain</a:t>
            </a:r>
            <a:r>
              <a:rPr lang="el-GR" dirty="0"/>
              <a:t> </a:t>
            </a:r>
            <a:r>
              <a:rPr lang="el-GR" dirty="0" err="1"/>
              <a:t>Old</a:t>
            </a:r>
            <a:r>
              <a:rPr lang="el-GR" dirty="0"/>
              <a:t> Telephone Service-POTS) καλούμε «</a:t>
            </a:r>
            <a:r>
              <a:rPr lang="el-GR" dirty="0" err="1"/>
              <a:t>local</a:t>
            </a:r>
            <a:r>
              <a:rPr lang="el-GR" dirty="0"/>
              <a:t> </a:t>
            </a:r>
            <a:r>
              <a:rPr lang="el-GR" dirty="0" err="1"/>
              <a:t>loop</a:t>
            </a:r>
            <a:r>
              <a:rPr lang="el-GR" dirty="0"/>
              <a:t>» τις </a:t>
            </a:r>
            <a:r>
              <a:rPr lang="el-GR" dirty="0" err="1"/>
              <a:t>point</a:t>
            </a:r>
            <a:r>
              <a:rPr lang="el-GR" dirty="0"/>
              <a:t>-</a:t>
            </a:r>
            <a:r>
              <a:rPr lang="el-GR" dirty="0" err="1"/>
              <a:t>to</a:t>
            </a:r>
            <a:r>
              <a:rPr lang="el-GR" dirty="0"/>
              <a:t>-</a:t>
            </a:r>
            <a:r>
              <a:rPr lang="el-GR" dirty="0" err="1"/>
              <a:t>point</a:t>
            </a:r>
            <a:r>
              <a:rPr lang="el-GR" dirty="0"/>
              <a:t> συνδέσεις των τελικών χρηστών με κάποιο κεντρικό κόμβο του τηλεπικοινωνιακού φορέα </a:t>
            </a:r>
          </a:p>
          <a:p>
            <a:r>
              <a:rPr lang="el-GR" dirty="0"/>
              <a:t>Αυτές οι συνδέσεις γίνονται συνήθως μέσω χάλκινων συνεστραμμένων ζευγών (</a:t>
            </a:r>
            <a:r>
              <a:rPr lang="el-GR" dirty="0" err="1"/>
              <a:t>twisted</a:t>
            </a:r>
            <a:r>
              <a:rPr lang="el-GR" dirty="0"/>
              <a:t> </a:t>
            </a:r>
            <a:r>
              <a:rPr lang="el-GR" dirty="0" err="1"/>
              <a:t>pair</a:t>
            </a:r>
            <a:r>
              <a:rPr lang="el-GR" dirty="0"/>
              <a:t>) καλωδίων. </a:t>
            </a:r>
            <a:endParaRPr lang="en-US" dirty="0"/>
          </a:p>
          <a:p>
            <a:r>
              <a:rPr lang="el-GR" dirty="0"/>
              <a:t>Το μέγιστο μήκος των συνδέσεων είναι 4 έως 7 </a:t>
            </a:r>
            <a:r>
              <a:rPr lang="el-GR" dirty="0" err="1"/>
              <a:t>Km</a:t>
            </a:r>
            <a:r>
              <a:rPr lang="el-GR" dirty="0"/>
              <a:t>, ανάλογα με την διατομή των καλωδίων, με μέσο μήκος 1-2 </a:t>
            </a:r>
            <a:r>
              <a:rPr lang="el-GR" dirty="0" err="1"/>
              <a:t>Km</a:t>
            </a:r>
            <a:endParaRPr lang="el-GR" dirty="0"/>
          </a:p>
          <a:p>
            <a:r>
              <a:rPr lang="el-GR" dirty="0"/>
              <a:t>Αυτά τα καλώδια καταλήγουν σε κατανεμητές εγκατεστημένους στους δρόμους των πόλεων («ΚΑΦΑΟ»)</a:t>
            </a:r>
            <a:endParaRPr lang="en-US" dirty="0"/>
          </a:p>
          <a:p>
            <a:r>
              <a:rPr lang="el-GR" dirty="0"/>
              <a:t>Από τα ΚΑΦΑΟ υπάρχουν αρκετές προοπτικές καλωδίωσης (ίνες/καλώδια χαλκού)  οι οποίες ανάλογα και με την υποδομή του δικτύου καταλήγουν σε άλλα σημεία διανομής και εν τέλει φτάνουν στον χρήστη </a:t>
            </a:r>
          </a:p>
        </p:txBody>
      </p:sp>
    </p:spTree>
    <p:extLst>
      <p:ext uri="{BB962C8B-B14F-4D97-AF65-F5344CB8AC3E}">
        <p14:creationId xmlns:p14="http://schemas.microsoft.com/office/powerpoint/2010/main" val="1793627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Local Loop</a:t>
            </a:r>
            <a:r>
              <a:rPr lang="el-GR" altLang="en-US" dirty="0"/>
              <a:t> (2/2)</a:t>
            </a:r>
            <a:endParaRPr lang="en-US" dirty="0"/>
          </a:p>
        </p:txBody>
      </p:sp>
      <p:sp>
        <p:nvSpPr>
          <p:cNvPr id="3" name="Content Placeholder 2"/>
          <p:cNvSpPr>
            <a:spLocks noGrp="1"/>
          </p:cNvSpPr>
          <p:nvPr>
            <p:ph idx="1"/>
          </p:nvPr>
        </p:nvSpPr>
        <p:spPr/>
        <p:txBody>
          <a:bodyPr>
            <a:normAutofit fontScale="85000" lnSpcReduction="20000"/>
          </a:bodyPr>
          <a:lstStyle/>
          <a:p>
            <a:r>
              <a:rPr lang="el-GR" dirty="0"/>
              <a:t>Η υποδομή </a:t>
            </a:r>
            <a:r>
              <a:rPr lang="el-GR" dirty="0" err="1"/>
              <a:t>Local</a:t>
            </a:r>
            <a:r>
              <a:rPr lang="el-GR" dirty="0"/>
              <a:t> </a:t>
            </a:r>
            <a:r>
              <a:rPr lang="el-GR" dirty="0" err="1"/>
              <a:t>Loop</a:t>
            </a:r>
            <a:r>
              <a:rPr lang="el-GR" dirty="0"/>
              <a:t> αποδεσμεύεται σύμφωνα με ενέργειες και οδηγίες των ρυθμιστικών αρχών, επιτρέποντας έτσι σε νόμιμα δικαιούχους οργανισμούς (εναλλακτικούς τηλεπικοινωνιακούς παρόχους) να χρησιμοποιούν το δίκτυο πρόσβασης τρίτων (π.χ. ΟΤΕ) για να παρέχουν τηλεπικοινωνιακές υπηρεσίες στους καταναλωτές</a:t>
            </a:r>
          </a:p>
          <a:p>
            <a:r>
              <a:rPr lang="el-GR" dirty="0"/>
              <a:t>Η αποδέσμευση του τοπικού βρόχου </a:t>
            </a:r>
            <a:endParaRPr lang="en-US" dirty="0"/>
          </a:p>
          <a:p>
            <a:pPr lvl="1"/>
            <a:r>
              <a:rPr lang="el-GR" dirty="0"/>
              <a:t>Ενισχύει τον ανταγωνισμό</a:t>
            </a:r>
          </a:p>
          <a:p>
            <a:pPr lvl="1"/>
            <a:r>
              <a:rPr lang="el-GR" dirty="0"/>
              <a:t>Επιταχύνει την εφαρμογή τεχνολογιών (π.χ. </a:t>
            </a:r>
            <a:r>
              <a:rPr lang="el-GR" dirty="0" err="1"/>
              <a:t>xDSL</a:t>
            </a:r>
            <a:r>
              <a:rPr lang="el-GR" dirty="0"/>
              <a:t>) και την παροχή νέων υπηρεσιών</a:t>
            </a:r>
          </a:p>
          <a:p>
            <a:pPr lvl="1"/>
            <a:r>
              <a:rPr lang="el-GR" dirty="0"/>
              <a:t>Μειώνει τις τιμές στον καταναλωτή</a:t>
            </a:r>
          </a:p>
        </p:txBody>
      </p:sp>
    </p:spTree>
    <p:extLst>
      <p:ext uri="{BB962C8B-B14F-4D97-AF65-F5344CB8AC3E}">
        <p14:creationId xmlns:p14="http://schemas.microsoft.com/office/powerpoint/2010/main" val="561161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normAutofit fontScale="90000"/>
          </a:bodyPr>
          <a:lstStyle/>
          <a:p>
            <a:r>
              <a:rPr lang="el-GR" sz="4400" dirty="0"/>
              <a:t>Βασικά στοιχεία ευρυζωνικών επικοινωνιών (Μέρος 2)</a:t>
            </a:r>
            <a:endParaRPr lang="en-US" sz="4400" dirty="0"/>
          </a:p>
        </p:txBody>
      </p:sp>
    </p:spTree>
    <p:extLst>
      <p:ext uri="{BB962C8B-B14F-4D97-AF65-F5344CB8AC3E}">
        <p14:creationId xmlns:p14="http://schemas.microsoft.com/office/powerpoint/2010/main" val="42842983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Τρόποι εισχώρησης εναλλακτικών παρόχων</a:t>
            </a:r>
            <a:r>
              <a:rPr lang="en-US"/>
              <a:t> </a:t>
            </a:r>
            <a:r>
              <a:rPr lang="el-GR" altLang="en-US"/>
              <a:t>(1/2)</a:t>
            </a:r>
            <a:endParaRPr lang="en-US" dirty="0"/>
          </a:p>
        </p:txBody>
      </p:sp>
      <p:sp>
        <p:nvSpPr>
          <p:cNvPr id="3" name="Content Placeholder 2"/>
          <p:cNvSpPr>
            <a:spLocks noGrp="1"/>
          </p:cNvSpPr>
          <p:nvPr>
            <p:ph idx="1"/>
          </p:nvPr>
        </p:nvSpPr>
        <p:spPr/>
        <p:txBody>
          <a:bodyPr>
            <a:normAutofit lnSpcReduction="10000"/>
          </a:bodyPr>
          <a:lstStyle/>
          <a:p>
            <a:r>
              <a:rPr lang="el-GR" dirty="0"/>
              <a:t>Μεταπώληση: Ο υπάρχων πάροχος προσφέρει ολοκληρωμένες υπηρεσίες προς τον εναλλακτικό πάροχο και εκείνος τις μεταπωλεί με τη σειρά του στους πελάτες</a:t>
            </a:r>
          </a:p>
          <a:p>
            <a:r>
              <a:rPr lang="en-US" dirty="0" err="1"/>
              <a:t>Bitstream</a:t>
            </a:r>
            <a:r>
              <a:rPr lang="en-US" dirty="0"/>
              <a:t>: </a:t>
            </a:r>
            <a:r>
              <a:rPr lang="el-GR" dirty="0"/>
              <a:t>ο υπάρχων πάροχος δίνει τη δυνατότητα χρησιμοποίησης του μέσου μετάδοσης (χαλκού/οπτικής ίνας) αλλά και του συστήματος μετάδοσης (εξοπλισμού </a:t>
            </a:r>
            <a:r>
              <a:rPr lang="en-US" dirty="0" err="1"/>
              <a:t>xDSL</a:t>
            </a:r>
            <a:r>
              <a:rPr lang="en-US" dirty="0"/>
              <a:t> </a:t>
            </a:r>
            <a:r>
              <a:rPr lang="el-GR" dirty="0"/>
              <a:t>ή </a:t>
            </a:r>
            <a:r>
              <a:rPr lang="en-US" dirty="0"/>
              <a:t>SDH</a:t>
            </a:r>
            <a:r>
              <a:rPr lang="el-GR" dirty="0"/>
              <a:t>)</a:t>
            </a:r>
          </a:p>
          <a:p>
            <a:endParaRPr lang="en-US" dirty="0"/>
          </a:p>
          <a:p>
            <a:endParaRPr lang="el-GR" dirty="0"/>
          </a:p>
        </p:txBody>
      </p:sp>
    </p:spTree>
    <p:extLst>
      <p:ext uri="{BB962C8B-B14F-4D97-AF65-F5344CB8AC3E}">
        <p14:creationId xmlns:p14="http://schemas.microsoft.com/office/powerpoint/2010/main" val="16909864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Τρόποι εισχώρησης εναλλακτικών παρόχων</a:t>
            </a:r>
            <a:r>
              <a:rPr lang="en-US"/>
              <a:t> </a:t>
            </a:r>
            <a:r>
              <a:rPr lang="el-GR" altLang="en-US"/>
              <a:t>(2/2)</a:t>
            </a:r>
            <a:endParaRPr lang="en-US" dirty="0"/>
          </a:p>
        </p:txBody>
      </p:sp>
      <p:sp>
        <p:nvSpPr>
          <p:cNvPr id="3" name="Content Placeholder 2"/>
          <p:cNvSpPr>
            <a:spLocks noGrp="1"/>
          </p:cNvSpPr>
          <p:nvPr>
            <p:ph idx="1"/>
          </p:nvPr>
        </p:nvSpPr>
        <p:spPr/>
        <p:txBody>
          <a:bodyPr>
            <a:normAutofit/>
          </a:bodyPr>
          <a:lstStyle/>
          <a:p>
            <a:r>
              <a:rPr lang="el-GR" dirty="0"/>
              <a:t>Αποδέσμευση Τοπικού Βρόχου (</a:t>
            </a:r>
            <a:r>
              <a:rPr lang="el-GR" dirty="0" err="1"/>
              <a:t>Local</a:t>
            </a:r>
            <a:r>
              <a:rPr lang="el-GR" dirty="0"/>
              <a:t> </a:t>
            </a:r>
            <a:r>
              <a:rPr lang="el-GR" dirty="0" err="1"/>
              <a:t>Loop</a:t>
            </a:r>
            <a:r>
              <a:rPr lang="el-GR" dirty="0"/>
              <a:t> </a:t>
            </a:r>
            <a:r>
              <a:rPr lang="el-GR" dirty="0" err="1"/>
              <a:t>Unbundling</a:t>
            </a:r>
            <a:r>
              <a:rPr lang="el-GR" dirty="0"/>
              <a:t> – LLU): οι εναλλακτικοί πάροχοι συνδέουν το δίκτυό τους στο </a:t>
            </a:r>
            <a:r>
              <a:rPr lang="el-GR" dirty="0" err="1"/>
              <a:t>local</a:t>
            </a:r>
            <a:r>
              <a:rPr lang="el-GR" dirty="0"/>
              <a:t> </a:t>
            </a:r>
            <a:r>
              <a:rPr lang="el-GR" dirty="0" err="1"/>
              <a:t>loop</a:t>
            </a:r>
            <a:r>
              <a:rPr lang="el-GR" dirty="0"/>
              <a:t> ή στα καλώδια του «βασικού» </a:t>
            </a:r>
            <a:r>
              <a:rPr lang="el-GR" dirty="0" err="1"/>
              <a:t>παρόχου</a:t>
            </a:r>
            <a:r>
              <a:rPr lang="el-GR" dirty="0"/>
              <a:t>. </a:t>
            </a:r>
          </a:p>
          <a:p>
            <a:r>
              <a:rPr lang="el-GR" dirty="0"/>
              <a:t>Ιδιόκτητη υποδομή</a:t>
            </a:r>
            <a:r>
              <a:rPr lang="en-US" dirty="0"/>
              <a:t>: </a:t>
            </a:r>
            <a:r>
              <a:rPr lang="el-GR" dirty="0"/>
              <a:t>Ο πάροχος κατασκευάζει τη δική του φυσική υποδομή μετάδοσης και </a:t>
            </a:r>
            <a:r>
              <a:rPr lang="el-GR" dirty="0" err="1"/>
              <a:t>διασυνδέει</a:t>
            </a:r>
            <a:r>
              <a:rPr lang="el-GR" dirty="0"/>
              <a:t> τον τοπικό του </a:t>
            </a:r>
            <a:r>
              <a:rPr lang="el-GR" dirty="0" err="1"/>
              <a:t>μεταγωγέα</a:t>
            </a:r>
            <a:r>
              <a:rPr lang="el-GR" dirty="0"/>
              <a:t> με τους πελάτες του.</a:t>
            </a:r>
          </a:p>
          <a:p>
            <a:endParaRPr lang="el-GR" dirty="0"/>
          </a:p>
          <a:p>
            <a:endParaRPr lang="el-GR" dirty="0"/>
          </a:p>
        </p:txBody>
      </p:sp>
    </p:spTree>
    <p:extLst>
      <p:ext uri="{BB962C8B-B14F-4D97-AF65-F5344CB8AC3E}">
        <p14:creationId xmlns:p14="http://schemas.microsoft.com/office/powerpoint/2010/main" val="8668804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Τύποι Local Loop Unbundling</a:t>
            </a:r>
            <a:endParaRPr lang="en-US" dirty="0"/>
          </a:p>
        </p:txBody>
      </p:sp>
      <p:sp>
        <p:nvSpPr>
          <p:cNvPr id="3" name="Content Placeholder 2"/>
          <p:cNvSpPr>
            <a:spLocks noGrp="1"/>
          </p:cNvSpPr>
          <p:nvPr>
            <p:ph idx="1"/>
          </p:nvPr>
        </p:nvSpPr>
        <p:spPr/>
        <p:txBody>
          <a:bodyPr>
            <a:normAutofit fontScale="85000" lnSpcReduction="20000"/>
          </a:bodyPr>
          <a:lstStyle/>
          <a:p>
            <a:pPr lvl="1"/>
            <a:r>
              <a:rPr lang="el-GR" dirty="0" err="1"/>
              <a:t>Full</a:t>
            </a:r>
            <a:r>
              <a:rPr lang="el-GR" dirty="0"/>
              <a:t> LLU: ο εναλλακτικός λαμβάνει τον πλήρη έλεγχο του καλωδίου</a:t>
            </a:r>
          </a:p>
          <a:p>
            <a:pPr lvl="1"/>
            <a:r>
              <a:rPr lang="el-GR" dirty="0" err="1"/>
              <a:t>Shared</a:t>
            </a:r>
            <a:r>
              <a:rPr lang="el-GR" dirty="0"/>
              <a:t> LLU: ο νέος πάροχος προσφέρει κατά κανόνα υπηρεσίες δεδομένων, ενώ ο αρχικός πάροχος τη βασική υπηρεσία φωνής.</a:t>
            </a:r>
          </a:p>
          <a:p>
            <a:pPr lvl="1"/>
            <a:r>
              <a:rPr lang="el-GR" dirty="0" err="1"/>
              <a:t>Sub</a:t>
            </a:r>
            <a:r>
              <a:rPr lang="el-GR" dirty="0"/>
              <a:t>-</a:t>
            </a:r>
            <a:r>
              <a:rPr lang="el-GR" dirty="0" err="1"/>
              <a:t>loop</a:t>
            </a:r>
            <a:r>
              <a:rPr lang="el-GR" dirty="0"/>
              <a:t> LLU: ο εναλλακτικός αποκτά τον πλήρη έλεγχο για ένα τμήμα του βρόχου, μέσω εξωτερικής πρόσβασης σε ένα σημείο πρόσβασης</a:t>
            </a:r>
          </a:p>
          <a:p>
            <a:pPr lvl="1"/>
            <a:r>
              <a:rPr lang="el-GR" dirty="0"/>
              <a:t>η διαφορά του </a:t>
            </a:r>
            <a:r>
              <a:rPr lang="en-US" dirty="0" err="1"/>
              <a:t>Bitstream</a:t>
            </a:r>
            <a:r>
              <a:rPr lang="en-US" dirty="0"/>
              <a:t> </a:t>
            </a:r>
            <a:r>
              <a:rPr lang="el-GR" dirty="0"/>
              <a:t>με το </a:t>
            </a:r>
            <a:r>
              <a:rPr lang="en-US" dirty="0"/>
              <a:t>LLU</a:t>
            </a:r>
            <a:r>
              <a:rPr lang="el-GR" dirty="0"/>
              <a:t> είναι ότι στο </a:t>
            </a:r>
            <a:r>
              <a:rPr lang="en-US" dirty="0"/>
              <a:t>LLU</a:t>
            </a:r>
            <a:r>
              <a:rPr lang="el-GR" dirty="0"/>
              <a:t> ο εναλλακτικός διασυνδέεται σε φυσικό επίπεδο με τον υπάρχοντα </a:t>
            </a:r>
            <a:r>
              <a:rPr lang="el-GR" dirty="0" err="1"/>
              <a:t>πάροχο</a:t>
            </a:r>
            <a:r>
              <a:rPr lang="el-GR" dirty="0"/>
              <a:t> στο σημείο τερματισμού του τοπικού βρόχου, ενώ στο </a:t>
            </a:r>
            <a:r>
              <a:rPr lang="en-US" dirty="0" err="1"/>
              <a:t>Bitstream</a:t>
            </a:r>
            <a:r>
              <a:rPr lang="en-US" dirty="0"/>
              <a:t> </a:t>
            </a:r>
            <a:r>
              <a:rPr lang="el-GR" dirty="0"/>
              <a:t>η διασύνδεση είναι στον τοπικό </a:t>
            </a:r>
            <a:r>
              <a:rPr lang="el-GR" dirty="0" err="1"/>
              <a:t>μεταγωγέα</a:t>
            </a:r>
            <a:r>
              <a:rPr lang="el-GR" dirty="0"/>
              <a:t> (</a:t>
            </a:r>
            <a:r>
              <a:rPr lang="en-US" dirty="0"/>
              <a:t>switch</a:t>
            </a:r>
            <a:r>
              <a:rPr lang="el-GR" dirty="0"/>
              <a:t>) ή και «υψηλότερα»</a:t>
            </a:r>
            <a:endParaRPr lang="en-US" dirty="0"/>
          </a:p>
          <a:p>
            <a:endParaRPr lang="el-GR" dirty="0"/>
          </a:p>
        </p:txBody>
      </p:sp>
    </p:spTree>
    <p:extLst>
      <p:ext uri="{BB962C8B-B14F-4D97-AF65-F5344CB8AC3E}">
        <p14:creationId xmlns:p14="http://schemas.microsoft.com/office/powerpoint/2010/main" val="866880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Πλεονεκτήματα </a:t>
            </a:r>
            <a:r>
              <a:rPr lang="el-GR" dirty="0" err="1"/>
              <a:t>Local</a:t>
            </a:r>
            <a:r>
              <a:rPr lang="el-GR" dirty="0"/>
              <a:t> </a:t>
            </a:r>
            <a:r>
              <a:rPr lang="el-GR" dirty="0" err="1"/>
              <a:t>Loop</a:t>
            </a:r>
            <a:r>
              <a:rPr lang="el-GR" dirty="0"/>
              <a:t> </a:t>
            </a:r>
            <a:r>
              <a:rPr lang="el-GR" dirty="0" err="1"/>
              <a:t>Unbundling</a:t>
            </a:r>
            <a:endParaRPr lang="en-US" dirty="0"/>
          </a:p>
        </p:txBody>
      </p:sp>
      <p:sp>
        <p:nvSpPr>
          <p:cNvPr id="3" name="Content Placeholder 2"/>
          <p:cNvSpPr>
            <a:spLocks noGrp="1"/>
          </p:cNvSpPr>
          <p:nvPr>
            <p:ph idx="1"/>
          </p:nvPr>
        </p:nvSpPr>
        <p:spPr/>
        <p:txBody>
          <a:bodyPr>
            <a:normAutofit fontScale="85000" lnSpcReduction="10000"/>
          </a:bodyPr>
          <a:lstStyle/>
          <a:p>
            <a:r>
              <a:rPr lang="el-GR" dirty="0"/>
              <a:t>Αύξηση της ανταγωνιστικότητα και των επιλογών στην αγορά</a:t>
            </a:r>
          </a:p>
          <a:p>
            <a:r>
              <a:rPr lang="el-GR" dirty="0"/>
              <a:t>Η ποικιλία αυτή πάντα ευνοεί τον τελικό χρήστη καθώς ο ανταγωνισμός προωθεί την ανάπτυξη του δικτύου τόσο σε υλοποίηση νεών υποδομών όσο και στην επέκταση της υπάρχουσας υποδομής</a:t>
            </a:r>
          </a:p>
          <a:p>
            <a:r>
              <a:rPr lang="el-GR" dirty="0"/>
              <a:t>Ευνοεί την ανάπτυξη οικονομικότερων λύσεων (για προσέλκυση και διατήρηση πελατολογίου) </a:t>
            </a:r>
          </a:p>
          <a:p>
            <a:r>
              <a:rPr lang="el-GR" dirty="0"/>
              <a:t>Ευνοεί την επέκταση των προσφερόμενων παροχών</a:t>
            </a:r>
          </a:p>
          <a:p>
            <a:pPr marL="0" indent="0">
              <a:buNone/>
            </a:pPr>
            <a:r>
              <a:rPr lang="el-GR" dirty="0"/>
              <a:t>Πηγή: </a:t>
            </a:r>
            <a:r>
              <a:rPr lang="en-US" dirty="0">
                <a:hlinkClick r:id="rId2"/>
              </a:rPr>
              <a:t>eett.gr</a:t>
            </a:r>
            <a:endParaRPr lang="el-GR" dirty="0"/>
          </a:p>
        </p:txBody>
      </p:sp>
    </p:spTree>
    <p:extLst>
      <p:ext uri="{BB962C8B-B14F-4D97-AF65-F5344CB8AC3E}">
        <p14:creationId xmlns:p14="http://schemas.microsoft.com/office/powerpoint/2010/main" val="5359049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a:t>Στάδια επένδυσης εναλλακτικών τηλεπικοινωνιακών παρόχων</a:t>
            </a:r>
            <a:endParaRPr lang="en-US" dirty="0"/>
          </a:p>
        </p:txBody>
      </p:sp>
      <p:pic>
        <p:nvPicPr>
          <p:cNvPr id="9" name="Picture Placeholder 8"/>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57200" y="2355366"/>
            <a:ext cx="4038600" cy="3015630"/>
          </a:xfrm>
        </p:spPr>
      </p:pic>
      <p:sp>
        <p:nvSpPr>
          <p:cNvPr id="3" name="Text Placeholder 2" descr="Εικόνα: Στάδια επένδυσης εναλλακτικών τηλεπικοινωνιακών παρόχων&#10;"/>
          <p:cNvSpPr>
            <a:spLocks noGrp="1"/>
          </p:cNvSpPr>
          <p:nvPr>
            <p:ph sz="half" idx="2"/>
          </p:nvPr>
        </p:nvSpPr>
        <p:spPr/>
        <p:txBody>
          <a:bodyPr>
            <a:normAutofit/>
          </a:bodyPr>
          <a:lstStyle/>
          <a:p>
            <a:r>
              <a:rPr lang="el-GR" dirty="0"/>
              <a:t>Στάδια επένδυσης εναλλακτικών τηλεπικοινωνιακών παρόχων</a:t>
            </a:r>
            <a:r>
              <a:rPr lang="en-US" dirty="0"/>
              <a:t>. </a:t>
            </a:r>
            <a:r>
              <a:rPr lang="el-GR" dirty="0"/>
              <a:t>«Κατεβαίνοντας» το διάγραμμα, αυξάνεται το κόστος αλλά και ο ανταγωνισμός και οι προσφερόμενες υπηρεσίες</a:t>
            </a:r>
            <a:endParaRPr lang="en-US" dirty="0"/>
          </a:p>
        </p:txBody>
      </p:sp>
    </p:spTree>
    <p:extLst>
      <p:ext uri="{BB962C8B-B14F-4D97-AF65-F5344CB8AC3E}">
        <p14:creationId xmlns:p14="http://schemas.microsoft.com/office/powerpoint/2010/main" val="40578584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Δίκτυα επικοινωνιών πάνω από γραμμές ρεύματος (1/3)</a:t>
            </a:r>
            <a:endParaRPr lang="en-US" dirty="0"/>
          </a:p>
        </p:txBody>
      </p:sp>
      <p:sp>
        <p:nvSpPr>
          <p:cNvPr id="3" name="Content Placeholder 2"/>
          <p:cNvSpPr>
            <a:spLocks noGrp="1"/>
          </p:cNvSpPr>
          <p:nvPr>
            <p:ph idx="1"/>
          </p:nvPr>
        </p:nvSpPr>
        <p:spPr/>
        <p:txBody>
          <a:bodyPr>
            <a:normAutofit fontScale="92500" lnSpcReduction="10000"/>
          </a:bodyPr>
          <a:lstStyle/>
          <a:p>
            <a:r>
              <a:rPr lang="el-GR" altLang="en-US" dirty="0"/>
              <a:t>Τα δίκτυα επικοινωνιών πάνω από γραμμές ρεύματος </a:t>
            </a:r>
            <a:r>
              <a:rPr lang="en-US" altLang="en-US" dirty="0"/>
              <a:t>(</a:t>
            </a:r>
            <a:r>
              <a:rPr lang="en-US" dirty="0"/>
              <a:t>Power line communication - PLC)</a:t>
            </a:r>
            <a:r>
              <a:rPr lang="el-GR" dirty="0"/>
              <a:t> είναι μια εναλλακτική λύση για την υλοποίηση των δικτύων πρόσβασης, η οποία χρησιμοποιεί την υπάρχουσα υποδομή του ηλεκτρικού δικτύου για τη μεταφορά δεδομένων</a:t>
            </a:r>
          </a:p>
          <a:p>
            <a:r>
              <a:rPr lang="el-GR" dirty="0"/>
              <a:t>Πλεονέκτημα: Καμία ανάγκη για τοποθέτηση νέων καλωδίων επικοινωνιών</a:t>
            </a:r>
          </a:p>
          <a:p>
            <a:r>
              <a:rPr lang="el-GR" dirty="0"/>
              <a:t>Μειονέκτημα: Υψηλό κόστος και χαμηλές ταχύτητες</a:t>
            </a:r>
          </a:p>
        </p:txBody>
      </p:sp>
    </p:spTree>
    <p:extLst>
      <p:ext uri="{BB962C8B-B14F-4D97-AF65-F5344CB8AC3E}">
        <p14:creationId xmlns:p14="http://schemas.microsoft.com/office/powerpoint/2010/main" val="6826433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Δίκτυα επικοινωνιών πάνω από γραμμές ρεύματος (2/3)</a:t>
            </a:r>
            <a:endParaRPr lang="en-US" dirty="0"/>
          </a:p>
        </p:txBody>
      </p:sp>
      <p:sp>
        <p:nvSpPr>
          <p:cNvPr id="3" name="Content Placeholder 2"/>
          <p:cNvSpPr>
            <a:spLocks noGrp="1"/>
          </p:cNvSpPr>
          <p:nvPr>
            <p:ph idx="1"/>
          </p:nvPr>
        </p:nvSpPr>
        <p:spPr/>
        <p:txBody>
          <a:bodyPr>
            <a:normAutofit fontScale="92500" lnSpcReduction="20000"/>
          </a:bodyPr>
          <a:lstStyle/>
          <a:p>
            <a:r>
              <a:rPr lang="el-GR" dirty="0"/>
              <a:t>Αποτελεί μια λύση η οποία θα μπορούσε να συμπληρώσει τις υπάρχουσες τεχνολογίες πρόσβασης και να βοηθήσει την ανάπτυξη της κοινωνίας της πληροφορίας</a:t>
            </a:r>
          </a:p>
          <a:p>
            <a:r>
              <a:rPr lang="el-GR" dirty="0"/>
              <a:t>Εντούτοις, το περιθώριο επιτυχίας είναι περιορισμένο και ποικίλει από χώρα σε χώρα ανάλογα με το ανταγωνιστικό περιβάλλον και την ευρυζωνική διείσδυση</a:t>
            </a:r>
          </a:p>
          <a:p>
            <a:r>
              <a:rPr lang="el-GR" dirty="0"/>
              <a:t>Η εφαρμογή του </a:t>
            </a:r>
            <a:r>
              <a:rPr lang="en-US" dirty="0"/>
              <a:t>PLC </a:t>
            </a:r>
            <a:r>
              <a:rPr lang="el-GR" dirty="0"/>
              <a:t>στα δίκτυα παροχής χαμηλής τάσης φαίνεται να είναι μια οικονομικώς αποδοτική λύση για το «</a:t>
            </a:r>
            <a:r>
              <a:rPr lang="el-GR" dirty="0" err="1"/>
              <a:t>last</a:t>
            </a:r>
            <a:r>
              <a:rPr lang="el-GR" dirty="0"/>
              <a:t> </a:t>
            </a:r>
            <a:r>
              <a:rPr lang="el-GR" dirty="0" err="1"/>
              <a:t>mile</a:t>
            </a:r>
            <a:r>
              <a:rPr lang="el-GR" dirty="0"/>
              <a:t>»</a:t>
            </a:r>
          </a:p>
        </p:txBody>
      </p:sp>
    </p:spTree>
    <p:extLst>
      <p:ext uri="{BB962C8B-B14F-4D97-AF65-F5344CB8AC3E}">
        <p14:creationId xmlns:p14="http://schemas.microsoft.com/office/powerpoint/2010/main" val="3199933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Δίκτυα επικοινωνιών πάνω από γραμμές ρεύματος (3/3)</a:t>
            </a:r>
            <a:endParaRPr lang="en-US" dirty="0"/>
          </a:p>
        </p:txBody>
      </p:sp>
      <p:sp>
        <p:nvSpPr>
          <p:cNvPr id="3" name="Content Placeholder 2"/>
          <p:cNvSpPr>
            <a:spLocks noGrp="1"/>
          </p:cNvSpPr>
          <p:nvPr>
            <p:ph idx="1"/>
          </p:nvPr>
        </p:nvSpPr>
        <p:spPr/>
        <p:txBody>
          <a:bodyPr>
            <a:normAutofit fontScale="85000" lnSpcReduction="10000"/>
          </a:bodyPr>
          <a:lstStyle/>
          <a:p>
            <a:r>
              <a:rPr lang="el-GR" dirty="0"/>
              <a:t>Τα δίκτυα παροχής ηλεκτρικού ρεύματος, υψηλής ή μέσης τάσης θα μπορούσαν να γεφυρώσουν μια μεγαλύτερη απόσταση ώστε να αποφευχθεί ένα επιπλέον δίκτυο επικοινωνιών</a:t>
            </a:r>
          </a:p>
          <a:p>
            <a:r>
              <a:rPr lang="el-GR" dirty="0"/>
              <a:t>Οι </a:t>
            </a:r>
            <a:r>
              <a:rPr lang="en-US" dirty="0"/>
              <a:t>PLC</a:t>
            </a:r>
            <a:r>
              <a:rPr lang="el-GR" dirty="0"/>
              <a:t> μπορούν επίσης να εφαρμοστούν μέσα σε κτίρια ή σπίτια, όπου η εσωτερική ηλεκτρική εγκατάσταση θα χρησιμοποιείται για την πραγματοποίηση των </a:t>
            </a:r>
            <a:r>
              <a:rPr lang="el-GR" dirty="0" err="1"/>
              <a:t>in</a:t>
            </a:r>
            <a:r>
              <a:rPr lang="el-GR" dirty="0"/>
              <a:t>-</a:t>
            </a:r>
            <a:r>
              <a:rPr lang="el-GR" dirty="0" err="1"/>
              <a:t>home</a:t>
            </a:r>
            <a:r>
              <a:rPr lang="el-GR" dirty="0"/>
              <a:t> </a:t>
            </a:r>
            <a:r>
              <a:rPr lang="en-US" dirty="0"/>
              <a:t>PLC </a:t>
            </a:r>
            <a:r>
              <a:rPr lang="el-GR" dirty="0"/>
              <a:t>δικτύων</a:t>
            </a:r>
          </a:p>
          <a:p>
            <a:r>
              <a:rPr lang="el-GR" dirty="0"/>
              <a:t>Προϋποθέτει την </a:t>
            </a:r>
            <a:r>
              <a:rPr lang="el-GR"/>
              <a:t>εγκατάσταση ειδικών</a:t>
            </a:r>
            <a:r>
              <a:rPr lang="en-US"/>
              <a:t> </a:t>
            </a:r>
            <a:r>
              <a:rPr lang="el-GR" dirty="0"/>
              <a:t>modem για τη διασύνδεση των διάφορων συσκευών επικοινωνιών μέσω του δικτύου παροχής ηλεκτρικού ρεύματος</a:t>
            </a:r>
          </a:p>
        </p:txBody>
      </p:sp>
    </p:spTree>
    <p:extLst>
      <p:ext uri="{BB962C8B-B14F-4D97-AF65-F5344CB8AC3E}">
        <p14:creationId xmlns:p14="http://schemas.microsoft.com/office/powerpoint/2010/main" val="20764265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Σύντομη ανασκόπηση</a:t>
            </a:r>
            <a:endParaRPr lang="el-GR" dirty="0"/>
          </a:p>
        </p:txBody>
      </p:sp>
      <p:sp>
        <p:nvSpPr>
          <p:cNvPr id="5" name="Θέση περιεχομένου 4"/>
          <p:cNvSpPr>
            <a:spLocks noGrp="1"/>
          </p:cNvSpPr>
          <p:nvPr>
            <p:ph idx="1"/>
          </p:nvPr>
        </p:nvSpPr>
        <p:spPr/>
        <p:txBody>
          <a:bodyPr>
            <a:normAutofit fontScale="92500"/>
          </a:bodyPr>
          <a:lstStyle/>
          <a:p>
            <a:r>
              <a:rPr lang="el-GR" dirty="0"/>
              <a:t>Υπηρεσίες </a:t>
            </a:r>
            <a:r>
              <a:rPr lang="en-US" dirty="0"/>
              <a:t>IPTV, </a:t>
            </a:r>
            <a:r>
              <a:rPr lang="en-US" dirty="0" err="1"/>
              <a:t>VoD</a:t>
            </a:r>
            <a:r>
              <a:rPr lang="en-US" dirty="0"/>
              <a:t>, VoIP</a:t>
            </a:r>
            <a:r>
              <a:rPr lang="el-GR" dirty="0"/>
              <a:t>, </a:t>
            </a:r>
            <a:r>
              <a:rPr lang="en-US" dirty="0"/>
              <a:t>Cable TV</a:t>
            </a:r>
            <a:r>
              <a:rPr lang="en-US"/>
              <a:t>, Streaming</a:t>
            </a:r>
            <a:endParaRPr lang="en-US" dirty="0"/>
          </a:p>
          <a:p>
            <a:r>
              <a:rPr lang="el-GR" dirty="0"/>
              <a:t>Ολοκληρωμένα επιχειρηματικά πακέτα ευρυζωνικών υπηρεσιών</a:t>
            </a:r>
            <a:endParaRPr lang="en-US" dirty="0"/>
          </a:p>
          <a:p>
            <a:r>
              <a:rPr lang="en-US" altLang="en-US" dirty="0"/>
              <a:t>Last Mile</a:t>
            </a:r>
          </a:p>
          <a:p>
            <a:r>
              <a:rPr lang="en-US" dirty="0"/>
              <a:t>Local Loop</a:t>
            </a:r>
          </a:p>
          <a:p>
            <a:r>
              <a:rPr lang="el-GR" altLang="en-US" dirty="0"/>
              <a:t>Δίκτυα επικοινωνιών πάνω από γραμμές ρεύματος</a:t>
            </a:r>
          </a:p>
          <a:p>
            <a:r>
              <a:rPr lang="en-US" dirty="0"/>
              <a:t>Cable networks</a:t>
            </a:r>
            <a:endParaRPr lang="el-GR" dirty="0"/>
          </a:p>
        </p:txBody>
      </p:sp>
    </p:spTree>
    <p:extLst>
      <p:ext uri="{BB962C8B-B14F-4D97-AF65-F5344CB8AC3E}">
        <p14:creationId xmlns:p14="http://schemas.microsoft.com/office/powerpoint/2010/main" val="17119893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Βιβλιογραφία</a:t>
            </a:r>
            <a:endParaRPr lang="el-GR" dirty="0"/>
          </a:p>
        </p:txBody>
      </p:sp>
      <p:sp>
        <p:nvSpPr>
          <p:cNvPr id="5" name="Θέση περιεχομένου 4"/>
          <p:cNvSpPr>
            <a:spLocks noGrp="1"/>
          </p:cNvSpPr>
          <p:nvPr>
            <p:ph idx="1"/>
          </p:nvPr>
        </p:nvSpPr>
        <p:spPr/>
        <p:txBody>
          <a:bodyPr>
            <a:normAutofit fontScale="85000" lnSpcReduction="20000"/>
          </a:bodyPr>
          <a:lstStyle/>
          <a:p>
            <a:r>
              <a:rPr lang="el-GR" dirty="0"/>
              <a:t>Σημειώσεις μαθήματος</a:t>
            </a:r>
          </a:p>
          <a:p>
            <a:r>
              <a:rPr lang="el-GR" dirty="0"/>
              <a:t>Βιβλία:</a:t>
            </a:r>
          </a:p>
          <a:p>
            <a:pPr lvl="1"/>
            <a:r>
              <a:rPr lang="el-GR" dirty="0" err="1"/>
              <a:t>Πομπόρτσης</a:t>
            </a:r>
            <a:r>
              <a:rPr lang="el-GR" dirty="0"/>
              <a:t> Α., “Εισαγωγή στις Νέες Τεχνολογίες Επικοινωνιών”, εκδόσεις Α. </a:t>
            </a:r>
            <a:r>
              <a:rPr lang="el-GR" dirty="0" err="1"/>
              <a:t>Τζιόλα</a:t>
            </a:r>
            <a:r>
              <a:rPr lang="el-GR" dirty="0"/>
              <a:t> Ε., 1997, ISBN : 960-7219-64-3</a:t>
            </a:r>
            <a:endParaRPr lang="en-US" dirty="0"/>
          </a:p>
          <a:p>
            <a:pPr lvl="1"/>
            <a:r>
              <a:rPr lang="en-US" dirty="0"/>
              <a:t>Broadband Communications Signature Edition, </a:t>
            </a:r>
            <a:r>
              <a:rPr lang="en-US" dirty="0" err="1"/>
              <a:t>Balaji</a:t>
            </a:r>
            <a:r>
              <a:rPr lang="en-US" dirty="0"/>
              <a:t> </a:t>
            </a:r>
            <a:r>
              <a:rPr lang="en-US" dirty="0" err="1"/>
              <a:t>Cumar</a:t>
            </a:r>
            <a:endParaRPr lang="el-GR" dirty="0"/>
          </a:p>
          <a:p>
            <a:r>
              <a:rPr lang="en-US" dirty="0"/>
              <a:t>Links</a:t>
            </a:r>
            <a:r>
              <a:rPr lang="el-GR" dirty="0"/>
              <a:t>:</a:t>
            </a:r>
            <a:endParaRPr lang="en-US" dirty="0"/>
          </a:p>
          <a:p>
            <a:pPr lvl="1"/>
            <a:r>
              <a:rPr lang="en-US" dirty="0">
                <a:hlinkClick r:id="rId3"/>
              </a:rPr>
              <a:t>http://telematics.upatras.gr/telematics/bouras/undergraduate-courses/euruzwnikes-texnologies?language=el</a:t>
            </a:r>
            <a:r>
              <a:rPr lang="en-US" dirty="0"/>
              <a:t> (</a:t>
            </a:r>
            <a:r>
              <a:rPr lang="el-GR" dirty="0"/>
              <a:t>Δικτυακός τόπος μαθήματος</a:t>
            </a:r>
            <a:r>
              <a:rPr lang="en-US" dirty="0"/>
              <a:t>)</a:t>
            </a:r>
            <a:endParaRPr lang="el-GR" dirty="0"/>
          </a:p>
          <a:p>
            <a:pPr lvl="1"/>
            <a:endParaRPr lang="en-US" dirty="0"/>
          </a:p>
          <a:p>
            <a:pPr lvl="1"/>
            <a:endParaRPr lang="el-GR" dirty="0"/>
          </a:p>
        </p:txBody>
      </p:sp>
    </p:spTree>
    <p:extLst>
      <p:ext uri="{BB962C8B-B14F-4D97-AF65-F5344CB8AC3E}">
        <p14:creationId xmlns:p14="http://schemas.microsoft.com/office/powerpoint/2010/main" val="1963932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pt-BR" altLang="en-US" dirty="0"/>
              <a:t> </a:t>
            </a:r>
            <a:r>
              <a:rPr lang="el-GR" altLang="en-US" dirty="0"/>
              <a:t>υπηρεσία</a:t>
            </a:r>
            <a:r>
              <a:rPr lang="pt-BR" altLang="en-US" dirty="0"/>
              <a:t> Internet Protocol </a:t>
            </a:r>
            <a:r>
              <a:rPr lang="pt-BR" altLang="en-US" dirty="0" err="1"/>
              <a:t>Television</a:t>
            </a:r>
            <a:r>
              <a:rPr lang="el-GR" altLang="en-US" dirty="0"/>
              <a:t> - </a:t>
            </a:r>
            <a:r>
              <a:rPr lang="en-US" altLang="en-US" dirty="0"/>
              <a:t>IPTV</a:t>
            </a:r>
            <a:r>
              <a:rPr lang="el-GR" altLang="en-US" dirty="0"/>
              <a:t> (1/4)</a:t>
            </a:r>
            <a:endParaRPr lang="el-GR" dirty="0"/>
          </a:p>
        </p:txBody>
      </p:sp>
      <p:sp>
        <p:nvSpPr>
          <p:cNvPr id="5" name="Θέση περιεχομένου 4"/>
          <p:cNvSpPr>
            <a:spLocks noGrp="1"/>
          </p:cNvSpPr>
          <p:nvPr>
            <p:ph idx="1"/>
          </p:nvPr>
        </p:nvSpPr>
        <p:spPr/>
        <p:txBody>
          <a:bodyPr>
            <a:normAutofit fontScale="77500" lnSpcReduction="20000"/>
          </a:bodyPr>
          <a:lstStyle/>
          <a:p>
            <a:r>
              <a:rPr lang="el-GR" dirty="0"/>
              <a:t>Σύστημα ψηφιακής τηλεόρασης που μεταδίδεται στους συνδρομητές-χρήστες του διαδικτύου, μέσω του IP πρωτοκόλλου και μίας ευρυζωνικής σύνδεσης</a:t>
            </a:r>
          </a:p>
          <a:p>
            <a:r>
              <a:rPr lang="el-GR" dirty="0"/>
              <a:t>Η μετάδοση IPTV προγραμμάτων μπορεί να παρέχεται δωρεάν ή και επί πληρωμή ενώ ήδη υπάρχουν εκατοντάδες δωρεάν IPTV τηλεοπτικά κανάλια στο διαδίκτυο</a:t>
            </a:r>
            <a:endParaRPr lang="en-US" dirty="0"/>
          </a:p>
          <a:p>
            <a:r>
              <a:rPr lang="el-GR" dirty="0"/>
              <a:t>Δίνει τη δυνατότητα αδιάκοπου </a:t>
            </a:r>
            <a:r>
              <a:rPr lang="en-US" dirty="0"/>
              <a:t>streaming</a:t>
            </a:r>
            <a:r>
              <a:rPr lang="el-GR" dirty="0"/>
              <a:t>, οπότε το περιεχόμενο τους είναι άμεσα διαθέσιμο στους χρήστες που «</a:t>
            </a:r>
            <a:r>
              <a:rPr lang="el-GR"/>
              <a:t>συντονίζονται»</a:t>
            </a:r>
            <a:endParaRPr lang="el-GR" dirty="0"/>
          </a:p>
          <a:p>
            <a:r>
              <a:rPr lang="el-GR" dirty="0"/>
              <a:t>Έχει επιχειρησιακή εφαρμογή (αφού η υπηρεσία αυτή μπορεί να μεταδοθεί μέσω συνεργατικών </a:t>
            </a:r>
            <a:r>
              <a:rPr lang="en-US" dirty="0"/>
              <a:t>Local Area Networks-</a:t>
            </a:r>
            <a:r>
              <a:rPr lang="el-GR" dirty="0"/>
              <a:t>LANs) αλλά και οικιακή χρήση</a:t>
            </a:r>
          </a:p>
        </p:txBody>
      </p:sp>
    </p:spTree>
    <p:extLst>
      <p:ext uri="{BB962C8B-B14F-4D97-AF65-F5344CB8AC3E}">
        <p14:creationId xmlns:p14="http://schemas.microsoft.com/office/powerpoint/2010/main" val="6818549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64156" y="2492896"/>
            <a:ext cx="8229600" cy="1143000"/>
          </a:xfrm>
        </p:spPr>
        <p:txBody>
          <a:bodyPr/>
          <a:lstStyle/>
          <a:p>
            <a:r>
              <a:rPr lang="el-GR" dirty="0"/>
              <a:t>Ερωτήσεις</a:t>
            </a:r>
          </a:p>
        </p:txBody>
      </p:sp>
      <p:sp>
        <p:nvSpPr>
          <p:cNvPr id="5" name="Θέση περιεχομένου 4"/>
          <p:cNvSpPr>
            <a:spLocks noGrp="1"/>
          </p:cNvSpPr>
          <p:nvPr>
            <p:ph idx="1"/>
          </p:nvPr>
        </p:nvSpPr>
        <p:spPr/>
        <p:txBody>
          <a:bodyPr/>
          <a:lstStyle/>
          <a:p>
            <a:endParaRPr lang="el-GR" dirty="0"/>
          </a:p>
          <a:p>
            <a:endParaRPr lang="el-GR" dirty="0"/>
          </a:p>
        </p:txBody>
      </p:sp>
    </p:spTree>
    <p:extLst>
      <p:ext uri="{BB962C8B-B14F-4D97-AF65-F5344CB8AC3E}">
        <p14:creationId xmlns:p14="http://schemas.microsoft.com/office/powerpoint/2010/main" val="416724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pt-BR" altLang="en-US" dirty="0"/>
              <a:t> </a:t>
            </a:r>
            <a:r>
              <a:rPr lang="el-GR" altLang="en-US" dirty="0"/>
              <a:t>υπηρεσία</a:t>
            </a:r>
            <a:r>
              <a:rPr lang="pt-BR" altLang="en-US" dirty="0"/>
              <a:t> Internet Protocol Television</a:t>
            </a:r>
            <a:r>
              <a:rPr lang="el-GR" altLang="en-US" dirty="0"/>
              <a:t> - </a:t>
            </a:r>
            <a:r>
              <a:rPr lang="en-US" altLang="en-US" dirty="0"/>
              <a:t>IPTV</a:t>
            </a:r>
            <a:r>
              <a:rPr lang="el-GR" altLang="en-US" dirty="0"/>
              <a:t> (</a:t>
            </a:r>
            <a:r>
              <a:rPr lang="en-US" altLang="en-US" dirty="0"/>
              <a:t>2</a:t>
            </a:r>
            <a:r>
              <a:rPr lang="el-GR" altLang="en-US" dirty="0"/>
              <a:t>/4)</a:t>
            </a:r>
            <a:endParaRPr lang="el-GR" dirty="0"/>
          </a:p>
        </p:txBody>
      </p:sp>
      <p:sp>
        <p:nvSpPr>
          <p:cNvPr id="5" name="Θέση περιεχομένου 4"/>
          <p:cNvSpPr>
            <a:spLocks noGrp="1"/>
          </p:cNvSpPr>
          <p:nvPr>
            <p:ph idx="1"/>
          </p:nvPr>
        </p:nvSpPr>
        <p:spPr/>
        <p:txBody>
          <a:bodyPr>
            <a:normAutofit fontScale="77500" lnSpcReduction="20000"/>
          </a:bodyPr>
          <a:lstStyle/>
          <a:p>
            <a:r>
              <a:rPr lang="el-GR" dirty="0"/>
              <a:t>Υποστήριξη μετάδοσης τόσο ζωντανών “</a:t>
            </a:r>
            <a:r>
              <a:rPr lang="el-GR" dirty="0" err="1"/>
              <a:t>live</a:t>
            </a:r>
            <a:r>
              <a:rPr lang="el-GR" dirty="0"/>
              <a:t>” τηλεοπτικών προγραμμάτων όσο και μετάδοση “</a:t>
            </a:r>
            <a:r>
              <a:rPr lang="el-GR" dirty="0" err="1"/>
              <a:t>playback</a:t>
            </a:r>
            <a:r>
              <a:rPr lang="el-GR" dirty="0"/>
              <a:t>” βίντεο </a:t>
            </a:r>
            <a:r>
              <a:rPr lang="en-US" dirty="0"/>
              <a:t>(</a:t>
            </a:r>
            <a:r>
              <a:rPr lang="en-US" dirty="0" err="1"/>
              <a:t>timeshifting</a:t>
            </a:r>
            <a:r>
              <a:rPr lang="en-US" dirty="0"/>
              <a:t>, catch-up TV, start-over TV, video on demand</a:t>
            </a:r>
            <a:r>
              <a:rPr lang="el-GR" dirty="0"/>
              <a:t>)</a:t>
            </a:r>
          </a:p>
          <a:p>
            <a:r>
              <a:rPr lang="el-GR" dirty="0"/>
              <a:t>Ο χρήστης μπορεί να παρακολουθήσει το περιεχόμενο της υπηρεσίας IPTV που επιθυμεί μέσω ενός υπολογιστή ή μίας ειδικής </a:t>
            </a:r>
            <a:r>
              <a:rPr lang="el-GR" dirty="0" err="1"/>
              <a:t>set-top</a:t>
            </a:r>
            <a:r>
              <a:rPr lang="el-GR" dirty="0"/>
              <a:t> </a:t>
            </a:r>
            <a:r>
              <a:rPr lang="el-GR" dirty="0" err="1"/>
              <a:t>box</a:t>
            </a:r>
            <a:r>
              <a:rPr lang="el-GR" dirty="0"/>
              <a:t> (STB) συσκευής συνδεδεμένης στην τηλεόραση</a:t>
            </a:r>
          </a:p>
          <a:p>
            <a:r>
              <a:rPr lang="el-GR" dirty="0"/>
              <a:t>Προσφέρει διαδραστικές δυνατότητες</a:t>
            </a:r>
            <a:r>
              <a:rPr lang="en-US" dirty="0"/>
              <a:t>. </a:t>
            </a:r>
            <a:r>
              <a:rPr lang="el-GR" dirty="0"/>
              <a:t>Οι χρήστες μπορούν να πραγματοποιούν αναζήτηση περιεχομένου με βάση τον τίτλο μίας εκπομπής ή μίας ταινίας, με βάση το όνομα ενός ηθοποιού ή ακόμα και να παρακολουθούν τα στατιστικά ενός αθλητή κατά τη διάρκεια ενός αθλητικού γεγονότος</a:t>
            </a:r>
          </a:p>
        </p:txBody>
      </p:sp>
    </p:spTree>
    <p:extLst>
      <p:ext uri="{BB962C8B-B14F-4D97-AF65-F5344CB8AC3E}">
        <p14:creationId xmlns:p14="http://schemas.microsoft.com/office/powerpoint/2010/main" val="4194849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pt-BR" altLang="en-US" dirty="0"/>
              <a:t> </a:t>
            </a:r>
            <a:r>
              <a:rPr lang="el-GR" altLang="en-US" dirty="0"/>
              <a:t>υπηρεσία</a:t>
            </a:r>
            <a:r>
              <a:rPr lang="pt-BR" altLang="en-US" dirty="0"/>
              <a:t> Internet Protocol Television</a:t>
            </a:r>
            <a:r>
              <a:rPr lang="el-GR" altLang="en-US" dirty="0"/>
              <a:t> - </a:t>
            </a:r>
            <a:r>
              <a:rPr lang="en-US" altLang="en-US" dirty="0"/>
              <a:t>IPTV</a:t>
            </a:r>
            <a:r>
              <a:rPr lang="el-GR" altLang="en-US" dirty="0"/>
              <a:t> (3/4)</a:t>
            </a:r>
            <a:endParaRPr lang="el-GR" dirty="0"/>
          </a:p>
        </p:txBody>
      </p:sp>
      <p:sp>
        <p:nvSpPr>
          <p:cNvPr id="5" name="Θέση περιεχομένου 4"/>
          <p:cNvSpPr>
            <a:spLocks noGrp="1"/>
          </p:cNvSpPr>
          <p:nvPr>
            <p:ph idx="1"/>
          </p:nvPr>
        </p:nvSpPr>
        <p:spPr/>
        <p:txBody>
          <a:bodyPr>
            <a:normAutofit/>
          </a:bodyPr>
          <a:lstStyle/>
          <a:p>
            <a:r>
              <a:rPr lang="el-GR" dirty="0"/>
              <a:t>Παλαιότερα, πραγματοποιείτο συμπίεση του βίντεο με MPEG-2 κωδικοποίηση </a:t>
            </a:r>
          </a:p>
          <a:p>
            <a:r>
              <a:rPr lang="el-GR" dirty="0"/>
              <a:t>Η χρήση MPEG-4 κωδικοποίησης, η οποία οδηγεί σε μικρότερες απαιτήσεις εύρους ζώνης, έχει πλέον επικρατήσει της MPEG-2</a:t>
            </a:r>
            <a:endParaRPr lang="en-US" dirty="0"/>
          </a:p>
        </p:txBody>
      </p:sp>
    </p:spTree>
    <p:extLst>
      <p:ext uri="{BB962C8B-B14F-4D97-AF65-F5344CB8AC3E}">
        <p14:creationId xmlns:p14="http://schemas.microsoft.com/office/powerpoint/2010/main" val="1823264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pt-BR" altLang="en-US" dirty="0"/>
              <a:t> </a:t>
            </a:r>
            <a:r>
              <a:rPr lang="el-GR" altLang="en-US" dirty="0"/>
              <a:t>υπηρεσία</a:t>
            </a:r>
            <a:r>
              <a:rPr lang="pt-BR" altLang="en-US" dirty="0"/>
              <a:t> Internet Protocol Television</a:t>
            </a:r>
            <a:r>
              <a:rPr lang="el-GR" altLang="en-US" dirty="0"/>
              <a:t> - </a:t>
            </a:r>
            <a:r>
              <a:rPr lang="en-US" altLang="en-US" dirty="0"/>
              <a:t>IPTV</a:t>
            </a:r>
            <a:r>
              <a:rPr lang="el-GR" altLang="en-US" dirty="0"/>
              <a:t> (4/4)</a:t>
            </a:r>
            <a:endParaRPr lang="el-GR" dirty="0"/>
          </a:p>
        </p:txBody>
      </p:sp>
      <p:sp>
        <p:nvSpPr>
          <p:cNvPr id="5" name="Θέση περιεχομένου 4"/>
          <p:cNvSpPr>
            <a:spLocks noGrp="1"/>
          </p:cNvSpPr>
          <p:nvPr>
            <p:ph idx="1"/>
          </p:nvPr>
        </p:nvSpPr>
        <p:spPr/>
        <p:txBody>
          <a:bodyPr>
            <a:normAutofit/>
          </a:bodyPr>
          <a:lstStyle/>
          <a:p>
            <a:r>
              <a:rPr lang="el-GR" dirty="0"/>
              <a:t>Έχει σαφείς απαιτήσεις στην ελάχιστη απαιτούμενη ταχύτητα</a:t>
            </a:r>
            <a:r>
              <a:rPr lang="en-US" dirty="0"/>
              <a:t> </a:t>
            </a:r>
            <a:r>
              <a:rPr lang="el-GR" dirty="0"/>
              <a:t>για να αποδώσει εικόνα σταθερού </a:t>
            </a:r>
            <a:r>
              <a:rPr lang="en-US" dirty="0"/>
              <a:t>framerate</a:t>
            </a:r>
            <a:r>
              <a:rPr lang="el-GR" dirty="0"/>
              <a:t>. Η εικόνα που βλέπει ο χρήστης αποτελείται από </a:t>
            </a:r>
            <a:r>
              <a:rPr lang="en-US" dirty="0"/>
              <a:t>Frames per Second (FPS). </a:t>
            </a:r>
            <a:r>
              <a:rPr lang="el-GR" dirty="0"/>
              <a:t>Τα οπτικοακουστικά προγράμματα απαιτούν τουλάχιστον 24</a:t>
            </a:r>
            <a:r>
              <a:rPr lang="en-US" dirty="0"/>
              <a:t> FPS.</a:t>
            </a:r>
            <a:r>
              <a:rPr lang="el-GR" dirty="0"/>
              <a:t> </a:t>
            </a:r>
            <a:endParaRPr lang="en-US" dirty="0"/>
          </a:p>
          <a:p>
            <a:r>
              <a:rPr lang="el-GR" dirty="0"/>
              <a:t>Είναι ευαίσθητη στην απώλεια πακέτων και στη μη αξιόπιστη μετάδοση δεδομένων.</a:t>
            </a:r>
            <a:endParaRPr lang="en-US" dirty="0"/>
          </a:p>
        </p:txBody>
      </p:sp>
    </p:spTree>
    <p:extLst>
      <p:ext uri="{BB962C8B-B14F-4D97-AF65-F5344CB8AC3E}">
        <p14:creationId xmlns:p14="http://schemas.microsoft.com/office/powerpoint/2010/main" val="4044507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Η</a:t>
            </a:r>
            <a:r>
              <a:rPr lang="en-GB" altLang="en-US" dirty="0"/>
              <a:t> </a:t>
            </a:r>
            <a:r>
              <a:rPr lang="el-GR" altLang="en-US" dirty="0"/>
              <a:t>υπηρεσία</a:t>
            </a:r>
            <a:r>
              <a:rPr lang="en-GB" altLang="en-US" dirty="0"/>
              <a:t> Video on Demand</a:t>
            </a:r>
            <a:r>
              <a:rPr lang="el-GR" altLang="en-US" dirty="0"/>
              <a:t> – </a:t>
            </a:r>
            <a:r>
              <a:rPr lang="en-US" altLang="en-US" dirty="0" err="1"/>
              <a:t>VoD</a:t>
            </a:r>
            <a:r>
              <a:rPr lang="el-GR" altLang="en-US" dirty="0"/>
              <a:t> (1/</a:t>
            </a:r>
            <a:r>
              <a:rPr lang="en-US" altLang="en-US" dirty="0"/>
              <a:t>3</a:t>
            </a:r>
            <a:r>
              <a:rPr lang="el-GR" altLang="en-US" dirty="0"/>
              <a:t>)</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dirty="0"/>
              <a:t>Η υπηρεσία </a:t>
            </a:r>
            <a:r>
              <a:rPr lang="el-GR" dirty="0" err="1"/>
              <a:t>VoD</a:t>
            </a:r>
            <a:r>
              <a:rPr lang="el-GR" dirty="0"/>
              <a:t> επιτρέπει στους χρήστες να επιλέγουν και να βλέπουν ταινίες από ηλεκτρονικές ταινιοθήκες μέσω ενός αλληλεπιδραστικού συστήματος τηλεόρασης</a:t>
            </a:r>
          </a:p>
          <a:p>
            <a:r>
              <a:rPr lang="el-GR" dirty="0"/>
              <a:t>Παρέχει ιδιαίτερη ελευθερία και ευελιξία στους χρήστες αφού μπορούν να παρακολουθήσουν μία ταινία ή ένα εκπαιδευτικό βίντεο οποιαδήποτε χρονική στιγμή αυτοί το επιθυμούν</a:t>
            </a:r>
          </a:p>
          <a:p>
            <a:r>
              <a:rPr lang="el-GR" dirty="0"/>
              <a:t>Η ευελιξία που παρέχει την έχει κάνει ιδιαίτερα δημοφιλή (π.χ. </a:t>
            </a:r>
            <a:r>
              <a:rPr lang="en-US" dirty="0"/>
              <a:t>Netflix</a:t>
            </a:r>
            <a:r>
              <a:rPr lang="el-GR" dirty="0"/>
              <a:t>, </a:t>
            </a:r>
            <a:r>
              <a:rPr lang="en-US" dirty="0"/>
              <a:t>Amazon Prime</a:t>
            </a:r>
            <a:r>
              <a:rPr lang="el-GR" dirty="0"/>
              <a:t>). </a:t>
            </a:r>
          </a:p>
        </p:txBody>
      </p:sp>
    </p:spTree>
    <p:extLst>
      <p:ext uri="{BB962C8B-B14F-4D97-AF65-F5344CB8AC3E}">
        <p14:creationId xmlns:p14="http://schemas.microsoft.com/office/powerpoint/2010/main" val="713264919"/>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2689</TotalTime>
  <Words>3209</Words>
  <Application>Microsoft Office PowerPoint</Application>
  <PresentationFormat>On-screen Show (4:3)</PresentationFormat>
  <Paragraphs>319</Paragraphs>
  <Slides>50</Slides>
  <Notes>32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50</vt:i4>
      </vt:variant>
    </vt:vector>
  </HeadingPairs>
  <TitlesOfParts>
    <vt:vector size="53" baseType="lpstr">
      <vt:lpstr>Arial</vt:lpstr>
      <vt:lpstr>Calibri</vt:lpstr>
      <vt:lpstr>1_Θέμα του Office</vt:lpstr>
      <vt:lpstr>ΕΥΡΥΖΩΝΙΚΕΣ ΤΕΧΝΟΛΟΓΙΕΣ</vt:lpstr>
      <vt:lpstr>Σκοποί ενότητας</vt:lpstr>
      <vt:lpstr>Περιεχόμενα ενότητας</vt:lpstr>
      <vt:lpstr>Βασικά στοιχεία ευρυζωνικών επικοινωνιών (Μέρος 2)</vt:lpstr>
      <vt:lpstr>Η υπηρεσία Internet Protocol Television - IPTV (1/4)</vt:lpstr>
      <vt:lpstr>Η υπηρεσία Internet Protocol Television - IPTV (2/4)</vt:lpstr>
      <vt:lpstr>Η υπηρεσία Internet Protocol Television - IPTV (3/4)</vt:lpstr>
      <vt:lpstr>Η υπηρεσία Internet Protocol Television - IPTV (4/4)</vt:lpstr>
      <vt:lpstr>Η υπηρεσία Video on Demand – VoD (1/3)</vt:lpstr>
      <vt:lpstr>Η υπηρεσία Video on Demand – VoD (2/3)</vt:lpstr>
      <vt:lpstr>Η υπηρεσία Video on Demand – VoD (3/3)</vt:lpstr>
      <vt:lpstr>Βασική αρχιτεκτονική VoD</vt:lpstr>
      <vt:lpstr>Streaming Services </vt:lpstr>
      <vt:lpstr>Η υπηρεσία Voice over Internet Protocol - VoIP (1/3)</vt:lpstr>
      <vt:lpstr>Η υπηρεσία Voice over Internet Protocol - VoIP (2/3)</vt:lpstr>
      <vt:lpstr>Η υπηρεσία Voice over Internet Protocol - VoIP (3/3)</vt:lpstr>
      <vt:lpstr>Η υπηρεσία Cable TV (1/2)</vt:lpstr>
      <vt:lpstr>Η υπηρεσία Cable TV (2/2)</vt:lpstr>
      <vt:lpstr>Η υπηρεσία Cable TV – Εξοπλισμός (1/2)</vt:lpstr>
      <vt:lpstr>Η υπηρεσία Cable TV – Εξοπλισμός (2/2)</vt:lpstr>
      <vt:lpstr>Η υπηρεσία Cable TV – Τεχνολογίες δικτύων</vt:lpstr>
      <vt:lpstr>Cable Networks</vt:lpstr>
      <vt:lpstr>Αρχιτεκτονική Cable Networks</vt:lpstr>
      <vt:lpstr>Εκτιμήσεις για τη χρήση εύρους ζώνης από υπηρεσίες</vt:lpstr>
      <vt:lpstr>Ταχύτητες συνδέσων στον κόσμο</vt:lpstr>
      <vt:lpstr>Μέση ταχύτητα ευρυζωνικών συνδέσεων στην Ελλάδα</vt:lpstr>
      <vt:lpstr>Σύγκλιση υπηρεσιών φωνής – δεδομένων – βίντεο (1/2)</vt:lpstr>
      <vt:lpstr>Σύγκλιση υπηρεσιών φωνής – δεδομένων – βίντεο (2/2)</vt:lpstr>
      <vt:lpstr>Πακέτα υπηρεσιών</vt:lpstr>
      <vt:lpstr>Πακέτα υπηρεσιών: Double play</vt:lpstr>
      <vt:lpstr>Πακέτα υπηρεσιών: Triple play</vt:lpstr>
      <vt:lpstr>Πακέτα υπηρεσιών: Quadruple play</vt:lpstr>
      <vt:lpstr>Ενσύρματες Ευρυζωνικές Δικτυακές  Τεχνολογίες</vt:lpstr>
      <vt:lpstr>Ασύρματες Ευρυζωνικές Δικτυακές  Τεχνολογίες (2/2)</vt:lpstr>
      <vt:lpstr>Last Mile (1/3)</vt:lpstr>
      <vt:lpstr>Last Mile (2/3)</vt:lpstr>
      <vt:lpstr>Last Mile (3/3)</vt:lpstr>
      <vt:lpstr>Local Loop (1/2)</vt:lpstr>
      <vt:lpstr>Local Loop (2/2)</vt:lpstr>
      <vt:lpstr>Τρόποι εισχώρησης εναλλακτικών παρόχων (1/2)</vt:lpstr>
      <vt:lpstr>Τρόποι εισχώρησης εναλλακτικών παρόχων (2/2)</vt:lpstr>
      <vt:lpstr>Τύποι Local Loop Unbundling</vt:lpstr>
      <vt:lpstr>Πλεονεκτήματα Local Loop Unbundling</vt:lpstr>
      <vt:lpstr>Στάδια επένδυσης εναλλακτικών τηλεπικοινωνιακών παρόχων</vt:lpstr>
      <vt:lpstr>Δίκτυα επικοινωνιών πάνω από γραμμές ρεύματος (1/3)</vt:lpstr>
      <vt:lpstr>Δίκτυα επικοινωνιών πάνω από γραμμές ρεύματος (2/3)</vt:lpstr>
      <vt:lpstr>Δίκτυα επικοινωνιών πάνω από γραμμές ρεύματος (3/3)</vt:lpstr>
      <vt:lpstr>Σύντομη ανασκόπηση</vt:lpstr>
      <vt:lpstr>Βιβλιογραφία</vt:lpstr>
      <vt:lpstr>Ερωτήσεις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ΚΟΚΚΙΝΟΣ ΒΑΣΙΛΕΙΟΣ</cp:lastModifiedBy>
  <cp:revision>345</cp:revision>
  <dcterms:created xsi:type="dcterms:W3CDTF">2012-09-06T09:03:05Z</dcterms:created>
  <dcterms:modified xsi:type="dcterms:W3CDTF">2022-03-03T09:57:33Z</dcterms:modified>
</cp:coreProperties>
</file>