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74"/>
  </p:notesMasterIdLst>
  <p:sldIdLst>
    <p:sldId id="398" r:id="rId2"/>
    <p:sldId id="262" r:id="rId3"/>
    <p:sldId id="335" r:id="rId4"/>
    <p:sldId id="334" r:id="rId5"/>
    <p:sldId id="333" r:id="rId6"/>
    <p:sldId id="394" r:id="rId7"/>
    <p:sldId id="405" r:id="rId8"/>
    <p:sldId id="332" r:id="rId9"/>
    <p:sldId id="331" r:id="rId10"/>
    <p:sldId id="330" r:id="rId11"/>
    <p:sldId id="329" r:id="rId12"/>
    <p:sldId id="328" r:id="rId13"/>
    <p:sldId id="327" r:id="rId14"/>
    <p:sldId id="325" r:id="rId15"/>
    <p:sldId id="323" r:id="rId16"/>
    <p:sldId id="350" r:id="rId17"/>
    <p:sldId id="349" r:id="rId18"/>
    <p:sldId id="395" r:id="rId19"/>
    <p:sldId id="397" r:id="rId20"/>
    <p:sldId id="347" r:id="rId21"/>
    <p:sldId id="345" r:id="rId22"/>
    <p:sldId id="343" r:id="rId23"/>
    <p:sldId id="342" r:id="rId24"/>
    <p:sldId id="389" r:id="rId25"/>
    <p:sldId id="388" r:id="rId26"/>
    <p:sldId id="340" r:id="rId27"/>
    <p:sldId id="339" r:id="rId28"/>
    <p:sldId id="337" r:id="rId29"/>
    <p:sldId id="359" r:id="rId30"/>
    <p:sldId id="357" r:id="rId31"/>
    <p:sldId id="336" r:id="rId32"/>
    <p:sldId id="370" r:id="rId33"/>
    <p:sldId id="365" r:id="rId34"/>
    <p:sldId id="376" r:id="rId35"/>
    <p:sldId id="390" r:id="rId36"/>
    <p:sldId id="384" r:id="rId37"/>
    <p:sldId id="383" r:id="rId38"/>
    <p:sldId id="391" r:id="rId39"/>
    <p:sldId id="406" r:id="rId40"/>
    <p:sldId id="409" r:id="rId41"/>
    <p:sldId id="410" r:id="rId42"/>
    <p:sldId id="411" r:id="rId43"/>
    <p:sldId id="412" r:id="rId44"/>
    <p:sldId id="413" r:id="rId45"/>
    <p:sldId id="414" r:id="rId46"/>
    <p:sldId id="453" r:id="rId47"/>
    <p:sldId id="454" r:id="rId48"/>
    <p:sldId id="415" r:id="rId49"/>
    <p:sldId id="416" r:id="rId50"/>
    <p:sldId id="417" r:id="rId51"/>
    <p:sldId id="418" r:id="rId52"/>
    <p:sldId id="420" r:id="rId53"/>
    <p:sldId id="421" r:id="rId54"/>
    <p:sldId id="422" r:id="rId55"/>
    <p:sldId id="423" r:id="rId56"/>
    <p:sldId id="424" r:id="rId57"/>
    <p:sldId id="425" r:id="rId58"/>
    <p:sldId id="426" r:id="rId59"/>
    <p:sldId id="427" r:id="rId60"/>
    <p:sldId id="428" r:id="rId61"/>
    <p:sldId id="429" r:id="rId62"/>
    <p:sldId id="430" r:id="rId63"/>
    <p:sldId id="431" r:id="rId64"/>
    <p:sldId id="432" r:id="rId65"/>
    <p:sldId id="433" r:id="rId66"/>
    <p:sldId id="434" r:id="rId67"/>
    <p:sldId id="435" r:id="rId68"/>
    <p:sldId id="439" r:id="rId69"/>
    <p:sldId id="321" r:id="rId70"/>
    <p:sldId id="320" r:id="rId71"/>
    <p:sldId id="455" r:id="rId72"/>
    <p:sldId id="322" r:id="rId7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20/12/2022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0886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38379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1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664370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Πρωτόκολλα ΑΤΜ και </a:t>
            </a:r>
            <a:r>
              <a:rPr lang="en-US" sz="1000" dirty="0">
                <a:solidFill>
                  <a:srgbClr val="5075BC"/>
                </a:solidFill>
              </a:rPr>
              <a:t>MPLS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2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05104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58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1" name="Picture 10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73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08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33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Πρωτόκολλα ΑΤΜ και </a:t>
            </a:r>
            <a:r>
              <a:rPr lang="en-US" sz="1000">
                <a:solidFill>
                  <a:srgbClr val="5075BC"/>
                </a:solidFill>
              </a:rPr>
              <a:t>MPLS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0" name="Picture 9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0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84484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diktua-dhmosias-xrhshs-kai-diasundesh-diktuwn?language=e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4364RFC" TargetMode="External"/><Relationship Id="rId5" Type="http://schemas.openxmlformats.org/officeDocument/2006/relationships/hyperlink" Target="http://mirror.unpad.ac.id/orari/library/library-ref-eng/ref-eng-3/network/mpls/200001.pdf" TargetMode="External"/><Relationship Id="rId4" Type="http://schemas.openxmlformats.org/officeDocument/2006/relationships/hyperlink" Target="http://web.calstatela.edu/faculty/nganesa/College%20Courses/Slide%20Download%20Pool/ATM/Introduction%20to%20ATM%20and%20ATM%20Networks.ppt" TargetMode="Externa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ΔΙΚΤΥΑ ΔΗΜΟΣΙΑΣ ΧΡΗΣΗΣ ΚΑΙ </a:t>
            </a:r>
            <a:r>
              <a:rPr lang="el-GR"/>
              <a:t>ΔΙΑΣΥΝΔΕΣΗ ΔΙΚΤΥΩΝ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384822"/>
            <a:ext cx="9144000" cy="3068513"/>
          </a:xfrm>
        </p:spPr>
        <p:txBody>
          <a:bodyPr>
            <a:normAutofit fontScale="92500"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#3</a:t>
            </a: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Πρωτόκολλα ΑΤΜ και </a:t>
            </a:r>
            <a:r>
              <a:rPr lang="en-US" sz="2800" dirty="0"/>
              <a:t>MPLS</a:t>
            </a:r>
            <a:endParaRPr lang="el-GR" sz="2800" dirty="0"/>
          </a:p>
          <a:p>
            <a:endParaRPr lang="el-GR" sz="2800" dirty="0"/>
          </a:p>
          <a:p>
            <a:r>
              <a:rPr lang="el-GR" sz="2800" dirty="0"/>
              <a:t>Βασίλειος Κόκκινος (εκ μέρους του Καθηγητή Χ. Ι. Μπούρα)</a:t>
            </a:r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/>
          </a:p>
          <a:p>
            <a:r>
              <a:rPr lang="en-US" sz="2800"/>
              <a:t>site</a:t>
            </a:r>
            <a:r>
              <a:rPr lang="en-US" sz="2800" dirty="0"/>
              <a:t>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5" descr="Λογότυπος ΠΠ Κάθετος Έγχρωμος  (JPEG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0296"/>
            <a:ext cx="3657600" cy="132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03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Επίπεδο Ελέγχου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Παρέχεται με σκοπό την ανταλλαγή πληροφορίας σηματοδοσίας μεταξύ ΑΤΜ τελικών σημείων ώστε να πραγματοποιηθούν οι ρυθμίσεις σύνδεσης</a:t>
            </a:r>
          </a:p>
          <a:p>
            <a:r>
              <a:rPr lang="el-GR" altLang="en-US" dirty="0"/>
              <a:t>Παρέχει βασικές λειτουργίες για τις υπηρεσίες μεταγωγής</a:t>
            </a:r>
          </a:p>
          <a:p>
            <a:r>
              <a:rPr lang="el-GR" altLang="en-US" dirty="0"/>
              <a:t>Μετέχει στις διαδικασίες σηματοδοσίας  και δρομολόγησης</a:t>
            </a:r>
          </a:p>
          <a:p>
            <a:r>
              <a:rPr lang="el-GR" altLang="en-US" dirty="0"/>
              <a:t>Συμμετέχει μαζί με το επίπεδο χρήστη στην υποστήριξη χρήστη, που παρέχουν το ΑΤΜ Επίπεδο και το Φυσικό Επίπεδο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Επίπεδο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Παρέχει δυνατότητα ανταλλαγής πληροφοριών μεταξύ των επιπέδων χρήστη και ελέγχου</a:t>
            </a:r>
          </a:p>
          <a:p>
            <a:r>
              <a:rPr lang="el-GR" altLang="en-US" dirty="0"/>
              <a:t>Αποτελείται από δύο επιμέρους τμήματα:</a:t>
            </a:r>
          </a:p>
          <a:p>
            <a:pPr lvl="1"/>
            <a:r>
              <a:rPr lang="el-GR" altLang="en-US" dirty="0"/>
              <a:t>Διαχείρισης στρωμάτων: περιλαμβάνει πληροφορίες και μηχανισμούς ελέγχου για τα πρωτόκολλα που υπάρχουν σε κάθε ξεχωριστό στρώμα (οριζόντιο επίπεδο)</a:t>
            </a:r>
          </a:p>
          <a:p>
            <a:pPr lvl="1"/>
            <a:r>
              <a:rPr lang="el-GR" altLang="en-US" dirty="0"/>
              <a:t>Διαχείριση των κατακόρυφων επιπέδων: περιλαμβάνει διαδικασίες διαχείρισης και συντονισμού που σχετίζονται με τη συνολική λειτουργία του συστήματος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Οριζόντιο Φυσικό Επίπεδο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Παρέχει πρόσβαση στο φυσικό μέσο με σκοπό τη μεταφορά των ΑΤΜ κυψελίδων. Αποτελείται από τα </a:t>
            </a:r>
            <a:r>
              <a:rPr lang="el-GR" altLang="en-US" dirty="0" err="1"/>
              <a:t>υπο</a:t>
            </a:r>
            <a:r>
              <a:rPr lang="en-US" altLang="en-US" dirty="0"/>
              <a:t>-</a:t>
            </a:r>
            <a:r>
              <a:rPr lang="el-GR" altLang="en-US" dirty="0"/>
              <a:t>επίπεδα:</a:t>
            </a:r>
          </a:p>
          <a:p>
            <a:pPr lvl="1"/>
            <a:r>
              <a:rPr lang="el-GR" altLang="en-US" dirty="0"/>
              <a:t>Φυσικού Μέσου (</a:t>
            </a:r>
            <a:r>
              <a:rPr lang="en-US" altLang="en-US" dirty="0"/>
              <a:t>Physical medium – PM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Σύγκλισης Μεταφοράς (Transport </a:t>
            </a:r>
            <a:r>
              <a:rPr lang="el-GR" altLang="en-US" dirty="0" err="1"/>
              <a:t>Convergence</a:t>
            </a:r>
            <a:r>
              <a:rPr lang="el-GR" altLang="en-US" dirty="0"/>
              <a:t> – TC)</a:t>
            </a:r>
          </a:p>
          <a:p>
            <a:r>
              <a:rPr lang="el-GR" altLang="en-US" dirty="0"/>
              <a:t>Το </a:t>
            </a:r>
            <a:r>
              <a:rPr lang="el-GR" altLang="en-US" dirty="0" err="1"/>
              <a:t>υπο</a:t>
            </a:r>
            <a:r>
              <a:rPr lang="en-US" altLang="en-US" dirty="0"/>
              <a:t>-</a:t>
            </a:r>
            <a:r>
              <a:rPr lang="el-GR" altLang="en-US" dirty="0"/>
              <a:t>επίπεδο Φυσικού Μέσου αναλαμβάνει</a:t>
            </a:r>
            <a:r>
              <a:rPr lang="en-US" altLang="en-US" dirty="0"/>
              <a:t>:</a:t>
            </a:r>
          </a:p>
          <a:p>
            <a:pPr lvl="1"/>
            <a:r>
              <a:rPr lang="el-GR" altLang="en-US" dirty="0"/>
              <a:t>την εισαγωγή και την εξαγωγή της πληροφορίας χρονισμού των </a:t>
            </a:r>
            <a:r>
              <a:rPr lang="en-US" altLang="en-US" dirty="0"/>
              <a:t>bit</a:t>
            </a:r>
          </a:p>
          <a:p>
            <a:pPr lvl="1"/>
            <a:r>
              <a:rPr lang="el-GR" altLang="en-US" dirty="0"/>
              <a:t>τη δημιουργία και τη λήψη των </a:t>
            </a:r>
            <a:r>
              <a:rPr lang="el-GR" altLang="en-US" dirty="0" err="1"/>
              <a:t>κυματομορφών</a:t>
            </a:r>
            <a:endParaRPr lang="en-US" altLang="en-US" dirty="0"/>
          </a:p>
          <a:p>
            <a:pPr lvl="1"/>
            <a:r>
              <a:rPr lang="el-GR" altLang="en-US" dirty="0"/>
              <a:t>τη μετατροπή από ηλεκτρικό σε οπτικό σήμα (αν απαιτείται)</a:t>
            </a:r>
            <a:endParaRPr lang="en-US" altLang="en-US" dirty="0"/>
          </a:p>
          <a:p>
            <a:pPr lvl="1"/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Οριζόντιο Φυσικό Επίπεδο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Το </a:t>
            </a:r>
            <a:r>
              <a:rPr lang="el-GR" altLang="en-US" dirty="0" err="1"/>
              <a:t>υπο</a:t>
            </a:r>
            <a:r>
              <a:rPr lang="en-US" altLang="en-US" dirty="0"/>
              <a:t>-</a:t>
            </a:r>
            <a:r>
              <a:rPr lang="el-GR" altLang="en-US" dirty="0"/>
              <a:t>επίπεδο Σύγκλισης Μεταφοράς περιλαμβάνει μηχανισμούς για την</a:t>
            </a:r>
            <a:r>
              <a:rPr lang="en-US" altLang="en-US" dirty="0"/>
              <a:t>:</a:t>
            </a:r>
          </a:p>
          <a:p>
            <a:pPr lvl="1"/>
            <a:r>
              <a:rPr lang="el-GR" altLang="en-US" dirty="0"/>
              <a:t>εισαγωγή και την εξαγωγή άχρηστων κυψελίδων</a:t>
            </a:r>
            <a:endParaRPr lang="en-US" altLang="en-US" dirty="0"/>
          </a:p>
          <a:p>
            <a:pPr lvl="1"/>
            <a:r>
              <a:rPr lang="el-GR" altLang="en-US" dirty="0"/>
              <a:t>ανίχνευση λαθών με τη δημιουργία και τον έλεγχο </a:t>
            </a:r>
            <a:r>
              <a:rPr lang="en-US" altLang="en-US" dirty="0"/>
              <a:t>Header Error Control </a:t>
            </a:r>
            <a:r>
              <a:rPr lang="el-GR" altLang="en-US" dirty="0"/>
              <a:t>(HEC) </a:t>
            </a:r>
            <a:endParaRPr lang="en-US" altLang="en-US" dirty="0"/>
          </a:p>
          <a:p>
            <a:pPr lvl="1"/>
            <a:r>
              <a:rPr lang="el-GR" altLang="en-US" dirty="0"/>
              <a:t>ανίχνευση ορίων των κυψελίδων</a:t>
            </a:r>
            <a:endParaRPr lang="en-US" altLang="en-US" dirty="0"/>
          </a:p>
          <a:p>
            <a:pPr lvl="1"/>
            <a:r>
              <a:rPr lang="el-GR" altLang="en-US" dirty="0"/>
              <a:t>προσαρμογή της ροής των κυψελίδων ανάλογα με το είδος του πλαισίου στο φυσικό επίπεδο (π.χ. SDH)</a:t>
            </a:r>
            <a:endParaRPr lang="en-US" altLang="en-US" dirty="0"/>
          </a:p>
          <a:p>
            <a:pPr lvl="1"/>
            <a:r>
              <a:rPr lang="el-GR" altLang="en-US" dirty="0"/>
              <a:t>παραγωγή πλαισίων φυσικού επιπέδου στον αποστολέα και εξαγωγής των ΑΤΜ κυψελίδων από τα πλαίσια φυσικού επιπέδου στον παραλήπτη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Οριζόντιο Επίπεδο 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Εκτελεί τις εξής λειτουργίες:</a:t>
            </a:r>
          </a:p>
          <a:p>
            <a:pPr lvl="1"/>
            <a:r>
              <a:rPr lang="el-GR" altLang="en-US" dirty="0"/>
              <a:t>Μεταβιβάζει τις εξερχόμενες ΑΤΜ κυψελίδες από το </a:t>
            </a:r>
            <a:r>
              <a:rPr lang="el-GR" dirty="0"/>
              <a:t>επίπεδο προσαρμογής </a:t>
            </a:r>
            <a:r>
              <a:rPr lang="en-US" dirty="0"/>
              <a:t>(</a:t>
            </a:r>
            <a:r>
              <a:rPr lang="el-GR" altLang="en-US" dirty="0"/>
              <a:t>AAL</a:t>
            </a:r>
            <a:r>
              <a:rPr lang="en-US" altLang="en-US" dirty="0"/>
              <a:t>)</a:t>
            </a:r>
            <a:r>
              <a:rPr lang="el-GR" altLang="en-US" dirty="0"/>
              <a:t> στο φυσικό επίπεδο</a:t>
            </a:r>
          </a:p>
          <a:p>
            <a:pPr lvl="1"/>
            <a:r>
              <a:rPr lang="el-GR" altLang="en-US" dirty="0"/>
              <a:t>Μεταβιβάζει τις εισερχόμενες ΑΤΜ κυψελίδες από το φυσικό επίπεδο στο AAL κάθε φορά που λαμβάνονται κυψελίδες από ένα τελικό ΑΤΜ σημείο «πηγή»</a:t>
            </a:r>
          </a:p>
          <a:p>
            <a:pPr lvl="1"/>
            <a:r>
              <a:rPr lang="el-GR" altLang="en-US" dirty="0"/>
              <a:t>Παρέχει λειτουργίες διαχείρισης στη κυκλοφορία των κυψελίδων</a:t>
            </a:r>
          </a:p>
          <a:p>
            <a:pPr lvl="1"/>
            <a:r>
              <a:rPr lang="el-GR" altLang="en-US" dirty="0"/>
              <a:t>Έχει μηχανισμούς για επαρκή </a:t>
            </a:r>
            <a:r>
              <a:rPr lang="en-US" altLang="en-US" dirty="0"/>
              <a:t>buffering</a:t>
            </a:r>
            <a:r>
              <a:rPr lang="el-GR" altLang="en-US" dirty="0"/>
              <a:t> και αντιμετώπισης των  συμφορήσεων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Δομή ΑΤΜ κυψελίδων (</a:t>
            </a:r>
            <a:r>
              <a:rPr lang="en-US" altLang="en-US"/>
              <a:t>cells)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Η ΑΤΜ κυψελίδα αποτελεί το σημαντικότερο δομικό στοιχείο του ΑΤΜ πρωτοκόλλου, καθώς είναι η βασική μονάδα μεταφοράς πληροφορίας</a:t>
            </a:r>
            <a:endParaRPr lang="en-US" altLang="en-US" dirty="0"/>
          </a:p>
          <a:p>
            <a:r>
              <a:rPr lang="el-GR" altLang="en-US" dirty="0"/>
              <a:t>Αποτελείται από 53 </a:t>
            </a:r>
            <a:r>
              <a:rPr lang="en-US" altLang="en-US" dirty="0"/>
              <a:t>bytes</a:t>
            </a:r>
            <a:r>
              <a:rPr lang="el-GR" altLang="en-US" dirty="0"/>
              <a:t>:</a:t>
            </a:r>
            <a:endParaRPr lang="en-US" altLang="en-US" dirty="0"/>
          </a:p>
          <a:p>
            <a:pPr lvl="1"/>
            <a:r>
              <a:rPr lang="el-GR" altLang="en-US" dirty="0"/>
              <a:t>48 χρησιμοποιούνται για τη μεταφορά πληροφορίας (</a:t>
            </a:r>
            <a:r>
              <a:rPr lang="en-US" altLang="en-US" dirty="0"/>
              <a:t>Information field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5 </a:t>
            </a:r>
            <a:r>
              <a:rPr lang="en-US" altLang="en-US" dirty="0"/>
              <a:t>bytes </a:t>
            </a:r>
            <a:r>
              <a:rPr lang="el-GR" altLang="en-US" dirty="0"/>
              <a:t>αποτελούν την επικεφαλίδα</a:t>
            </a:r>
            <a:r>
              <a:rPr lang="en-US" altLang="en-US" dirty="0"/>
              <a:t> (Header)</a:t>
            </a:r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18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Τύποι ΑΤΜ κυψελίδων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Υπάρχουν δύο τυποποιημένες δομές για τις κυψελίδες του ΑΤΜ:</a:t>
            </a:r>
          </a:p>
          <a:p>
            <a:pPr lvl="1"/>
            <a:r>
              <a:rPr lang="el-GR" altLang="en-US" dirty="0"/>
              <a:t>για το </a:t>
            </a:r>
            <a:r>
              <a:rPr lang="en-US" altLang="en-US" dirty="0"/>
              <a:t>User to Network Interface</a:t>
            </a:r>
            <a:r>
              <a:rPr lang="el-GR" altLang="en-US" dirty="0"/>
              <a:t> – UNI</a:t>
            </a:r>
          </a:p>
          <a:p>
            <a:pPr lvl="1"/>
            <a:r>
              <a:rPr lang="el-GR" altLang="en-US" dirty="0"/>
              <a:t>για το</a:t>
            </a:r>
            <a:r>
              <a:rPr lang="en-US" altLang="en-US" dirty="0"/>
              <a:t> Network to Network Interface – NNI</a:t>
            </a:r>
          </a:p>
          <a:p>
            <a:r>
              <a:rPr lang="el-GR" altLang="en-US" dirty="0"/>
              <a:t>Παρουσιάζουν διαφορές ως προς τον τρόπο δόμησης της κεφαλίδας της ATM κυψελίδας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Διάγραμμα κυψελίδας τύπου </a:t>
            </a:r>
            <a:r>
              <a:rPr lang="en-US" altLang="en-US" dirty="0"/>
              <a:t>UNI</a:t>
            </a:r>
            <a:r>
              <a:rPr lang="el-GR" altLang="en-US" dirty="0"/>
              <a:t> </a:t>
            </a:r>
            <a:endParaRPr lang="en-US" dirty="0"/>
          </a:p>
        </p:txBody>
      </p:sp>
      <p:pic>
        <p:nvPicPr>
          <p:cNvPr id="10242" name="Picture 2" descr="Διάγραμμα κυψελίδας τύπου UNI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27489" y="1718739"/>
            <a:ext cx="4089021" cy="394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835696" y="5661248"/>
            <a:ext cx="5486400" cy="726976"/>
          </a:xfrm>
        </p:spPr>
        <p:txBody>
          <a:bodyPr/>
          <a:lstStyle/>
          <a:p>
            <a:pPr algn="ctr"/>
            <a:r>
              <a:rPr lang="el-GR" altLang="en-US" dirty="0"/>
              <a:t>Διάγραμμα κυψελίδας τύπου </a:t>
            </a:r>
            <a:r>
              <a:rPr lang="en-US" altLang="en-US" dirty="0"/>
              <a:t>UNI</a:t>
            </a:r>
            <a:r>
              <a:rPr lang="el-GR" altLang="en-US" dirty="0"/>
              <a:t> </a:t>
            </a:r>
            <a:r>
              <a:rPr lang="el-GR" altLang="en-US" sz="1600" dirty="0"/>
              <a:t>(</a:t>
            </a:r>
            <a:r>
              <a:rPr lang="en-US" altLang="en-US" sz="1600" dirty="0"/>
              <a:t>source: http://en.wikipedia.org/wiki/Asynchronous_Transfer_Mode</a:t>
            </a:r>
            <a:r>
              <a:rPr lang="el-GR" altLang="en-US" sz="1600" dirty="0"/>
              <a:t>)</a:t>
            </a:r>
            <a:r>
              <a:rPr lang="el-GR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Διάγραμμα κυψελίδας τύπου Ν</a:t>
            </a:r>
            <a:r>
              <a:rPr lang="en-US" altLang="en-US" dirty="0"/>
              <a:t>NI</a:t>
            </a:r>
            <a:r>
              <a:rPr lang="el-GR" altLang="en-US" dirty="0"/>
              <a:t> </a:t>
            </a:r>
            <a:endParaRPr lang="en-US" dirty="0"/>
          </a:p>
        </p:txBody>
      </p:sp>
      <p:pic>
        <p:nvPicPr>
          <p:cNvPr id="11266" name="Picture 2" descr="C:\Users\tseliou\Desktop\Untitled2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34072" y="1789734"/>
            <a:ext cx="4075856" cy="394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835696" y="5733256"/>
            <a:ext cx="5486400" cy="654968"/>
          </a:xfrm>
        </p:spPr>
        <p:txBody>
          <a:bodyPr/>
          <a:lstStyle/>
          <a:p>
            <a:pPr algn="ctr"/>
            <a:r>
              <a:rPr lang="el-GR" altLang="en-US" dirty="0"/>
              <a:t>Διάγραμμα κυψελίδας τύπου Ν</a:t>
            </a:r>
            <a:r>
              <a:rPr lang="en-US" altLang="en-US" dirty="0"/>
              <a:t>NI</a:t>
            </a:r>
            <a:r>
              <a:rPr lang="el-GR" altLang="en-US" dirty="0"/>
              <a:t> </a:t>
            </a:r>
            <a:r>
              <a:rPr lang="el-GR" altLang="en-US" sz="1600" dirty="0"/>
              <a:t>(</a:t>
            </a:r>
            <a:r>
              <a:rPr lang="en-US" altLang="en-US" sz="1600" dirty="0"/>
              <a:t>source: http://en.wikipedia.org/wiki/Asynchronous_Transfer_Mode</a:t>
            </a:r>
            <a:r>
              <a:rPr lang="el-GR" altLang="en-US" sz="1600" dirty="0"/>
              <a:t>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35952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UNI </a:t>
            </a:r>
            <a:r>
              <a:rPr lang="el-GR" altLang="en-US" dirty="0"/>
              <a:t>και Ν</a:t>
            </a:r>
            <a:r>
              <a:rPr lang="en-US" altLang="en-US" dirty="0"/>
              <a:t>NI</a:t>
            </a:r>
            <a:r>
              <a:rPr lang="el-GR" altLang="en-US" dirty="0"/>
              <a:t> σηματοδοσία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47664" y="5661248"/>
            <a:ext cx="6134472" cy="65496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altLang="en-US" dirty="0"/>
              <a:t>UNI </a:t>
            </a:r>
            <a:r>
              <a:rPr lang="el-GR" altLang="en-US" dirty="0"/>
              <a:t>και Ν</a:t>
            </a:r>
            <a:r>
              <a:rPr lang="en-US" altLang="en-US" dirty="0"/>
              <a:t>NI</a:t>
            </a:r>
            <a:r>
              <a:rPr lang="el-GR" altLang="en-US" dirty="0"/>
              <a:t> σηματοδοσία (</a:t>
            </a:r>
            <a:r>
              <a:rPr lang="en-US" altLang="en-US" dirty="0"/>
              <a:t>source: https://slideplayer.com/slide/13157760/)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486" y="1988840"/>
            <a:ext cx="4932828" cy="351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1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altLang="en-US" dirty="0"/>
              <a:t>Αρχιτεκτονική</a:t>
            </a:r>
          </a:p>
          <a:p>
            <a:r>
              <a:rPr lang="en-US" altLang="en-US" dirty="0"/>
              <a:t>Virtual Channels</a:t>
            </a:r>
            <a:r>
              <a:rPr lang="el-GR" altLang="en-US" dirty="0"/>
              <a:t> - </a:t>
            </a:r>
            <a:r>
              <a:rPr lang="en-US" altLang="en-US" dirty="0"/>
              <a:t>Virtual Paths</a:t>
            </a:r>
            <a:endParaRPr lang="el-GR" altLang="en-US" dirty="0"/>
          </a:p>
          <a:p>
            <a:r>
              <a:rPr lang="en-US" altLang="en-US" dirty="0"/>
              <a:t>ATM </a:t>
            </a:r>
            <a:r>
              <a:rPr lang="el-GR" altLang="en-US" dirty="0"/>
              <a:t>Συνδέσεις</a:t>
            </a:r>
            <a:endParaRPr lang="en-US" altLang="en-US" dirty="0"/>
          </a:p>
          <a:p>
            <a:r>
              <a:rPr lang="el-GR" altLang="en-US" dirty="0"/>
              <a:t>ΑΤΜ και </a:t>
            </a:r>
            <a:r>
              <a:rPr lang="en-US" altLang="en-US" dirty="0"/>
              <a:t>Multicasting</a:t>
            </a:r>
          </a:p>
          <a:p>
            <a:r>
              <a:rPr lang="el-GR" altLang="en-US" dirty="0"/>
              <a:t>Ποιότητα Υπηρεσίας στο ΑΤΜ</a:t>
            </a:r>
          </a:p>
          <a:p>
            <a:r>
              <a:rPr lang="el-GR" altLang="en-US" dirty="0"/>
              <a:t>Μηχανισμοί ελέγχου συμφόρησης</a:t>
            </a:r>
          </a:p>
          <a:p>
            <a:r>
              <a:rPr lang="el-GR" altLang="en-US" dirty="0"/>
              <a:t>Χρήσεις ΑΤΜ</a:t>
            </a:r>
          </a:p>
          <a:p>
            <a:r>
              <a:rPr lang="el-GR" altLang="en-US" dirty="0"/>
              <a:t>Σύγκριση ΑΤΜ με άλλες τεχνολογίες</a:t>
            </a:r>
          </a:p>
          <a:p>
            <a:r>
              <a:rPr lang="el-GR" altLang="en-US" dirty="0"/>
              <a:t>Τεχνολογία</a:t>
            </a:r>
          </a:p>
          <a:p>
            <a:r>
              <a:rPr lang="el-GR" altLang="en-US" dirty="0"/>
              <a:t>Αρχές λειτουργίας</a:t>
            </a:r>
            <a:endParaRPr lang="en-US" altLang="en-US" dirty="0"/>
          </a:p>
          <a:p>
            <a:r>
              <a:rPr lang="en-GB" altLang="en-US" dirty="0"/>
              <a:t>Traffic Engineering</a:t>
            </a:r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ATM </a:t>
            </a:r>
            <a:r>
              <a:rPr lang="el-GR" altLang="en-US"/>
              <a:t>Μεταγωγή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Οι ΑΤΜ τεχνικές μεταγωγής βασίζονται στα δύο πεδία που περιέχει η κεφαλίδα της ΑΤΜ κυψελίδας:</a:t>
            </a:r>
          </a:p>
          <a:p>
            <a:pPr lvl="1"/>
            <a:r>
              <a:rPr lang="en-US" altLang="en-US" dirty="0"/>
              <a:t>VPI (Virtual Path Identifier)</a:t>
            </a:r>
          </a:p>
          <a:p>
            <a:pPr lvl="1"/>
            <a:r>
              <a:rPr lang="en-US" altLang="en-US" dirty="0"/>
              <a:t>VCI (Virtual Channel Identifier)</a:t>
            </a:r>
          </a:p>
          <a:p>
            <a:r>
              <a:rPr lang="el-GR" altLang="en-US" dirty="0"/>
              <a:t>Αυτά παρέχουν την απαραίτητη πληροφορία για τη δημιουργία της σύνδεσης και τη δρομολόγηση δεδομένων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Virtual Channels (VCs)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Ένα λογικό κύκλωμα </a:t>
            </a:r>
            <a:r>
              <a:rPr lang="en-US" altLang="en-US" dirty="0"/>
              <a:t>(Virtual Channel) </a:t>
            </a:r>
            <a:r>
              <a:rPr lang="el-GR" altLang="en-US" dirty="0"/>
              <a:t>εξασφαλίζει αξιόπιστη επικοινωνία μεταξύ δύο σημείων σε ένα ΑΤΜ δίκτυο</a:t>
            </a:r>
          </a:p>
          <a:p>
            <a:r>
              <a:rPr lang="el-GR" altLang="en-US" dirty="0"/>
              <a:t>Για τον προσδιορισμό του απαιτείται τόσο το VPI όσο και το VCI πεδίο της εισερχόμενης κυψελίδας</a:t>
            </a:r>
          </a:p>
          <a:p>
            <a:pPr lvl="0"/>
            <a:r>
              <a:rPr lang="el-GR" altLang="en-US" dirty="0"/>
              <a:t>Κάθε φορά που ένα νοητό κανάλι </a:t>
            </a:r>
            <a:r>
              <a:rPr lang="el-GR" altLang="en-US" dirty="0" err="1"/>
              <a:t>μεταγάγεται</a:t>
            </a:r>
            <a:r>
              <a:rPr lang="el-GR" altLang="en-US" dirty="0"/>
              <a:t>, αποδίδεται μια συγκεκριμένη τιμή του αναγνωριστικού νοητού καναλιού</a:t>
            </a:r>
          </a:p>
          <a:p>
            <a:pPr lvl="0"/>
            <a:r>
              <a:rPr lang="el-GR" altLang="en-US" dirty="0"/>
              <a:t>Ένας κόμβος μεταγωγής που λαμβάνει υπόψη του την τιμή του VCI ονομάζεται κόμβος μεταγωγής νοητών καναλιών ή χειριστής νοητών καναλιών (VC </a:t>
            </a:r>
            <a:r>
              <a:rPr lang="en-US" altLang="en-US" dirty="0"/>
              <a:t>handler</a:t>
            </a:r>
            <a:r>
              <a:rPr lang="el-GR" altLang="en-US" dirty="0"/>
              <a:t>)</a:t>
            </a:r>
          </a:p>
          <a:p>
            <a:pPr lvl="0"/>
            <a:endParaRPr lang="en-US" dirty="0"/>
          </a:p>
          <a:p>
            <a:pPr lvl="1"/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Virtual Channel Connections (VCCs)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Δημιουργούνται από τη συνένωση νοητών καναλιών</a:t>
            </a:r>
          </a:p>
          <a:p>
            <a:r>
              <a:rPr lang="el-GR" altLang="en-US" dirty="0"/>
              <a:t>Έχουν τα άκρα τους στα σημεία του δικτύου, στο σημείο που το κομμάτι της κυψελίδας που περιέχει την πληροφορία του χρήστη, περνάει από το ATM επίπεδο στο AAL επίπεδο ή αντίστροφα</a:t>
            </a:r>
          </a:p>
          <a:p>
            <a:r>
              <a:rPr lang="el-GR" altLang="en-US" dirty="0"/>
              <a:t>Όλη η επικοινωνία ανάμεσα σε δύο σημεία του δικτύου μπορεί να γίνει διαμέσου του VCL </a:t>
            </a:r>
          </a:p>
          <a:p>
            <a:r>
              <a:rPr lang="el-GR" altLang="en-US" dirty="0"/>
              <a:t>Η σύνδεση αυτή προστατεύει τη σειρά μεταξύ των ΑΤΜ κυψελίδων κατά την μεταφορά τους και εγγυάται κάποιο βαθμό ποιότητας υπηρεσίας (</a:t>
            </a:r>
            <a:r>
              <a:rPr lang="el-GR" altLang="en-US" dirty="0" err="1"/>
              <a:t>QoS</a:t>
            </a:r>
            <a:r>
              <a:rPr lang="el-GR" alt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Paths (VPs)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Αποτελείται από μία δέσμη νοητών καναλιών η οποία κατευθύνεται σε ένα τελικό σημείο ΑΤΜ</a:t>
            </a:r>
          </a:p>
          <a:p>
            <a:r>
              <a:rPr lang="el-GR" altLang="en-US" dirty="0"/>
              <a:t>Το VP προσδιορίζεται μόνο από το VPI πεδίο της κεφαλής της ATM κυψελίδας </a:t>
            </a:r>
          </a:p>
          <a:p>
            <a:r>
              <a:rPr lang="el-GR" altLang="en-US" dirty="0"/>
              <a:t>Νοητά κανάλια που μοιράζονται το ίδιο νοητό μονοπάτι έχουν το ίδιο VPI</a:t>
            </a:r>
          </a:p>
          <a:p>
            <a:r>
              <a:rPr lang="el-GR" altLang="en-US" dirty="0"/>
              <a:t>Κάθε φορά που ένα νοητό μονοπάτι μετάγεται στο δίκτυο, αποδίδεται μια συγκεκριμένη τιμή του VPI</a:t>
            </a:r>
          </a:p>
          <a:p>
            <a:r>
              <a:rPr lang="el-GR" altLang="en-US" dirty="0"/>
              <a:t>Ένας κόμβος που λαμβάνει υπόψη του την τιμή του VPI ονομάζεται κόμβος μεταγωγής νοητών μονοπατιών ή χειριστής νοητών μονοπατιών ή κόμβος διασταυρούμενης σύνδεσης</a:t>
            </a:r>
          </a:p>
          <a:p>
            <a:endParaRPr lang="el-GR" altLang="en-US" dirty="0"/>
          </a:p>
          <a:p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Νοητά Μονοπάτια - Νοητά Κανάλια</a:t>
            </a:r>
            <a:endParaRPr lang="en-US" dirty="0"/>
          </a:p>
        </p:txBody>
      </p:sp>
      <p:pic>
        <p:nvPicPr>
          <p:cNvPr id="11266" name="Picture 2" descr="image84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9154" y="1772816"/>
            <a:ext cx="6729891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30496" y="5157192"/>
            <a:ext cx="7787208" cy="1015008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Σχέση Νοητών Μονοπατιών – Νοητών Καναλιών</a:t>
            </a:r>
            <a:r>
              <a:rPr lang="en-US" dirty="0"/>
              <a:t> (source: </a:t>
            </a:r>
            <a:r>
              <a:rPr lang="el-GR" dirty="0"/>
              <a:t>Χρήστος Μπούρας, Πανεπιστημιακές Σημειώσεις στα Δίκτυα Δημόσιας Χρήσης και Διασύνδεσης Δικτύων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30745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Κόμβος μεταγωγής νοητού μονοπατιού</a:t>
            </a:r>
            <a:endParaRPr lang="en-US" dirty="0"/>
          </a:p>
        </p:txBody>
      </p:sp>
      <p:pic>
        <p:nvPicPr>
          <p:cNvPr id="10242" name="Picture 2" descr="Κόμβος μεταγωγής νοητού μονοπατιού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2060848"/>
            <a:ext cx="5483469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23528" y="5301208"/>
            <a:ext cx="8496944" cy="943000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dirty="0"/>
              <a:t>Κόμβος μεταγωγής νοητού μονοπατιού</a:t>
            </a:r>
            <a:r>
              <a:rPr lang="en-US" dirty="0"/>
              <a:t> (source: </a:t>
            </a:r>
            <a:r>
              <a:rPr lang="el-GR" dirty="0"/>
              <a:t>Χρήστος Μπούρας, Πανεπιστημιακές Σημειώσεις στα Δίκτυα Δημόσιας Χρήσης και Διασύνδεσης Δικτύων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3543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Πλεονεκτήματα των </a:t>
            </a:r>
            <a:r>
              <a:rPr lang="en-US" altLang="en-US"/>
              <a:t>VPs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Ο δικτυακός χρήστης μπορεί να διαχειριστεί κάποιες ATM κυψελίδες με έναν αποκλειστικό τρόπο ανεξάρτητα του </a:t>
            </a:r>
            <a:r>
              <a:rPr lang="el-GR" altLang="en-US" dirty="0" err="1"/>
              <a:t>παρόχου</a:t>
            </a:r>
            <a:r>
              <a:rPr lang="el-GR" altLang="en-US" dirty="0"/>
              <a:t> υπηρεσιών</a:t>
            </a:r>
          </a:p>
          <a:p>
            <a:r>
              <a:rPr lang="el-GR" altLang="en-US" dirty="0"/>
              <a:t>Στη περίπτωση που ο χρήστης μεταδίδει πληροφορία προς τον ίδιο προορισμό με την χρήση πολλών </a:t>
            </a:r>
            <a:r>
              <a:rPr lang="el-GR" altLang="en-US" dirty="0" err="1"/>
              <a:t>VCs</a:t>
            </a:r>
            <a:r>
              <a:rPr lang="el-GR" altLang="en-US" dirty="0"/>
              <a:t>, ο φόρτος του δικτύου μπορεί να μειωθεί εάν μεταφερθεί η πληροφορία σε μία λογική μετάδοση παρά σε πολλές </a:t>
            </a:r>
          </a:p>
          <a:p>
            <a:r>
              <a:rPr lang="el-GR" altLang="en-US" dirty="0"/>
              <a:t>Προσφέρεται η δυνατότητα συσσώρευσης των κυψελίδων πολλών χρηστών για μεταφορά στο δίκτυο μέσα από μία φυσική σύνδεση με υψηλό ρυθμό</a:t>
            </a:r>
          </a:p>
          <a:p>
            <a:r>
              <a:rPr lang="el-GR" altLang="en-US" dirty="0"/>
              <a:t>Είναι χρήσιμα για μετάδοση πληροφορίας που απαιτεί σταθερή ποιότητα υπηρεσίας καθ’ όλη την διάρκεια - απόσταση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Path Connections (VPCs)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Δημιουργούνται από τη συνένωση νοητών μονοπατιών (</a:t>
            </a:r>
            <a:r>
              <a:rPr lang="el-GR" altLang="en-US" dirty="0" err="1"/>
              <a:t>VPs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Έχουν άκρα τους</a:t>
            </a:r>
            <a:r>
              <a:rPr lang="en-US" altLang="en-US" dirty="0"/>
              <a:t> </a:t>
            </a:r>
            <a:r>
              <a:rPr lang="el-GR" altLang="en-US" dirty="0"/>
              <a:t>τα σημεία που:</a:t>
            </a:r>
          </a:p>
          <a:p>
            <a:pPr lvl="1"/>
            <a:r>
              <a:rPr lang="el-GR" altLang="en-US" dirty="0"/>
              <a:t>αποτελούν άκρα των </a:t>
            </a:r>
            <a:r>
              <a:rPr lang="el-GR" altLang="en-US" dirty="0" err="1"/>
              <a:t>VCLs</a:t>
            </a:r>
            <a:r>
              <a:rPr lang="el-GR" altLang="en-US" dirty="0"/>
              <a:t> </a:t>
            </a:r>
          </a:p>
          <a:p>
            <a:pPr lvl="1"/>
            <a:r>
              <a:rPr lang="el-GR" altLang="en-US" dirty="0"/>
              <a:t>τα νοητά κανάλια (</a:t>
            </a:r>
            <a:r>
              <a:rPr lang="el-GR" altLang="en-US" dirty="0" err="1"/>
              <a:t>VCs</a:t>
            </a:r>
            <a:r>
              <a:rPr lang="el-GR" altLang="en-US" dirty="0"/>
              <a:t>) του μονοπατιού οδηγούνται σε διαφορετικά νοητά μονοπάτια λόγω ύπαρξης </a:t>
            </a:r>
            <a:r>
              <a:rPr lang="el-GR" altLang="en-US" dirty="0" err="1"/>
              <a:t>μεταγωγέα</a:t>
            </a:r>
            <a:r>
              <a:rPr lang="el-GR" altLang="en-US" dirty="0"/>
              <a:t> νοητών καναλιών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Οριζόντιο Επίπεδο Προσαρμογής στο ΑΤΜ (</a:t>
            </a:r>
            <a:r>
              <a:rPr lang="en-US" altLang="en-US"/>
              <a:t>AAL)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Το </a:t>
            </a:r>
            <a:r>
              <a:rPr lang="en-US" altLang="en-US" dirty="0"/>
              <a:t>AAL </a:t>
            </a:r>
            <a:r>
              <a:rPr lang="el-GR" altLang="en-US" dirty="0"/>
              <a:t>του </a:t>
            </a:r>
            <a:r>
              <a:rPr lang="en-US" altLang="en-US" dirty="0"/>
              <a:t>ATM </a:t>
            </a:r>
            <a:r>
              <a:rPr lang="el-GR" altLang="en-US" dirty="0"/>
              <a:t>είναι υπεύθυνο για:</a:t>
            </a:r>
          </a:p>
          <a:p>
            <a:pPr lvl="1"/>
            <a:r>
              <a:rPr lang="el-GR" altLang="en-US" dirty="0"/>
              <a:t>τη μετατροπή της πληροφορίας που προέρχεται από τον χρήστη σε μια αποδεκτή μορφή από το ΑΤΜ επίπεδο</a:t>
            </a:r>
            <a:endParaRPr lang="en-US" altLang="en-US" dirty="0"/>
          </a:p>
          <a:p>
            <a:pPr lvl="1"/>
            <a:r>
              <a:rPr lang="el-GR" altLang="en-US" dirty="0"/>
              <a:t>την ανίχνευση και τη διόρθωση λαθών μετάδοσης</a:t>
            </a:r>
          </a:p>
          <a:p>
            <a:pPr lvl="1"/>
            <a:r>
              <a:rPr lang="el-GR" altLang="en-US" dirty="0"/>
              <a:t>την επεξεργασία των χαμένων, λανθασμένων και με λάθη στην επικεφαλίδα κυψελίδων </a:t>
            </a:r>
          </a:p>
          <a:p>
            <a:pPr lvl="1"/>
            <a:r>
              <a:rPr lang="el-GR" altLang="en-US" dirty="0"/>
              <a:t>την αποστολή και την αξιοποίηση πληροφορίας συγχρονισμού</a:t>
            </a:r>
          </a:p>
          <a:p>
            <a:pPr lvl="1"/>
            <a:r>
              <a:rPr lang="el-GR" altLang="en-US" dirty="0"/>
              <a:t>τον έλεγχο ροής πληροφορίας για την εξασφάλιση της απαιτούμενης ποιότητας υπηρεσίας (QoS)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1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err="1"/>
              <a:t>Υπο</a:t>
            </a:r>
            <a:r>
              <a:rPr lang="el-GR" altLang="en-US" dirty="0"/>
              <a:t>-επίπεδα του AAL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Το </a:t>
            </a:r>
            <a:r>
              <a:rPr lang="en-US" altLang="en-US" dirty="0"/>
              <a:t>AAL </a:t>
            </a:r>
            <a:r>
              <a:rPr lang="el-GR" altLang="en-US" dirty="0"/>
              <a:t>αποτελείται από τα </a:t>
            </a:r>
            <a:r>
              <a:rPr lang="el-GR" altLang="en-US" dirty="0" err="1"/>
              <a:t>υπο</a:t>
            </a:r>
            <a:r>
              <a:rPr lang="el-GR" altLang="en-US" dirty="0"/>
              <a:t>-επίπεδα:</a:t>
            </a:r>
          </a:p>
          <a:p>
            <a:pPr lvl="1"/>
            <a:r>
              <a:rPr lang="el-GR" altLang="en-US" dirty="0"/>
              <a:t>Σύγκλισης (CS – </a:t>
            </a:r>
            <a:r>
              <a:rPr lang="en-US" altLang="en-US" dirty="0"/>
              <a:t>Convergence Layer</a:t>
            </a:r>
            <a:r>
              <a:rPr lang="el-GR" altLang="en-US" dirty="0"/>
              <a:t>)  </a:t>
            </a:r>
          </a:p>
          <a:p>
            <a:pPr lvl="1"/>
            <a:r>
              <a:rPr lang="el-GR" altLang="en-US" dirty="0"/>
              <a:t>Κατακερματισμού και Ανασύνθεσης (SAR – </a:t>
            </a:r>
            <a:r>
              <a:rPr lang="en-US" altLang="en-US" dirty="0"/>
              <a:t>Segmentation And Reassembly Layer)</a:t>
            </a:r>
            <a:endParaRPr lang="el-GR" altLang="en-US" dirty="0"/>
          </a:p>
          <a:p>
            <a:r>
              <a:rPr lang="el-GR" altLang="en-US" dirty="0"/>
              <a:t>Το </a:t>
            </a:r>
            <a:r>
              <a:rPr lang="el-GR" altLang="en-US" dirty="0" err="1"/>
              <a:t>υπο</a:t>
            </a:r>
            <a:r>
              <a:rPr lang="el-GR" altLang="en-US" dirty="0"/>
              <a:t>-επίπεδο Σύγκλισης παρέχει λειτουργίες που υποστηρίζουν ορισμένες εφαρμογές που χρησιμοποιούν το επίπεδο προσαρμογής</a:t>
            </a:r>
          </a:p>
          <a:p>
            <a:r>
              <a:rPr lang="el-GR" altLang="en-US" dirty="0"/>
              <a:t>Κάθε χρήστης του επιπέδου συνδέεται με το επίπεδο στο σημείο πρόσβασης (διεύθυνση της εφαρμογής)</a:t>
            </a:r>
          </a:p>
          <a:p>
            <a:pPr lvl="1"/>
            <a:r>
              <a:rPr lang="el-GR" altLang="en-US" dirty="0"/>
              <a:t>Το </a:t>
            </a:r>
            <a:r>
              <a:rPr lang="el-GR" altLang="en-US" dirty="0" err="1"/>
              <a:t>υπο</a:t>
            </a:r>
            <a:r>
              <a:rPr lang="el-GR" altLang="en-US" dirty="0"/>
              <a:t>-επίπεδο αυτό είναι λοιπόν εξαρτώμενο από την υπηρεσία</a:t>
            </a:r>
          </a:p>
          <a:p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2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ΑΤΜ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Το 1988 η ITU-T εισήγαγε την </a:t>
            </a:r>
            <a:r>
              <a:rPr lang="en-US" altLang="en-US" dirty="0"/>
              <a:t>Asynchronous Transfer Mode</a:t>
            </a:r>
            <a:r>
              <a:rPr lang="el-GR" altLang="en-US" dirty="0"/>
              <a:t> (ΑΤΜ) τεχνολογία ως το μηχανισμό μεταφοράς για το </a:t>
            </a:r>
            <a:r>
              <a:rPr lang="en-US" altLang="en-US" dirty="0"/>
              <a:t>Broadband</a:t>
            </a:r>
            <a:r>
              <a:rPr lang="el-GR" altLang="en-US" dirty="0"/>
              <a:t> </a:t>
            </a:r>
            <a:r>
              <a:rPr lang="en-US" altLang="en-US" dirty="0"/>
              <a:t>Integrated Services Digital Network (ISDN) </a:t>
            </a:r>
            <a:endParaRPr lang="el-GR" altLang="en-US" dirty="0"/>
          </a:p>
          <a:p>
            <a:pPr>
              <a:lnSpc>
                <a:spcPct val="90000"/>
              </a:lnSpc>
            </a:pPr>
            <a:r>
              <a:rPr lang="el-GR" dirty="0"/>
              <a:t>Αναφέρεται και ως “</a:t>
            </a:r>
            <a:r>
              <a:rPr lang="en-US" dirty="0"/>
              <a:t>cell relay</a:t>
            </a:r>
            <a:r>
              <a:rPr lang="el-GR" dirty="0"/>
              <a:t>” καθώς χρησιμοποιεί μικρά πακέτα σταθερού μεγέθους (κυψελίδες – </a:t>
            </a:r>
            <a:r>
              <a:rPr lang="en-US" dirty="0"/>
              <a:t>cells</a:t>
            </a:r>
            <a:r>
              <a:rPr lang="el-GR" dirty="0"/>
              <a:t>) για τη μεταφορά της πληροφορίας</a:t>
            </a:r>
            <a:endParaRPr lang="el-GR" altLang="en-US" dirty="0"/>
          </a:p>
          <a:p>
            <a:pPr>
              <a:lnSpc>
                <a:spcPct val="90000"/>
              </a:lnSpc>
            </a:pPr>
            <a:r>
              <a:rPr lang="el-GR" altLang="en-US" dirty="0"/>
              <a:t>Ο στόχος ήταν η υποστήριξη υπηρεσιών όπως:</a:t>
            </a:r>
          </a:p>
          <a:p>
            <a:pPr lvl="1"/>
            <a:r>
              <a:rPr lang="el-GR" altLang="en-US" dirty="0"/>
              <a:t>Φωνή</a:t>
            </a:r>
          </a:p>
          <a:p>
            <a:pPr lvl="1"/>
            <a:r>
              <a:rPr lang="el-GR" altLang="en-US" dirty="0"/>
              <a:t>Πακέτα δεδομένων (SMDS, IP, FR)</a:t>
            </a:r>
          </a:p>
          <a:p>
            <a:pPr lvl="1"/>
            <a:r>
              <a:rPr lang="en-US" altLang="en-US" dirty="0"/>
              <a:t>Video</a:t>
            </a:r>
          </a:p>
          <a:p>
            <a:pPr lvl="1"/>
            <a:r>
              <a:rPr lang="el-GR" altLang="en-US" dirty="0"/>
              <a:t>Εφαρμογές εικόνας (</a:t>
            </a:r>
            <a:r>
              <a:rPr lang="en-US" altLang="en-US" dirty="0"/>
              <a:t>imaging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Εξομοίωση κυκλωμάτων (</a:t>
            </a:r>
            <a:r>
              <a:rPr lang="en-US" altLang="en-US" dirty="0"/>
              <a:t>circuit emulation</a:t>
            </a:r>
            <a:r>
              <a:rPr lang="el-GR" altLang="en-US" dirty="0"/>
              <a:t>)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err="1"/>
              <a:t>Υπο</a:t>
            </a:r>
            <a:r>
              <a:rPr lang="el-GR" altLang="en-US" dirty="0"/>
              <a:t>-επίπεδα του AAL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Το </a:t>
            </a:r>
            <a:r>
              <a:rPr lang="el-GR" altLang="en-US" dirty="0" err="1"/>
              <a:t>υπο</a:t>
            </a:r>
            <a:r>
              <a:rPr lang="el-GR" altLang="en-US" dirty="0"/>
              <a:t>-επίπεδο Κατακερματισμού είναι υπεύθυνο να μαζεύει την πληροφορία που λαμβάνεται από το </a:t>
            </a:r>
            <a:r>
              <a:rPr lang="el-GR" altLang="en-US" dirty="0" err="1"/>
              <a:t>υπο</a:t>
            </a:r>
            <a:r>
              <a:rPr lang="el-GR" altLang="en-US" dirty="0"/>
              <a:t>-επίπεδο σύγκλισης σε κυψελίδες για εκπομπή και να αποσυνθέτει την πληροφορία στο άλλο άκρο</a:t>
            </a:r>
            <a:endParaRPr lang="en-US" altLang="en-US" dirty="0"/>
          </a:p>
          <a:p>
            <a:r>
              <a:rPr lang="el-GR" altLang="en-US" dirty="0"/>
              <a:t>Περιλαμβάνει κυψελίδες που αποτελούνται από 5 </a:t>
            </a:r>
            <a:r>
              <a:rPr lang="en-US" altLang="en-US" dirty="0"/>
              <a:t>bytes</a:t>
            </a:r>
            <a:r>
              <a:rPr lang="el-GR" altLang="en-US" dirty="0"/>
              <a:t> κεφαλίδα και 48 </a:t>
            </a:r>
            <a:r>
              <a:rPr lang="en-US" altLang="en-US" dirty="0"/>
              <a:t>bytes</a:t>
            </a:r>
            <a:r>
              <a:rPr lang="el-GR" altLang="en-US" dirty="0"/>
              <a:t> πληροφορία</a:t>
            </a:r>
          </a:p>
          <a:p>
            <a:pPr lvl="1"/>
            <a:r>
              <a:rPr lang="el-GR" altLang="en-US" dirty="0"/>
              <a:t>Το </a:t>
            </a:r>
            <a:r>
              <a:rPr lang="el-GR" altLang="en-US" dirty="0" err="1"/>
              <a:t>υπο</a:t>
            </a:r>
            <a:r>
              <a:rPr lang="el-GR" altLang="en-US" dirty="0"/>
              <a:t>-επίπεδο πρέπει να μαζεύει τις κεφαλίδες του και ό,τι ακολουθεί μαζί με την πληροφορία σύγκλισης σε μπλοκ των 48 </a:t>
            </a:r>
            <a:r>
              <a:rPr lang="en-US" altLang="en-US" dirty="0"/>
              <a:t>bytes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25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Τύποι υπηρεσιών στο AAL</a:t>
            </a:r>
            <a:endParaRPr lang="en-US" dirty="0"/>
          </a:p>
        </p:txBody>
      </p:sp>
      <p:pic>
        <p:nvPicPr>
          <p:cNvPr id="9218" name="Picture 2" descr="Τύποι υπηρεσιών στο AAL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4867" y="1916832"/>
            <a:ext cx="6228058" cy="371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835696" y="5895243"/>
            <a:ext cx="5486400" cy="366936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altLang="en-US" dirty="0"/>
              <a:t>Τύποι υπηρεσιών στο AAL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30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ATM </a:t>
            </a:r>
            <a:r>
              <a:rPr lang="el-GR" altLang="en-US"/>
              <a:t>Συνδέσεις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Σημείο προς Σημείο (</a:t>
            </a:r>
            <a:r>
              <a:rPr lang="en-US" altLang="en-US" dirty="0"/>
              <a:t>point-to-point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Σημείο προς πολλά Σημεία (</a:t>
            </a:r>
            <a:r>
              <a:rPr lang="en-US" altLang="en-US" dirty="0"/>
              <a:t>point-to-multipoint</a:t>
            </a:r>
            <a:r>
              <a:rPr lang="el-GR" altLang="en-US" dirty="0"/>
              <a:t>)</a:t>
            </a:r>
            <a:endParaRPr lang="en-US" altLang="en-US" dirty="0"/>
          </a:p>
          <a:p>
            <a:r>
              <a:rPr lang="el-GR" altLang="en-US" dirty="0"/>
              <a:t>πολλών-Σημείων-προς-πολλά-Σημεία (</a:t>
            </a:r>
            <a:r>
              <a:rPr lang="en-US" altLang="en-US" dirty="0"/>
              <a:t>multipoint-to-multipoint</a:t>
            </a:r>
            <a:r>
              <a:rPr lang="el-GR" altLang="en-US" dirty="0"/>
              <a:t>)</a:t>
            </a:r>
            <a:endParaRPr lang="en-US" altLang="en-US" dirty="0"/>
          </a:p>
          <a:p>
            <a:pPr lvl="1"/>
            <a:r>
              <a:rPr lang="el-GR" altLang="en-US" dirty="0"/>
              <a:t>δεν μπορεί να υλοποιηθεί χρησιμοποιώντας AAL5, το οποίο είναι το πιο χρησιμοποιημένο AAL για τη μετάδοση δεδομένων πάνω από ένα ATM δίκτυο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90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Ποιότητα Υπηρεσίας στο ΑΤΜ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Υποστηρίζονται 3 τεχνικές: </a:t>
            </a:r>
            <a:r>
              <a:rPr lang="en-US" altLang="en-US" dirty="0"/>
              <a:t>Traffic Contract</a:t>
            </a:r>
            <a:r>
              <a:rPr lang="el-GR" altLang="en-US" dirty="0"/>
              <a:t>, </a:t>
            </a:r>
            <a:r>
              <a:rPr lang="en-US" altLang="en-US" dirty="0"/>
              <a:t>Traffic Shaping</a:t>
            </a:r>
            <a:r>
              <a:rPr lang="el-GR" altLang="en-US" dirty="0"/>
              <a:t>, </a:t>
            </a:r>
            <a:r>
              <a:rPr lang="en-US" altLang="en-US" dirty="0"/>
              <a:t>Traffic Policing</a:t>
            </a:r>
          </a:p>
          <a:p>
            <a:r>
              <a:rPr lang="en-US" altLang="en-US" dirty="0"/>
              <a:t>Traffic Contract</a:t>
            </a:r>
            <a:r>
              <a:rPr lang="el-GR" altLang="en-US" dirty="0"/>
              <a:t>: Καθορίζει ένα πλαίσιο που περιγράφει τη ροή δεδομένων. Καθορίζει τιμές για:</a:t>
            </a:r>
            <a:endParaRPr lang="en-US" altLang="en-US" dirty="0"/>
          </a:p>
          <a:p>
            <a:pPr lvl="1"/>
            <a:r>
              <a:rPr lang="el-GR" altLang="en-US" dirty="0"/>
              <a:t>τη μέγιστη τιμή του </a:t>
            </a:r>
            <a:r>
              <a:rPr lang="en-US" altLang="en-US" dirty="0"/>
              <a:t>bandwidth</a:t>
            </a:r>
            <a:r>
              <a:rPr lang="el-GR" altLang="en-US" dirty="0"/>
              <a:t> που θα χρειαστεί</a:t>
            </a:r>
            <a:endParaRPr lang="en-US" altLang="en-US" dirty="0"/>
          </a:p>
          <a:p>
            <a:pPr lvl="1"/>
            <a:r>
              <a:rPr lang="el-GR" altLang="en-US" dirty="0"/>
              <a:t>τη μέση τιμή του </a:t>
            </a:r>
            <a:r>
              <a:rPr lang="en-US" altLang="en-US" dirty="0"/>
              <a:t>bandwidth</a:t>
            </a:r>
            <a:r>
              <a:rPr lang="el-GR" altLang="en-US" dirty="0"/>
              <a:t> που απαιτείται</a:t>
            </a:r>
            <a:endParaRPr lang="en-US" altLang="en-US" dirty="0"/>
          </a:p>
          <a:p>
            <a:pPr lvl="1"/>
            <a:r>
              <a:rPr lang="el-GR" altLang="en-US" dirty="0"/>
              <a:t>το μέγεθος μιας ξαφνικής μαζικής μετάδοσης</a:t>
            </a:r>
            <a:r>
              <a:rPr lang="en-US" altLang="en-US" dirty="0"/>
              <a:t> (burst)</a:t>
            </a:r>
            <a:endParaRPr lang="el-GR" altLang="en-US" dirty="0"/>
          </a:p>
          <a:p>
            <a:pPr marL="342900" lvl="1" indent="-342900">
              <a:buFont typeface="Arial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90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Εξομοίωση τοπικού δικτύου</a:t>
            </a:r>
            <a:r>
              <a:rPr lang="en-US" altLang="en-US" dirty="0"/>
              <a:t> (1</a:t>
            </a:r>
            <a:r>
              <a:rPr lang="el-GR" altLang="en-US" dirty="0"/>
              <a:t>/2</a:t>
            </a:r>
            <a:r>
              <a:rPr lang="en-US" altLang="en-US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LANE (LAN Emulation)</a:t>
            </a:r>
          </a:p>
          <a:p>
            <a:r>
              <a:rPr lang="el-GR" altLang="en-US" dirty="0"/>
              <a:t>Πρότυπο που καθορίστηκε από το ΑΤΜ </a:t>
            </a:r>
            <a:r>
              <a:rPr lang="en-US" altLang="en-US" dirty="0"/>
              <a:t>Forum</a:t>
            </a:r>
            <a:endParaRPr lang="el-GR" altLang="en-US" dirty="0"/>
          </a:p>
          <a:p>
            <a:r>
              <a:rPr lang="el-GR" altLang="en-US" dirty="0"/>
              <a:t>Προσδίδει σε σταθμούς διασυνδεδεμένους μέσω ΑΤΜ τις ίδιες δυνατότητες που συνήθως έχουν τα κλασικά </a:t>
            </a:r>
            <a:r>
              <a:rPr lang="en-US" altLang="en-US" dirty="0"/>
              <a:t>LANs</a:t>
            </a:r>
          </a:p>
          <a:p>
            <a:r>
              <a:rPr lang="el-GR" altLang="en-US" dirty="0"/>
              <a:t>Ένα ΑΤΜ δίκτυο συμπεριφέρεται όπως ένα </a:t>
            </a:r>
            <a:r>
              <a:rPr lang="en-US" altLang="en-US" dirty="0"/>
              <a:t>Ethernet</a:t>
            </a:r>
            <a:r>
              <a:rPr lang="el-GR" altLang="en-US" dirty="0"/>
              <a:t> ή ένα </a:t>
            </a:r>
            <a:r>
              <a:rPr lang="en-US" altLang="en-US" dirty="0"/>
              <a:t>Token Ring</a:t>
            </a:r>
            <a:r>
              <a:rPr lang="el-GR" altLang="en-US" dirty="0"/>
              <a:t> LAN</a:t>
            </a:r>
          </a:p>
          <a:p>
            <a:r>
              <a:rPr lang="el-GR" altLang="en-US" dirty="0"/>
              <a:t>Το LANE καθορίζει ένα </a:t>
            </a:r>
            <a:r>
              <a:rPr lang="en-US" altLang="en-US" dirty="0"/>
              <a:t>service interface </a:t>
            </a:r>
            <a:r>
              <a:rPr lang="el-GR" altLang="en-US" dirty="0"/>
              <a:t>για πρωτόκολλα υψηλότερου επιπέδου το οποίο είναι όμοιο με εκείνο των γνωστών </a:t>
            </a:r>
            <a:r>
              <a:rPr lang="en-US" altLang="en-US" dirty="0"/>
              <a:t>LANs</a:t>
            </a:r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85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Εξομοίωση τοπικού δικτύου</a:t>
            </a:r>
            <a:r>
              <a:rPr lang="en-US" altLang="en-US" dirty="0"/>
              <a:t> (</a:t>
            </a:r>
            <a:r>
              <a:rPr lang="el-GR" altLang="en-US" dirty="0"/>
              <a:t>2/2</a:t>
            </a:r>
            <a:r>
              <a:rPr lang="en-US" altLang="en-US" dirty="0"/>
              <a:t>)</a:t>
            </a:r>
            <a:endParaRPr lang="en-US" dirty="0"/>
          </a:p>
        </p:txBody>
      </p:sp>
      <p:pic>
        <p:nvPicPr>
          <p:cNvPr id="12290" name="Picture 2" descr="Τα ΑΤΜ δίκτυα μπορούν να εξομοιώσουν ένα φυσικό Τοπικό Δίκτυο (LAN)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4474" y="2204864"/>
            <a:ext cx="6955051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094474" y="5517232"/>
            <a:ext cx="7221942" cy="87099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dirty="0"/>
              <a:t>Τα ΑΤΜ δίκτυα μπορούν να εξομοιώσουν ένα φυσικό Τοπικό Δίκτυο (</a:t>
            </a:r>
            <a:r>
              <a:rPr lang="en-US" dirty="0"/>
              <a:t>LAN</a:t>
            </a:r>
            <a:r>
              <a:rPr lang="el-GR" dirty="0"/>
              <a:t>)</a:t>
            </a:r>
            <a:r>
              <a:rPr lang="en-US" dirty="0"/>
              <a:t> (source: </a:t>
            </a:r>
            <a:r>
              <a:rPr lang="el-GR" dirty="0"/>
              <a:t>Χρήστος Μπούρας, Πανεπιστημιακές Σημειώσεις στα Δίκτυα Δημόσιας Χρήσης και Διασύνδεσης Δικτύων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52183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/>
              <a:t>Μηχανισμοί ελέγχου συμφόρησης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u="sng" dirty="0"/>
              <a:t>Κατάσταση δικτύου:</a:t>
            </a:r>
          </a:p>
          <a:p>
            <a:pPr lvl="1"/>
            <a:r>
              <a:rPr lang="el-GR" altLang="en-US" dirty="0"/>
              <a:t>χωρίς συμφόρηση</a:t>
            </a:r>
          </a:p>
          <a:p>
            <a:pPr lvl="1"/>
            <a:r>
              <a:rPr lang="el-GR" altLang="en-US" dirty="0"/>
              <a:t>με ελαφρά συμφόρηση</a:t>
            </a:r>
          </a:p>
          <a:p>
            <a:pPr lvl="1"/>
            <a:r>
              <a:rPr lang="el-GR" altLang="en-US" dirty="0"/>
              <a:t>με σοβαρή συμφόρηση (μπορεί να οδηγήσει το δίκτυο σε κατάρρευση)</a:t>
            </a:r>
          </a:p>
          <a:p>
            <a:r>
              <a:rPr lang="el-GR" altLang="en-US" u="sng" dirty="0"/>
              <a:t>Λειτουργίες:</a:t>
            </a:r>
          </a:p>
          <a:p>
            <a:pPr lvl="1"/>
            <a:r>
              <a:rPr lang="el-GR" altLang="en-US" dirty="0"/>
              <a:t>αποφυγής συμφόρησης</a:t>
            </a:r>
          </a:p>
          <a:p>
            <a:pPr lvl="1"/>
            <a:r>
              <a:rPr lang="el-GR" altLang="en-US" dirty="0"/>
              <a:t>διαχείρισης συμφόρησης </a:t>
            </a:r>
          </a:p>
          <a:p>
            <a:pPr lvl="1"/>
            <a:r>
              <a:rPr lang="el-GR" altLang="en-US" dirty="0"/>
              <a:t>ανάκαμψης από κατάσταση συμφόρησης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749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Χρήσεις ΑΤΜ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ATM </a:t>
            </a:r>
            <a:r>
              <a:rPr lang="el-GR" altLang="en-US" dirty="0"/>
              <a:t>σε </a:t>
            </a:r>
            <a:r>
              <a:rPr lang="en-US" altLang="en-US" dirty="0"/>
              <a:t>LAN</a:t>
            </a:r>
            <a:endParaRPr lang="el-GR" altLang="en-US" dirty="0"/>
          </a:p>
          <a:p>
            <a:pPr lvl="1"/>
            <a:r>
              <a:rPr lang="el-GR" altLang="en-US" dirty="0"/>
              <a:t>Εφαρμόζεται η μέθοδος </a:t>
            </a:r>
            <a:r>
              <a:rPr lang="en-US" altLang="en-US" dirty="0"/>
              <a:t>LAN Emulation</a:t>
            </a:r>
            <a:endParaRPr lang="el-GR" altLang="en-US" dirty="0"/>
          </a:p>
          <a:p>
            <a:pPr lvl="1"/>
            <a:r>
              <a:rPr lang="el-GR" altLang="en-US" dirty="0"/>
              <a:t>Το περιβάλλον ενός τοπικού δικτύου φαίνεται απαλλαγμένο από τα προβλήματα που εμφανίζονται σε καταστάσεις μεγάλης κίνησης</a:t>
            </a:r>
          </a:p>
          <a:p>
            <a:r>
              <a:rPr lang="en-US" altLang="en-US" dirty="0"/>
              <a:t>ATM </a:t>
            </a:r>
            <a:r>
              <a:rPr lang="el-GR" altLang="en-US" dirty="0"/>
              <a:t>σε </a:t>
            </a:r>
            <a:r>
              <a:rPr lang="en-US" altLang="en-US" dirty="0"/>
              <a:t>WAN</a:t>
            </a:r>
            <a:endParaRPr lang="el-GR" altLang="en-US" dirty="0"/>
          </a:p>
          <a:p>
            <a:pPr lvl="1"/>
            <a:r>
              <a:rPr lang="el-GR" altLang="en-US" dirty="0"/>
              <a:t>Προσφέρει αποδοτική διαχείριση και έλεγχο του δικτύου</a:t>
            </a:r>
          </a:p>
          <a:p>
            <a:pPr lvl="1"/>
            <a:r>
              <a:rPr lang="el-GR" altLang="en-US" dirty="0"/>
              <a:t>Δεν αντιμετωπίζει πρόβλημα με την απόσταση και εξασφαλίζει την ακεραιότητα του μεταδιδόμενου σήματος</a:t>
            </a:r>
          </a:p>
          <a:p>
            <a:endParaRPr lang="el-GR" altLang="en-US" dirty="0"/>
          </a:p>
          <a:p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749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Χρήσεις ΑΤΜ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ATM </a:t>
            </a:r>
            <a:r>
              <a:rPr lang="el-GR" altLang="en-US" dirty="0"/>
              <a:t>σε </a:t>
            </a:r>
            <a:r>
              <a:rPr lang="en-US" altLang="en-US" dirty="0"/>
              <a:t>MAN</a:t>
            </a:r>
            <a:endParaRPr lang="el-GR" altLang="en-US" dirty="0"/>
          </a:p>
          <a:p>
            <a:pPr lvl="1"/>
            <a:r>
              <a:rPr lang="el-GR" altLang="en-US" dirty="0"/>
              <a:t>Η κίνηση σε ΜΑΝ δίκτυα περιορίζεται σε αποστάσεις μερικών χιλιομέτρων και προέρχεται από πολλές και διαφορετικές πηγές</a:t>
            </a:r>
          </a:p>
          <a:p>
            <a:pPr lvl="1"/>
            <a:r>
              <a:rPr lang="el-GR" altLang="en-US" dirty="0"/>
              <a:t>Το ΑΤΜ μπορεί να ανταποκρίνεται σε αυτές τις διαφορετικές μεταδόσεις</a:t>
            </a:r>
          </a:p>
          <a:p>
            <a:r>
              <a:rPr lang="en-US" altLang="en-US" dirty="0"/>
              <a:t>ATM </a:t>
            </a:r>
            <a:r>
              <a:rPr lang="el-GR" altLang="en-US" dirty="0"/>
              <a:t>σαν δίκτυο κορμού</a:t>
            </a:r>
          </a:p>
          <a:p>
            <a:pPr lvl="1"/>
            <a:r>
              <a:rPr lang="el-GR" altLang="en-US" dirty="0"/>
              <a:t>Υποστηρίζει πολλές διαφορετικές τεχνολογίες (</a:t>
            </a:r>
            <a:r>
              <a:rPr lang="en-US" altLang="en-US" dirty="0"/>
              <a:t>DSL</a:t>
            </a:r>
            <a:r>
              <a:rPr lang="el-GR" altLang="en-US" dirty="0"/>
              <a:t>, </a:t>
            </a:r>
            <a:r>
              <a:rPr lang="en-US" altLang="en-US" dirty="0"/>
              <a:t>IP Ethernet</a:t>
            </a:r>
            <a:r>
              <a:rPr lang="el-GR" altLang="en-US" dirty="0"/>
              <a:t> κλπ., </a:t>
            </a:r>
            <a:r>
              <a:rPr lang="en-US" altLang="en-US" dirty="0"/>
              <a:t>Frame Relay</a:t>
            </a:r>
            <a:r>
              <a:rPr lang="el-GR" altLang="en-US" dirty="0"/>
              <a:t> κλπ.)  </a:t>
            </a:r>
          </a:p>
          <a:p>
            <a:pPr lvl="1"/>
            <a:r>
              <a:rPr lang="el-GR" altLang="en-US" dirty="0"/>
              <a:t>«Γεφυρώνει» παλαιούς εξοπλισμούς με νέες γενιές πλατφόρμων και λειτουργικών συστημάτων</a:t>
            </a:r>
          </a:p>
          <a:p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534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MPLS </a:t>
            </a:r>
            <a:r>
              <a:rPr lang="el-GR" altLang="en-US"/>
              <a:t>Τεχνολογία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Αρχικά προτάθηκε σαν ένα μέσο για τη βελτίωση της ταχύτητας προώθησης και της απόδοσης των </a:t>
            </a:r>
            <a:r>
              <a:rPr lang="en-US" dirty="0"/>
              <a:t>IP</a:t>
            </a:r>
            <a:r>
              <a:rPr lang="el-GR" dirty="0"/>
              <a:t> δρομολογητών</a:t>
            </a:r>
          </a:p>
          <a:p>
            <a:r>
              <a:rPr lang="el-GR" dirty="0"/>
              <a:t>Ενοποιεί τη λειτουργικότητα των επιπέδων ΙΡ και σύνδεσης δεδομένων</a:t>
            </a:r>
          </a:p>
          <a:p>
            <a:r>
              <a:rPr lang="el-GR" altLang="en-US" dirty="0"/>
              <a:t>Ανήκει μόνο στους δρομολογητές</a:t>
            </a:r>
          </a:p>
          <a:p>
            <a:r>
              <a:rPr lang="el-GR" altLang="en-US" dirty="0"/>
              <a:t>Προσφέρει</a:t>
            </a:r>
            <a:r>
              <a:rPr lang="en-US" altLang="en-US" dirty="0"/>
              <a:t> </a:t>
            </a:r>
            <a:r>
              <a:rPr lang="el-GR" altLang="en-US" dirty="0"/>
              <a:t>Λειτουργικότητα</a:t>
            </a:r>
            <a:r>
              <a:rPr lang="en-US" altLang="en-US" dirty="0"/>
              <a:t>, </a:t>
            </a:r>
            <a:r>
              <a:rPr lang="el-GR" altLang="en-US" dirty="0"/>
              <a:t>Κλιμάκωση</a:t>
            </a:r>
            <a:r>
              <a:rPr lang="en-US" altLang="en-US" dirty="0"/>
              <a:t>,</a:t>
            </a:r>
            <a:r>
              <a:rPr lang="el-GR" altLang="en-US" dirty="0"/>
              <a:t> Εξέλιξη, Ολοκλήρωση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6131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Χαρακτηριστικά ΑΤΜ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Συνδυάζει πλεονεκτήματα</a:t>
            </a:r>
            <a:r>
              <a:rPr lang="en-US" altLang="en-US" dirty="0"/>
              <a:t>:</a:t>
            </a:r>
            <a:endParaRPr lang="el-GR" altLang="en-US" dirty="0"/>
          </a:p>
          <a:p>
            <a:pPr lvl="1"/>
            <a:r>
              <a:rPr lang="el-GR" altLang="en-US" u="sng" dirty="0"/>
              <a:t>Μεταγωγής Πακέτου</a:t>
            </a:r>
            <a:r>
              <a:rPr lang="en-US" altLang="en-US" u="sng" dirty="0"/>
              <a:t>:</a:t>
            </a:r>
            <a:r>
              <a:rPr lang="el-GR" altLang="en-US" u="sng" dirty="0"/>
              <a:t> </a:t>
            </a:r>
            <a:r>
              <a:rPr lang="el-GR" altLang="en-US" dirty="0" err="1"/>
              <a:t>πολυπλέκει</a:t>
            </a:r>
            <a:r>
              <a:rPr lang="el-GR" altLang="en-US" dirty="0"/>
              <a:t> διάφορες ροές κίνησης από διάφορες πηγές πάνω από συγκεκριμένες φυσικές γραμμές</a:t>
            </a:r>
          </a:p>
          <a:p>
            <a:pPr lvl="1"/>
            <a:r>
              <a:rPr lang="el-GR" altLang="en-US" u="sng" dirty="0"/>
              <a:t>Μεταγωγής Κυκλώματος: </a:t>
            </a:r>
            <a:r>
              <a:rPr lang="el-GR" altLang="en-US" dirty="0"/>
              <a:t>παρέχει γρήγορη επεξεργασία των πακέτων – κυψελίδων (</a:t>
            </a:r>
            <a:r>
              <a:rPr lang="en-US" altLang="en-US" dirty="0"/>
              <a:t>cells</a:t>
            </a:r>
            <a:r>
              <a:rPr lang="el-GR" altLang="en-US" dirty="0"/>
              <a:t>), αποδίδοντας τον ρόλο του ελέγχου και διόρθωσης σφαλμάτων  στα δύο άκρα επικοινωνίας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l-GR" dirty="0"/>
              <a:t>ο MPLS χρησιμοποιεί προώθηση που βασίζεται σε ετικέτες</a:t>
            </a:r>
            <a:endParaRPr lang="en-US" dirty="0"/>
          </a:p>
          <a:p>
            <a:r>
              <a:rPr lang="el-GR" dirty="0"/>
              <a:t>Στο σημείο εισόδου, τα εισερχόμενα πακέτα επεξεργάζονται και εφαρμόζονται σε αυτά</a:t>
            </a:r>
            <a:r>
              <a:rPr lang="en-US" dirty="0"/>
              <a:t> </a:t>
            </a:r>
            <a:r>
              <a:rPr lang="el-GR" dirty="0"/>
              <a:t>ετικέτες</a:t>
            </a:r>
            <a:endParaRPr lang="en-US" dirty="0"/>
          </a:p>
          <a:p>
            <a:r>
              <a:rPr lang="el-GR" dirty="0"/>
              <a:t>Το δίκτυο κορμού εφαρμόζει τις κατάλληλες υπηρεσίες και προωθεί τα πακέτα βάση της ετικέτας</a:t>
            </a:r>
            <a:endParaRPr lang="en-US" dirty="0"/>
          </a:p>
          <a:p>
            <a:r>
              <a:rPr lang="el-GR" dirty="0"/>
              <a:t>Η αναλυτική επεξεργασία, η κατηγοριοποίηση και το ‘φιλτράρισμα’ γίνονται μόνο μια φορά, στο σημείο εισόδου</a:t>
            </a:r>
            <a:endParaRPr lang="en-US" dirty="0"/>
          </a:p>
          <a:p>
            <a:r>
              <a:rPr lang="el-GR" dirty="0"/>
              <a:t>Στο σημείο εξόδου, οι ετικέτες αφαιρούνται και τα πακέτα προωθούνται στον τελικό προορισμό τους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734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Διάγραμμα </a:t>
            </a:r>
            <a:r>
              <a:rPr lang="en-US" dirty="0"/>
              <a:t>MPLS</a:t>
            </a:r>
            <a:r>
              <a:rPr lang="el-GR" dirty="0"/>
              <a:t> δικτύου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99592" y="5517232"/>
            <a:ext cx="7848872" cy="654968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Διάγραμμα </a:t>
            </a:r>
            <a:r>
              <a:rPr lang="en-US" dirty="0"/>
              <a:t>MPLS</a:t>
            </a:r>
            <a:r>
              <a:rPr lang="el-GR" dirty="0"/>
              <a:t> δικτύου </a:t>
            </a:r>
          </a:p>
          <a:p>
            <a:pPr algn="ctr"/>
            <a:r>
              <a:rPr lang="el-GR" sz="1400" dirty="0"/>
              <a:t>(πηγή: </a:t>
            </a:r>
            <a:r>
              <a:rPr lang="en-US" sz="1400" dirty="0"/>
              <a:t>https://miro.medium.com/max/1400/1*Bkjy8wZGi8chyvqleZiGwg.png</a:t>
            </a:r>
            <a:r>
              <a:rPr lang="el-GR" sz="1400" dirty="0"/>
              <a:t>)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51" y="2060848"/>
            <a:ext cx="817240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5901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Ορολογία</a:t>
            </a:r>
            <a:r>
              <a:rPr lang="en-US" altLang="en-US" dirty="0"/>
              <a:t> (1/</a:t>
            </a:r>
            <a:r>
              <a:rPr lang="el-GR" altLang="en-US" dirty="0"/>
              <a:t>2</a:t>
            </a:r>
            <a:r>
              <a:rPr lang="en-US" altLang="en-US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u="sng" dirty="0"/>
              <a:t>Label Switch Router, (LSR):</a:t>
            </a:r>
          </a:p>
          <a:p>
            <a:pPr lvl="1"/>
            <a:r>
              <a:rPr lang="el-GR" dirty="0"/>
              <a:t>Πραγματοποιεί τη μεταγωγή των πακέτων</a:t>
            </a:r>
            <a:endParaRPr lang="en-US" altLang="en-US" dirty="0"/>
          </a:p>
          <a:p>
            <a:r>
              <a:rPr lang="en-US" altLang="en-US" u="sng" dirty="0"/>
              <a:t>Label edge router, (LER):</a:t>
            </a:r>
          </a:p>
          <a:p>
            <a:pPr lvl="1"/>
            <a:r>
              <a:rPr lang="el-GR" dirty="0"/>
              <a:t>Πραγματοποιεί την αρχική επεξεργασία και κατηγοριοποίηση του πακέτου, και εφαρμόζει την πρώτη ετικέτα</a:t>
            </a:r>
            <a:endParaRPr lang="el-GR" altLang="en-US" dirty="0"/>
          </a:p>
          <a:p>
            <a:r>
              <a:rPr lang="en-US" altLang="en-US" u="sng" dirty="0"/>
              <a:t>Forwarding Equivalence Class, FEC</a:t>
            </a:r>
            <a:r>
              <a:rPr lang="el-GR" altLang="en-US" u="sng" dirty="0"/>
              <a:t> :</a:t>
            </a:r>
          </a:p>
          <a:p>
            <a:pPr lvl="1"/>
            <a:r>
              <a:rPr lang="el-GR" dirty="0"/>
              <a:t>Ένα σύνολο ΙΡ πακέτων που προωθούνται με τον ίδιο τρόπο</a:t>
            </a:r>
            <a:endParaRPr lang="en-US" altLang="en-US" dirty="0"/>
          </a:p>
          <a:p>
            <a:r>
              <a:rPr lang="en-US" altLang="en-US" u="sng" dirty="0"/>
              <a:t>MPLS Label</a:t>
            </a:r>
            <a:r>
              <a:rPr lang="el-GR" altLang="en-US" u="sng" dirty="0"/>
              <a:t>:</a:t>
            </a:r>
          </a:p>
          <a:p>
            <a:pPr lvl="1"/>
            <a:r>
              <a:rPr lang="el-GR" dirty="0"/>
              <a:t>Μία </a:t>
            </a:r>
            <a:r>
              <a:rPr lang="el-GR" dirty="0" err="1"/>
              <a:t>label</a:t>
            </a:r>
            <a:r>
              <a:rPr lang="el-GR" dirty="0"/>
              <a:t> (ετικέτα) είναι μια μικρή, σταθερού μήκους επικεφαλίδα που χρησιμοποιείται για την προώθηση των πακέτων</a:t>
            </a:r>
          </a:p>
          <a:p>
            <a:r>
              <a:rPr lang="en-US" altLang="en-US" u="sng" dirty="0"/>
              <a:t>Label Switched Path, LSP</a:t>
            </a:r>
            <a:r>
              <a:rPr lang="el-GR" altLang="en-US" u="sng" dirty="0"/>
              <a:t>:</a:t>
            </a:r>
          </a:p>
          <a:p>
            <a:pPr lvl="1"/>
            <a:r>
              <a:rPr lang="el-GR" dirty="0"/>
              <a:t>Το μονοπάτι που καθορίζεται από όλες τις ετικέτες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46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Ορολογία</a:t>
            </a:r>
            <a:r>
              <a:rPr lang="en-US" altLang="en-US" dirty="0"/>
              <a:t> (2/</a:t>
            </a:r>
            <a:r>
              <a:rPr lang="el-GR" altLang="en-US" dirty="0"/>
              <a:t>2</a:t>
            </a:r>
            <a:r>
              <a:rPr lang="en-US" altLang="en-US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u="sng" dirty="0"/>
              <a:t>Ingress/Egress LER: </a:t>
            </a:r>
          </a:p>
          <a:p>
            <a:pPr lvl="1"/>
            <a:r>
              <a:rPr lang="el-GR" dirty="0"/>
              <a:t>Ο LER που αρχίζει/τερματίζει ένα LSP</a:t>
            </a:r>
            <a:endParaRPr lang="el-GR" altLang="en-US" dirty="0"/>
          </a:p>
          <a:p>
            <a:r>
              <a:rPr lang="en-US" altLang="en-US" u="sng" dirty="0"/>
              <a:t>Label Switched Hop:</a:t>
            </a:r>
          </a:p>
          <a:p>
            <a:pPr lvl="1"/>
            <a:r>
              <a:rPr lang="el-GR" dirty="0"/>
              <a:t>Το </a:t>
            </a:r>
            <a:r>
              <a:rPr lang="el-GR" dirty="0" err="1"/>
              <a:t>hop</a:t>
            </a:r>
            <a:r>
              <a:rPr lang="el-GR" dirty="0"/>
              <a:t> μεταξύ δύο MPLS κόμβων</a:t>
            </a:r>
            <a:endParaRPr lang="en-US" altLang="en-US" dirty="0"/>
          </a:p>
          <a:p>
            <a:r>
              <a:rPr lang="en-US" altLang="en-US" u="sng" dirty="0"/>
              <a:t>Label Distribution Protocol:</a:t>
            </a:r>
          </a:p>
          <a:p>
            <a:pPr lvl="1"/>
            <a:r>
              <a:rPr lang="el-GR" dirty="0"/>
              <a:t>Αναθέτει ετικέτες με στόχο την εγκατάσταση των </a:t>
            </a:r>
            <a:r>
              <a:rPr lang="el-GR" dirty="0" err="1"/>
              <a:t>LSPs</a:t>
            </a:r>
            <a:r>
              <a:rPr lang="el-GR" dirty="0"/>
              <a:t> </a:t>
            </a:r>
          </a:p>
          <a:p>
            <a:r>
              <a:rPr lang="el-GR" u="sng" dirty="0" err="1"/>
              <a:t>Label</a:t>
            </a:r>
            <a:r>
              <a:rPr lang="el-GR" u="sng" dirty="0"/>
              <a:t> </a:t>
            </a:r>
            <a:r>
              <a:rPr lang="el-GR" u="sng" dirty="0" err="1"/>
              <a:t>Information</a:t>
            </a:r>
            <a:r>
              <a:rPr lang="el-GR" u="sng" dirty="0"/>
              <a:t> Base – LIB</a:t>
            </a:r>
            <a:endParaRPr lang="en-US" u="sng" dirty="0"/>
          </a:p>
          <a:p>
            <a:pPr lvl="1"/>
            <a:r>
              <a:rPr lang="el-GR" dirty="0"/>
              <a:t>Η βάση των πληροφοριών σχετικά με τις ετικέτες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334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Αρχές λειτουργίας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/>
              <a:t>Η επιλογή του δρομολογητή μπορεί να θεωρηθεί σαν τη σύνθεση δύο λειτουργιών</a:t>
            </a:r>
          </a:p>
          <a:p>
            <a:pPr lvl="1"/>
            <a:r>
              <a:rPr lang="el-GR"/>
              <a:t>Η πρώτη λειτουργία χωρίζει τα πακέτα σε ένα σύνολο από FECs</a:t>
            </a:r>
          </a:p>
          <a:p>
            <a:pPr lvl="1"/>
            <a:r>
              <a:rPr lang="el-GR"/>
              <a:t>Η δεύτερη λειτουργία αντιστοιχεί σε κάθε FEC έναν επόμενο δρομολογητή</a:t>
            </a:r>
          </a:p>
          <a:p>
            <a:r>
              <a:rPr lang="el-GR"/>
              <a:t>Όλα τα πακέτα που ανήκουν στην ίδια FEC και ταξιδεύουν από ένα συγκεκριμένο κόμβο θα ακολουθήσουν το ίδιο μονοπάτι</a:t>
            </a:r>
          </a:p>
          <a:p>
            <a:r>
              <a:rPr lang="el-GR"/>
              <a:t>Η FEC κωδικοποιείται στην MPLS ετικέτα. Όταν ένα πακέτο προωθείται στον επόμενο δρομολογητή, η ετικέτα αποστέλλεται μαζί με αυτό</a:t>
            </a:r>
          </a:p>
          <a:p>
            <a:r>
              <a:rPr lang="el-GR"/>
              <a:t>Στη διαδρομή του πακέτου δεν πραγματοποιείται περαιτέρω ανάλυση της επικεφαλίδας του</a:t>
            </a:r>
          </a:p>
          <a:p>
            <a:endParaRPr lang="el-GR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285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Αρχές λειτουργίας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ετικέτα χρησιμοποιείται σαν ένας δείκτης σε ένα πίνακα που καθορίζει το επόμενο βήμα και μια νέα ετικέτα</a:t>
            </a:r>
          </a:p>
          <a:p>
            <a:r>
              <a:rPr lang="el-GR" dirty="0"/>
              <a:t>Η παλιά ετικέτα αντικαθίσταται από την καινούρια, και το πακέτο προωθείται στο επόμενο βήμα</a:t>
            </a:r>
          </a:p>
          <a:p>
            <a:r>
              <a:rPr lang="el-GR" dirty="0"/>
              <a:t>Έτσι, όλη η προώθηση οδηγείται από τις ετικέτες</a:t>
            </a:r>
          </a:p>
          <a:p>
            <a:r>
              <a:rPr lang="el-GR" dirty="0"/>
              <a:t>Ορισμένοι δρομολογητές αναλύουν την επικεφαλίδα του επιπέδου δικτύου του πακέτου και για να καθορίσουν την προτεραιότητά του ή την κλάση υπηρεσίας</a:t>
            </a:r>
          </a:p>
          <a:p>
            <a:r>
              <a:rPr lang="el-GR" dirty="0"/>
              <a:t>Το MPLS επιτρέπει (αλλά δεν απαιτεί) η προτεραιότητα και η κλάση υπηρεσίας να εξάγονται πλήρως ή μερικώς από την ετικέτα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612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MPLS </a:t>
            </a:r>
            <a:r>
              <a:rPr lang="el-GR" altLang="en-US"/>
              <a:t>Πλεονεκτήματα</a:t>
            </a:r>
            <a:r>
              <a:rPr lang="en-US" altLang="en-US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Υποστήριξη πολλών πρωτοκόλλων</a:t>
            </a:r>
          </a:p>
          <a:p>
            <a:r>
              <a:rPr lang="el-GR" altLang="en-US" dirty="0"/>
              <a:t>Ανεξαρτησία επιπέδου διασύνδεσης δεδομένων</a:t>
            </a:r>
          </a:p>
          <a:p>
            <a:r>
              <a:rPr lang="el-GR" altLang="en-US" dirty="0"/>
              <a:t>Αυξημένη απόδοση</a:t>
            </a:r>
          </a:p>
          <a:p>
            <a:r>
              <a:rPr lang="el-GR" altLang="en-US" dirty="0"/>
              <a:t>Ρητή δρομολόγηση</a:t>
            </a:r>
          </a:p>
          <a:p>
            <a:r>
              <a:rPr lang="el-GR" altLang="en-US" dirty="0" err="1"/>
              <a:t>Traffic</a:t>
            </a:r>
            <a:r>
              <a:rPr lang="el-GR" altLang="en-US" dirty="0"/>
              <a:t> </a:t>
            </a:r>
            <a:r>
              <a:rPr lang="el-GR" altLang="en-US" dirty="0" err="1"/>
              <a:t>engineering</a:t>
            </a:r>
            <a:r>
              <a:rPr lang="el-GR" altLang="en-US" dirty="0"/>
              <a:t> </a:t>
            </a:r>
          </a:p>
          <a:p>
            <a:r>
              <a:rPr lang="el-GR" altLang="en-US" dirty="0"/>
              <a:t>Διαχωρισμός των λειτουργιών ελέγχου και προώθησης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454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MPLS </a:t>
            </a:r>
            <a:r>
              <a:rPr lang="el-GR" altLang="en-US"/>
              <a:t>Πλεονεκτήματα</a:t>
            </a:r>
            <a:r>
              <a:rPr lang="en-US" altLang="en-US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Έλεγχος κυκλοφορίας</a:t>
            </a:r>
          </a:p>
          <a:p>
            <a:r>
              <a:rPr lang="el-GR" dirty="0"/>
              <a:t>Συνάθροιση ροών</a:t>
            </a:r>
          </a:p>
          <a:p>
            <a:r>
              <a:rPr lang="el-GR" dirty="0"/>
              <a:t>Επεκτασιμότητα της δρομολόγησης του επιπέδου δικτύου</a:t>
            </a:r>
          </a:p>
          <a:p>
            <a:r>
              <a:rPr lang="el-GR" dirty="0"/>
              <a:t>Υποστήριξη πολλαπλών τύπων κυκλοφορίας</a:t>
            </a:r>
            <a:endParaRPr lang="el-GR" altLang="en-US" dirty="0"/>
          </a:p>
          <a:p>
            <a:r>
              <a:rPr lang="el-GR" altLang="en-US" dirty="0"/>
              <a:t>Υποστήριξη </a:t>
            </a:r>
            <a:r>
              <a:rPr lang="en-US" altLang="en-US" dirty="0"/>
              <a:t>QoS 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019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Ετικέτες και αντιστοίχηση ετικετών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Κάθε πακέτο αντιστοιχίζεται σε μια </a:t>
            </a:r>
            <a:r>
              <a:rPr lang="en-US" altLang="en-US" dirty="0"/>
              <a:t>FEC</a:t>
            </a:r>
            <a:r>
              <a:rPr lang="el-GR" altLang="en-US" dirty="0"/>
              <a:t> και του ανατίθεται ετικέτα</a:t>
            </a:r>
            <a:r>
              <a:rPr lang="en-US" altLang="en-US" dirty="0"/>
              <a:t> </a:t>
            </a:r>
            <a:r>
              <a:rPr lang="el-GR" altLang="en-US" dirty="0"/>
              <a:t>με βάση κάποιο γεγονός ή πολιτική (μοντέλο δεδομένων ή ελέγχου)</a:t>
            </a:r>
          </a:p>
          <a:p>
            <a:r>
              <a:rPr lang="el-GR" dirty="0"/>
              <a:t>Η απόφαση της ανάθεσης ετικέτας μπορεί να βασίζεται σε κριτήρια προώθησης όπως:</a:t>
            </a:r>
          </a:p>
          <a:p>
            <a:pPr lvl="1"/>
            <a:r>
              <a:rPr lang="en-US" altLang="en-US" dirty="0"/>
              <a:t>Unicast </a:t>
            </a:r>
            <a:r>
              <a:rPr lang="el-GR" altLang="en-US" dirty="0"/>
              <a:t>δρομολόγηση με βάση τον περιορισμό</a:t>
            </a:r>
          </a:p>
          <a:p>
            <a:pPr lvl="1"/>
            <a:r>
              <a:rPr lang="el-GR" altLang="en-US" dirty="0"/>
              <a:t>Έλεγχος κυκλοφορίας</a:t>
            </a:r>
          </a:p>
          <a:p>
            <a:pPr lvl="1"/>
            <a:r>
              <a:rPr lang="en-US" altLang="en-US" dirty="0"/>
              <a:t>Multicast</a:t>
            </a:r>
          </a:p>
          <a:p>
            <a:pPr lvl="1"/>
            <a:r>
              <a:rPr lang="en-US" altLang="en-US" dirty="0"/>
              <a:t>QoS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319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MPLS </a:t>
            </a:r>
            <a:r>
              <a:rPr lang="el-GR" altLang="en-US" dirty="0"/>
              <a:t>ετικέτες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9552" y="5517232"/>
            <a:ext cx="8280920" cy="726976"/>
          </a:xfrm>
        </p:spPr>
        <p:txBody>
          <a:bodyPr/>
          <a:lstStyle/>
          <a:p>
            <a:pPr algn="ctr"/>
            <a:r>
              <a:rPr lang="el-GR" altLang="en-US" dirty="0"/>
              <a:t>Δομή </a:t>
            </a:r>
            <a:r>
              <a:rPr lang="en-US" dirty="0"/>
              <a:t>MPLS </a:t>
            </a:r>
            <a:r>
              <a:rPr lang="el-GR" dirty="0"/>
              <a:t>ετικέτας </a:t>
            </a:r>
          </a:p>
          <a:p>
            <a:pPr algn="ctr"/>
            <a:r>
              <a:rPr lang="el-GR" sz="1400" dirty="0"/>
              <a:t>(πηγή: </a:t>
            </a:r>
            <a:r>
              <a:rPr lang="en-US" sz="1400" dirty="0"/>
              <a:t>https://commons.wikimedia.org/wiki/File:MPLS_Label_Structure.JPG</a:t>
            </a:r>
            <a:r>
              <a:rPr lang="el-GR" sz="1400" dirty="0"/>
              <a:t>)</a:t>
            </a:r>
            <a:endParaRPr lang="en-US" sz="1400" dirty="0"/>
          </a:p>
        </p:txBody>
      </p:sp>
      <p:pic>
        <p:nvPicPr>
          <p:cNvPr id="7393" name="Picture 225" descr="Δομή MPLS ετικέτας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8" b="3188"/>
          <a:stretch>
            <a:fillRect/>
          </a:stretch>
        </p:blipFill>
        <p:spPr bwMode="auto">
          <a:xfrm>
            <a:off x="1936812" y="1844824"/>
            <a:ext cx="548640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6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Σύγχρονη-Ασύγχρονη μετάδοση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u="sng" dirty="0"/>
              <a:t>Σύγχρονη μετάδοση</a:t>
            </a:r>
            <a:r>
              <a:rPr lang="en-US" altLang="en-US" u="sng" dirty="0"/>
              <a:t>:</a:t>
            </a:r>
            <a:r>
              <a:rPr lang="el-GR" altLang="en-US" u="sng" dirty="0"/>
              <a:t> </a:t>
            </a:r>
          </a:p>
          <a:p>
            <a:pPr lvl="1"/>
            <a:r>
              <a:rPr lang="el-GR" altLang="en-US" dirty="0"/>
              <a:t>το ψηφιακό σήμα είναι στενά συνδεδεμένο με κάποιου είδους ρολόι</a:t>
            </a:r>
          </a:p>
          <a:p>
            <a:pPr lvl="1"/>
            <a:r>
              <a:rPr lang="el-GR" altLang="en-US" dirty="0"/>
              <a:t>πιο ευέλικτη και πιο ανθεκτική</a:t>
            </a:r>
            <a:endParaRPr lang="en-US" altLang="en-US" dirty="0"/>
          </a:p>
          <a:p>
            <a:r>
              <a:rPr lang="el-GR" altLang="en-US" u="sng" dirty="0"/>
              <a:t>Ασύγχρονη μετάδοση: </a:t>
            </a:r>
          </a:p>
          <a:p>
            <a:pPr lvl="1"/>
            <a:r>
              <a:rPr lang="el-GR" altLang="en-US" dirty="0"/>
              <a:t>δε χρησιμοποιείται ρολόι, αλλά υπάρχουν συνήθως ένα </a:t>
            </a:r>
            <a:r>
              <a:rPr lang="en-US" altLang="en-US" dirty="0"/>
              <a:t>bit </a:t>
            </a:r>
            <a:r>
              <a:rPr lang="el-GR" altLang="en-US" dirty="0"/>
              <a:t>έναρξης και λήξης ή κάποια σειρά από </a:t>
            </a:r>
            <a:r>
              <a:rPr lang="en-US" altLang="en-US" dirty="0"/>
              <a:t>bits</a:t>
            </a:r>
            <a:r>
              <a:rPr lang="el-GR" altLang="en-US" dirty="0"/>
              <a:t> που καθορίζει μοναδικά πότε αρχίζει και πότε τελειώνει η μετάδοση ενός χαρακτήρα ή ενός πακέτου</a:t>
            </a:r>
          </a:p>
          <a:p>
            <a:pPr lvl="1"/>
            <a:r>
              <a:rPr lang="el-GR" altLang="en-US" dirty="0"/>
              <a:t>πιο αποδοτική δεδομένης μιας σταθερής ροής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Μεταγωγή Ετικέτας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Μεταγωγή Ετικέτας (</a:t>
            </a:r>
            <a:r>
              <a:rPr lang="el-GR" dirty="0" err="1"/>
              <a:t>Label</a:t>
            </a:r>
            <a:r>
              <a:rPr lang="el-GR" dirty="0"/>
              <a:t> </a:t>
            </a:r>
            <a:r>
              <a:rPr lang="el-GR" dirty="0" err="1"/>
              <a:t>Switching</a:t>
            </a:r>
            <a:r>
              <a:rPr lang="el-GR" dirty="0"/>
              <a:t>) είναι ένας εξελιγμένος τρόπος προώθησης πακέτων που αντικαθιστά την προώθηση που βασίζεται στην αντιστοίχιση των διευθύνσεων</a:t>
            </a:r>
          </a:p>
          <a:p>
            <a:r>
              <a:rPr lang="el-GR" dirty="0"/>
              <a:t>Παρουσιάζει ένα πλήθος πλεονεκτημάτων σχετικά με τη συνηθισμένη δρομολόγηση:</a:t>
            </a:r>
          </a:p>
          <a:p>
            <a:pPr lvl="1"/>
            <a:r>
              <a:rPr lang="en-US" altLang="en-US" dirty="0"/>
              <a:t>H MPLS </a:t>
            </a:r>
            <a:r>
              <a:rPr lang="el-GR" altLang="en-US" dirty="0"/>
              <a:t>προώθηση μπορεί να γίνει και από </a:t>
            </a:r>
            <a:r>
              <a:rPr lang="en-US" altLang="en-US" dirty="0"/>
              <a:t>switches </a:t>
            </a:r>
            <a:r>
              <a:rPr lang="el-GR" altLang="en-US" dirty="0"/>
              <a:t>που δεν μπορούν να αναλύσουν τις επικεφαλίδες δικτυακού επιπέδου</a:t>
            </a:r>
          </a:p>
          <a:p>
            <a:pPr lvl="1"/>
            <a:r>
              <a:rPr lang="el-GR" dirty="0"/>
              <a:t>Ο δρομολογητής εισόδου καθώς αποφασίζει την ανάθεση, μπορεί να χρησιμοποιήσει οποιαδήποτε πληροφορία που διαθέτει σχετικά με το πακέτο</a:t>
            </a:r>
          </a:p>
        </p:txBody>
      </p:sp>
    </p:spTree>
    <p:extLst>
      <p:ext uri="{BB962C8B-B14F-4D97-AF65-F5344CB8AC3E}">
        <p14:creationId xmlns:p14="http://schemas.microsoft.com/office/powerpoint/2010/main" val="12978390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Μεταγωγή Ετικέτας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Ένα πακέτο που εισέρχεται στο δίκτυο μέσω ενός συγκεκριμένου δρομολογητή μπορεί να λάβει διαφορετική ετικέτα από αυτή που θα έπαιρνε αν έμπαινε στο δίκτυο από κάποιο διαφορετικό δρομολογητή</a:t>
            </a:r>
            <a:endParaRPr lang="en-US" dirty="0"/>
          </a:p>
          <a:p>
            <a:r>
              <a:rPr lang="el-GR" dirty="0"/>
              <a:t>Οι διαδικασίες που καθορίζουν τον τρόπο που ένα πακέτο ανατίθεται σε μια FEC μπορεί να γίνονται όλο και πιο πολύπλοκες χωρίς να επηρεάζουν τους δρομολογητές</a:t>
            </a:r>
            <a:endParaRPr lang="en-US" dirty="0"/>
          </a:p>
          <a:p>
            <a:r>
              <a:rPr lang="el-GR" dirty="0"/>
              <a:t>Οι αποφάσεις δρομολόγησης παραδοσιακά βασίζονται στη διεύθυνση, ενώ στο MPLS μπορεί να βασίζονται σε οποιοδήποτε πλήθος παραμέτρων, όπως ποιότητα υπηρεσίας, συμμετοχή σε VPN, κ.ά.</a:t>
            </a:r>
            <a:endParaRPr lang="en-US" dirty="0"/>
          </a:p>
          <a:p>
            <a:r>
              <a:rPr lang="el-GR" dirty="0"/>
              <a:t>Η διαδρομή του πακέτου επιλέγεται σαφώς πριν ή ακριβώς τη στιγμή που το πακέτο εισέρχεται στο δίκτυο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9801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Στοιχείο Προώθησης Μεταγωγής Ετικέτας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Το MPLS παρέχει τις ακόλουθες επιλογές προώθησης</a:t>
            </a:r>
          </a:p>
          <a:p>
            <a:pPr lvl="1"/>
            <a:r>
              <a:rPr lang="el-GR" altLang="en-US" dirty="0"/>
              <a:t>Δρομολόγηση Βήμα-προς-Βήμα:</a:t>
            </a:r>
          </a:p>
          <a:p>
            <a:pPr lvl="2"/>
            <a:r>
              <a:rPr lang="el-GR"/>
              <a:t>Κάθε </a:t>
            </a:r>
            <a:r>
              <a:rPr lang="el-GR" dirty="0"/>
              <a:t>LSR επιλέγει ανεξάρτητα το επόμενο βήμα για μια δεδομένη κλάση ισοδύναμης προώθησης (FEC)</a:t>
            </a:r>
            <a:endParaRPr lang="el-GR" altLang="en-US" dirty="0"/>
          </a:p>
          <a:p>
            <a:pPr lvl="1"/>
            <a:r>
              <a:rPr lang="el-GR" altLang="en-US" dirty="0"/>
              <a:t>Ρητή δρομολόγηση:</a:t>
            </a:r>
          </a:p>
          <a:p>
            <a:pPr lvl="2"/>
            <a:r>
              <a:rPr lang="el-GR" dirty="0"/>
              <a:t>Ο LSR εισόδου ορίζει τη λίστα των κόμβων δια των οποίων διέρχεται το μονοπάτι ρητής δρομολόγησης</a:t>
            </a:r>
          </a:p>
          <a:p>
            <a:pPr lvl="2"/>
            <a:r>
              <a:rPr lang="el-GR" dirty="0"/>
              <a:t>Κατά μήκος του μονοπατιού, δεσμεύονται οι πόροι έτσι ώστε να εξασφαλιστεί η ποιότητα της υπηρεσίας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4470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Στοιχείο Ελέγχου Μεταγωγής Ετικέτας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Είναι υπεύθυνο για </a:t>
            </a:r>
          </a:p>
          <a:p>
            <a:pPr lvl="1"/>
            <a:r>
              <a:rPr lang="el-GR" dirty="0"/>
              <a:t>τη διανομή των πληροφοριών δρομολόγησης μεταξύ των </a:t>
            </a:r>
            <a:r>
              <a:rPr lang="el-GR" dirty="0" err="1"/>
              <a:t>LSRs</a:t>
            </a:r>
            <a:endParaRPr lang="el-GR" dirty="0"/>
          </a:p>
          <a:p>
            <a:pPr lvl="1"/>
            <a:r>
              <a:rPr lang="el-GR" dirty="0"/>
              <a:t>την εκτέλεση των διαδικασιών που χρησιμοποιούνται για να μετατρέψουν τις πληροφορίες σε πίνακα προώθησης</a:t>
            </a:r>
            <a:endParaRPr lang="en-US" dirty="0"/>
          </a:p>
          <a:p>
            <a:r>
              <a:rPr lang="el-GR" dirty="0"/>
              <a:t>Περιλαμβάνει όλα τα συμβατικά πρωτόκολλα δρομολόγησης (π.χ. OSPF, BGP) που παρέχουν στους </a:t>
            </a:r>
            <a:r>
              <a:rPr lang="el-GR" dirty="0" err="1"/>
              <a:t>LSRs</a:t>
            </a:r>
            <a:r>
              <a:rPr lang="el-GR" dirty="0"/>
              <a:t> την αντιστοίχηση μεταξύ της FEC και των διευθύνσεων των επόμενων βημάτων</a:t>
            </a:r>
          </a:p>
          <a:p>
            <a:r>
              <a:rPr lang="el-GR" dirty="0"/>
              <a:t>Επιπλέον, ο LSR πρέπει να:</a:t>
            </a:r>
            <a:endParaRPr lang="en-US" dirty="0"/>
          </a:p>
          <a:p>
            <a:pPr lvl="1"/>
            <a:r>
              <a:rPr lang="el-GR" dirty="0"/>
              <a:t>Δημιουργεί τις αντιστοιχίσεις μεταξύ ετικετών και </a:t>
            </a:r>
            <a:r>
              <a:rPr lang="el-GR" dirty="0" err="1"/>
              <a:t>FECs</a:t>
            </a:r>
            <a:endParaRPr lang="en-US" dirty="0"/>
          </a:p>
          <a:p>
            <a:pPr lvl="1"/>
            <a:r>
              <a:rPr lang="el-GR" dirty="0"/>
              <a:t>Διανέμει τις αντιστοιχίες αυτές στους άλλους </a:t>
            </a:r>
            <a:r>
              <a:rPr lang="el-GR" dirty="0" err="1"/>
              <a:t>LSRs</a:t>
            </a:r>
            <a:endParaRPr lang="en-US" dirty="0"/>
          </a:p>
          <a:p>
            <a:pPr lvl="1"/>
            <a:r>
              <a:rPr lang="el-GR" dirty="0"/>
              <a:t>Κατασκευάζει το δικό του πίνακα προώθησης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123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Διανομή Πληροφορίας Ετικετών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Μια καταχώρηση του πίνακα προώθησης έχει πληροφορίες για</a:t>
            </a:r>
            <a:r>
              <a:rPr lang="el-GR" altLang="en-US" dirty="0"/>
              <a:t>:</a:t>
            </a:r>
          </a:p>
          <a:p>
            <a:pPr lvl="1"/>
            <a:r>
              <a:rPr lang="el-GR" altLang="en-US" dirty="0"/>
              <a:t>Το εξερχόμενο </a:t>
            </a:r>
            <a:r>
              <a:rPr lang="el-GR" altLang="en-US" dirty="0" err="1"/>
              <a:t>interface</a:t>
            </a:r>
            <a:endParaRPr lang="el-GR" altLang="en-US" dirty="0"/>
          </a:p>
          <a:p>
            <a:pPr lvl="1"/>
            <a:r>
              <a:rPr lang="el-GR" altLang="en-US" dirty="0"/>
              <a:t>Μία καινούργια ετικέτα</a:t>
            </a:r>
          </a:p>
          <a:p>
            <a:pPr lvl="1"/>
            <a:r>
              <a:rPr lang="el-GR" altLang="en-US" dirty="0"/>
              <a:t>Λοιπές πληροφορίες (π.χ. </a:t>
            </a:r>
            <a:r>
              <a:rPr lang="el-GR" dirty="0"/>
              <a:t>εξερχόμενη πολιτική αναμονής</a:t>
            </a:r>
            <a:r>
              <a:rPr lang="el-GR" altLang="en-US" dirty="0"/>
              <a:t>)</a:t>
            </a:r>
          </a:p>
          <a:p>
            <a:r>
              <a:rPr lang="el-GR" dirty="0"/>
              <a:t>Οι καταχωρήσεις πραγματοποιούνται ως εξής:</a:t>
            </a:r>
            <a:endParaRPr lang="en-US" dirty="0"/>
          </a:p>
          <a:p>
            <a:pPr lvl="1"/>
            <a:r>
              <a:rPr lang="el-GR" dirty="0"/>
              <a:t>Το επόμενο βήμα παρέχεται από τα πρωτόκολλα δρομολόγησης </a:t>
            </a:r>
            <a:endParaRPr lang="en-US" dirty="0"/>
          </a:p>
          <a:p>
            <a:pPr lvl="1"/>
            <a:r>
              <a:rPr lang="el-GR" dirty="0"/>
              <a:t>Η εισερχόμενη και η εξερχόμενη ετικέτα παρέχονται από μια τοπική και απομακρυσμένη αντιστοίχηση ανάμεσα σε μια FEC και στην ετικέτα</a:t>
            </a:r>
            <a:endParaRPr lang="en-US" dirty="0"/>
          </a:p>
          <a:p>
            <a:r>
              <a:rPr lang="el-GR" dirty="0"/>
              <a:t>Πολλά πρωτόκολλα έχουν επεκταθεί / δημιουργηθεί με σκοπό να υποστηρίζουν ανταλλαγή ετικετών (BGP, RSVP, LDP)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631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Edge LSR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Διαδραματίζει έναν από τους σημαντικότερους ρόλους </a:t>
            </a:r>
          </a:p>
          <a:p>
            <a:pPr lvl="1"/>
            <a:r>
              <a:rPr lang="el-GR" altLang="en-US" dirty="0"/>
              <a:t>Κατηγοριοποιεί την κυκλοφορία και τοποθετεί / αφαιρεί τις ετικέτες</a:t>
            </a:r>
          </a:p>
          <a:p>
            <a:pPr lvl="1"/>
            <a:r>
              <a:rPr lang="el-GR" altLang="en-US" dirty="0"/>
              <a:t>Καθορίζει αν η κυκλοφορία είναι μια ροή μεγάλης διάρκειας</a:t>
            </a:r>
          </a:p>
          <a:p>
            <a:pPr lvl="1"/>
            <a:r>
              <a:rPr lang="el-GR" altLang="en-US" dirty="0"/>
              <a:t>Υλοποιεί πολιτικές διαχείρισης και ελέγχους πρόσβασης</a:t>
            </a:r>
          </a:p>
          <a:p>
            <a:pPr lvl="1"/>
            <a:r>
              <a:rPr lang="el-GR" altLang="en-US" dirty="0"/>
              <a:t>Συναθροίζει την κυκλοφορία σε μεγαλύτερες ροές</a:t>
            </a:r>
          </a:p>
          <a:p>
            <a:r>
              <a:rPr lang="el-GR" altLang="en-US" dirty="0"/>
              <a:t>Δυνατότητες νέας γενιάς </a:t>
            </a:r>
            <a:r>
              <a:rPr lang="en-US" altLang="en-US" dirty="0"/>
              <a:t>edge LSR</a:t>
            </a:r>
            <a:r>
              <a:rPr lang="el-GR" altLang="en-US" dirty="0"/>
              <a:t>:</a:t>
            </a:r>
          </a:p>
          <a:p>
            <a:pPr lvl="1"/>
            <a:r>
              <a:rPr lang="en-US" altLang="en-US" dirty="0"/>
              <a:t>Wire</a:t>
            </a:r>
            <a:r>
              <a:rPr lang="el-GR" altLang="en-US" dirty="0"/>
              <a:t> </a:t>
            </a:r>
            <a:r>
              <a:rPr lang="en-US" altLang="en-US" dirty="0"/>
              <a:t>speed </a:t>
            </a:r>
            <a:r>
              <a:rPr lang="el-GR" altLang="en-US" dirty="0"/>
              <a:t>δυνατότητες κατηγοριοποίησης των </a:t>
            </a:r>
            <a:r>
              <a:rPr lang="en-US" altLang="en-US" dirty="0"/>
              <a:t>IP </a:t>
            </a:r>
            <a:r>
              <a:rPr lang="el-GR" altLang="en-US" dirty="0"/>
              <a:t>ροών</a:t>
            </a:r>
          </a:p>
          <a:p>
            <a:pPr lvl="1"/>
            <a:r>
              <a:rPr lang="el-GR" altLang="en-US" dirty="0"/>
              <a:t>Εκτεταμένες </a:t>
            </a:r>
            <a:r>
              <a:rPr lang="en-US" altLang="en-US" dirty="0"/>
              <a:t>VPN </a:t>
            </a:r>
            <a:r>
              <a:rPr lang="el-GR" altLang="en-US" dirty="0"/>
              <a:t>δυνατότητες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598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Tunnels </a:t>
            </a:r>
            <a:r>
              <a:rPr lang="el-GR" altLang="en-US" dirty="0"/>
              <a:t>και </a:t>
            </a:r>
            <a:r>
              <a:rPr lang="en-US" altLang="en-US" dirty="0"/>
              <a:t>Labels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Ένα </a:t>
            </a:r>
            <a:r>
              <a:rPr lang="el-GR" dirty="0" err="1"/>
              <a:t>tunnel</a:t>
            </a:r>
            <a:r>
              <a:rPr lang="el-GR" dirty="0"/>
              <a:t> μεταφέρει αδιαφανή δεδομένα μεταξύ του LSR εισόδου του </a:t>
            </a:r>
            <a:r>
              <a:rPr lang="el-GR" dirty="0" err="1"/>
              <a:t>tunnel</a:t>
            </a:r>
            <a:r>
              <a:rPr lang="el-GR" dirty="0"/>
              <a:t> και του LSR εξόδου του </a:t>
            </a:r>
            <a:r>
              <a:rPr lang="el-GR" dirty="0" err="1"/>
              <a:t>tunnel</a:t>
            </a:r>
            <a:endParaRPr lang="el-GR" dirty="0"/>
          </a:p>
          <a:p>
            <a:r>
              <a:rPr lang="el-GR" dirty="0"/>
              <a:t>Αυτό σημαίνει ότι ολόκληρο το ωφέλιμο φορτίο, συμπεριλαμβανομένων των ΙΡ επικεφαλίδων, μπορεί να αποκρύπτεται με ασφάλεια χωρίς να επιβαρύνει την ικανότητα του δικτύου να προωθεί δεδομένα</a:t>
            </a:r>
          </a:p>
          <a:p>
            <a:r>
              <a:rPr lang="el-GR" dirty="0"/>
              <a:t>Επιπλέον το </a:t>
            </a:r>
            <a:r>
              <a:rPr lang="en-US" dirty="0"/>
              <a:t>tunneling </a:t>
            </a:r>
            <a:r>
              <a:rPr lang="el-GR" dirty="0"/>
              <a:t>επιτρέπει τη </a:t>
            </a:r>
            <a:r>
              <a:rPr lang="el-GR" altLang="en-US" dirty="0"/>
              <a:t>διανομή ετικετών για πολλαπλά </a:t>
            </a:r>
            <a:r>
              <a:rPr lang="en-US" altLang="en-US" dirty="0"/>
              <a:t>FECs </a:t>
            </a:r>
            <a:r>
              <a:rPr lang="el-GR" altLang="en-US" dirty="0"/>
              <a:t>και εγκατάσταση  πολλαπλών </a:t>
            </a:r>
            <a:r>
              <a:rPr lang="en-US" altLang="en-US" dirty="0"/>
              <a:t>LSPs</a:t>
            </a:r>
          </a:p>
          <a:p>
            <a:r>
              <a:rPr lang="el-GR" altLang="en-US" dirty="0"/>
              <a:t>Η ανάθεση πολλαπλών ετικετών καλείται </a:t>
            </a:r>
            <a:r>
              <a:rPr lang="en-US" altLang="en-US" dirty="0"/>
              <a:t>Label Stacking</a:t>
            </a:r>
            <a:r>
              <a:rPr lang="el-GR" altLang="en-US" dirty="0"/>
              <a:t> και </a:t>
            </a:r>
            <a:r>
              <a:rPr lang="el-GR" dirty="0"/>
              <a:t>επιτρέπει καλύτερη κατηγοριοποίηση της κυκλοφορίας μεταξύ των κόμβων εισόδου και εξόδου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80653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Label</a:t>
            </a:r>
            <a:r>
              <a:rPr lang="el-GR" dirty="0"/>
              <a:t> </a:t>
            </a:r>
            <a:r>
              <a:rPr lang="el-GR" dirty="0" err="1"/>
              <a:t>Information</a:t>
            </a:r>
            <a:r>
              <a:rPr lang="el-GR" dirty="0"/>
              <a:t> Base – LIB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LIB</a:t>
            </a:r>
            <a:r>
              <a:rPr lang="el-GR" dirty="0"/>
              <a:t> είναι η βάση των πληροφοριών σχετικά με τις ετικέτες</a:t>
            </a:r>
          </a:p>
          <a:p>
            <a:r>
              <a:rPr lang="el-GR" dirty="0"/>
              <a:t>Κάθε LSR κατασκευάζει έναν πίνακα για να καθορίσει πώς θα πρέπει να προωθηθεί κάποιο πακέτο</a:t>
            </a:r>
            <a:endParaRPr lang="en-US" altLang="en-US" dirty="0"/>
          </a:p>
          <a:p>
            <a:pPr lvl="1"/>
            <a:r>
              <a:rPr lang="el-GR" altLang="en-US" dirty="0"/>
              <a:t>Αποθηκεύει όλες τις ετικέτες που έχουν διαφημιστεί από άλλους </a:t>
            </a:r>
            <a:r>
              <a:rPr lang="en-US" altLang="en-US" dirty="0"/>
              <a:t>LSRs </a:t>
            </a:r>
            <a:r>
              <a:rPr lang="el-GR" altLang="en-US" dirty="0"/>
              <a:t>στο </a:t>
            </a:r>
            <a:r>
              <a:rPr lang="en-US" altLang="en-US" dirty="0"/>
              <a:t>MPLS </a:t>
            </a:r>
            <a:r>
              <a:rPr lang="el-GR" altLang="en-US" dirty="0"/>
              <a:t>δίκτυο</a:t>
            </a:r>
          </a:p>
          <a:p>
            <a:r>
              <a:rPr lang="en-US" altLang="en-US" dirty="0"/>
              <a:t>LFIB </a:t>
            </a:r>
            <a:r>
              <a:rPr lang="el-GR" altLang="en-US" dirty="0"/>
              <a:t>(</a:t>
            </a:r>
            <a:r>
              <a:rPr lang="en-US" altLang="en-US" dirty="0"/>
              <a:t>cache)</a:t>
            </a:r>
            <a:endParaRPr lang="el-GR" altLang="en-US" dirty="0"/>
          </a:p>
          <a:p>
            <a:pPr lvl="1"/>
            <a:r>
              <a:rPr lang="el-GR" altLang="en-US" dirty="0"/>
              <a:t>Χρησιμοποιείται από τη διεργασία προώθησης πακέτων</a:t>
            </a:r>
          </a:p>
          <a:p>
            <a:pPr lvl="1"/>
            <a:r>
              <a:rPr lang="el-GR" altLang="en-US" dirty="0"/>
              <a:t>Είναι ανάλογο του </a:t>
            </a:r>
            <a:r>
              <a:rPr lang="en-US" altLang="en-US" dirty="0"/>
              <a:t>IP forwarding table</a:t>
            </a:r>
            <a:endParaRPr lang="el-GR" altLang="en-US" dirty="0"/>
          </a:p>
          <a:p>
            <a:pPr lvl="1"/>
            <a:r>
              <a:rPr lang="el-GR" altLang="en-US" dirty="0"/>
              <a:t>Περιέχει </a:t>
            </a:r>
            <a:r>
              <a:rPr lang="en-US" altLang="en-US" dirty="0"/>
              <a:t>incoming </a:t>
            </a:r>
            <a:r>
              <a:rPr lang="el-GR" altLang="en-US" dirty="0"/>
              <a:t>και </a:t>
            </a:r>
            <a:r>
              <a:rPr lang="en-US" altLang="en-US" dirty="0"/>
              <a:t>outgoing label, FEC, next hop</a:t>
            </a:r>
            <a:endParaRPr lang="el-GR" altLang="en-US" dirty="0"/>
          </a:p>
          <a:p>
            <a:r>
              <a:rPr lang="en-US" altLang="en-US" dirty="0"/>
              <a:t>LFIB = </a:t>
            </a:r>
            <a:r>
              <a:rPr lang="el-GR" altLang="en-US" dirty="0"/>
              <a:t>συνδυασμός </a:t>
            </a:r>
            <a:r>
              <a:rPr lang="en-US" altLang="en-US" dirty="0"/>
              <a:t>LIB </a:t>
            </a:r>
            <a:r>
              <a:rPr lang="el-GR" altLang="en-US" dirty="0"/>
              <a:t>και </a:t>
            </a:r>
            <a:r>
              <a:rPr lang="en-US" altLang="en-US" dirty="0"/>
              <a:t>IP routing table</a:t>
            </a:r>
            <a:endParaRPr lang="el-GR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1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Traffic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Στα περισσότερα δίκτυα η κίνηση είναι ανομοιόμορφη </a:t>
            </a:r>
          </a:p>
          <a:p>
            <a:r>
              <a:rPr lang="en-US" dirty="0"/>
              <a:t>T</a:t>
            </a:r>
            <a:r>
              <a:rPr lang="el-GR" dirty="0" err="1"/>
              <a:t>raffic</a:t>
            </a:r>
            <a:r>
              <a:rPr lang="el-GR" dirty="0"/>
              <a:t> </a:t>
            </a:r>
            <a:r>
              <a:rPr lang="en-US" dirty="0"/>
              <a:t>e</a:t>
            </a:r>
            <a:r>
              <a:rPr lang="el-GR" dirty="0" err="1"/>
              <a:t>ngineering</a:t>
            </a:r>
            <a:r>
              <a:rPr lang="el-GR" dirty="0"/>
              <a:t> είναι η διαδικασία καταμερισμού της κίνησης μέσα στο δίκτυο, ώστε να ικανοποιηθούν οι απαιτήσεις των εφαρμογών</a:t>
            </a:r>
          </a:p>
          <a:p>
            <a:r>
              <a:rPr lang="el-GR" dirty="0"/>
              <a:t>Στόχο έχει να δρομολογηθεί η κίνηση πάνω από τις κατάλληλες συνδέσεις</a:t>
            </a:r>
            <a:r>
              <a:rPr lang="en-US" dirty="0"/>
              <a:t> </a:t>
            </a:r>
            <a:r>
              <a:rPr lang="el-GR" dirty="0"/>
              <a:t>με τέτοιο τρόπο ώστε να αποφευχθεί η συμφόρηση και να μην υπάρχει άμεση ανάγκη για εφαρμογή άλλων σχημάτων </a:t>
            </a:r>
            <a:r>
              <a:rPr lang="en-US" dirty="0"/>
              <a:t>QoS</a:t>
            </a:r>
            <a:endParaRPr lang="el-GR" dirty="0"/>
          </a:p>
          <a:p>
            <a:r>
              <a:rPr lang="el-GR" dirty="0"/>
              <a:t>Ουσιαστικά βελτιστοποιεί την απόδοση μέσω της αντιστοίχισης των ροών κυκλοφορίας στην τοπολογία του δικτύου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933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99592" y="5373216"/>
            <a:ext cx="7787208" cy="79898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dirty="0"/>
              <a:t>Δίκτυο με ανομοιόμορφη κίνηση πάνω στα </a:t>
            </a:r>
            <a:r>
              <a:rPr lang="en-US" dirty="0"/>
              <a:t>links</a:t>
            </a:r>
            <a:r>
              <a:rPr lang="el-GR" dirty="0"/>
              <a:t> (</a:t>
            </a:r>
            <a:r>
              <a:rPr lang="en-US" dirty="0"/>
              <a:t>source: </a:t>
            </a:r>
            <a:r>
              <a:rPr lang="el-GR" dirty="0"/>
              <a:t>Χρήστος Μπούρας, Πανεπιστημιακές Σημειώσεις στα Δίκτυα Δημόσιας Χρήσης και Διασύνδεσης Δικτύων)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Δίκτυο με ανομοιόμορφη κίνηση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7" name="Picture 7" descr="Δίκτυο με ανομοιόμορφη κίνηση πάνω στα links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1772816"/>
            <a:ext cx="6097765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16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Δίκτυο ΑΤΜ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11560" y="5589240"/>
            <a:ext cx="7704856" cy="72008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Δίκτυο ΑΤΜ</a:t>
            </a:r>
            <a:r>
              <a:rPr lang="en-US" dirty="0"/>
              <a:t> (source: http://ecomputernotes.com/images/ATM%20Network.jpg)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38434"/>
            <a:ext cx="4680520" cy="365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7619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MPLS – </a:t>
            </a:r>
            <a:r>
              <a:rPr lang="en-US" altLang="en-US" dirty="0"/>
              <a:t>Traffic Engineering</a:t>
            </a:r>
            <a:r>
              <a:rPr lang="el-GR" altLang="en-US" dirty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αντιστοίχιση των ροών κυκλοφορίας </a:t>
            </a:r>
            <a:r>
              <a:rPr lang="el-GR" altLang="en-US" dirty="0"/>
              <a:t>επιτυγχάνει την εξισορρόπηση του  φορτίου </a:t>
            </a:r>
            <a:r>
              <a:rPr lang="el-GR" dirty="0"/>
              <a:t>στους συνδέσμους, δρομολογητές και </a:t>
            </a:r>
            <a:r>
              <a:rPr lang="en-US" dirty="0"/>
              <a:t>switches</a:t>
            </a:r>
            <a:endParaRPr lang="en-US" altLang="en-US" dirty="0"/>
          </a:p>
          <a:p>
            <a:r>
              <a:rPr lang="el-GR" dirty="0"/>
              <a:t>Η διαδικασία αποτελείται από το σχεδιασμό του δικτύου (επιλογή των μονοπατιών) και τη βελτιστοποίηση</a:t>
            </a:r>
            <a:endParaRPr lang="en-US" dirty="0"/>
          </a:p>
          <a:p>
            <a:r>
              <a:rPr lang="el-GR" dirty="0"/>
              <a:t>Δύο </a:t>
            </a:r>
            <a:r>
              <a:rPr lang="el-GR"/>
              <a:t>κατηγορίες δρομολόγησης </a:t>
            </a:r>
            <a:r>
              <a:rPr lang="el-GR" dirty="0"/>
              <a:t>της κυκλοφορίας</a:t>
            </a:r>
            <a:r>
              <a:rPr lang="el-GR" altLang="en-US" dirty="0"/>
              <a:t>:</a:t>
            </a:r>
          </a:p>
          <a:p>
            <a:pPr lvl="1"/>
            <a:r>
              <a:rPr lang="el-GR" altLang="en-US" dirty="0"/>
              <a:t>ρητή δρομολόγηση:</a:t>
            </a:r>
            <a:r>
              <a:rPr lang="el-GR" dirty="0"/>
              <a:t> το μονοπάτι έχει προεπιλεγεί και μπορεί να γίνει και δέσμευση πόρων </a:t>
            </a:r>
          </a:p>
          <a:p>
            <a:pPr lvl="1"/>
            <a:r>
              <a:rPr lang="el-GR" altLang="en-US" dirty="0"/>
              <a:t>έμμεση δρομολόγηση: </a:t>
            </a:r>
            <a:r>
              <a:rPr lang="el-GR" dirty="0"/>
              <a:t>επιλέγεται μονοπάτι που ικανοποιεί τις απαιτήσεις προώθησης των ροών και δεσμεύονται οι πόροι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87899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MPLS – </a:t>
            </a:r>
            <a:r>
              <a:rPr lang="en-US" altLang="en-US" dirty="0"/>
              <a:t>Traffic Engineering</a:t>
            </a:r>
            <a:r>
              <a:rPr lang="el-GR" altLang="en-US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Προϋπόθεση: πρέπει στη διαδικασία της επιλογής του μονοπατιού: </a:t>
            </a:r>
          </a:p>
          <a:p>
            <a:pPr lvl="1"/>
            <a:r>
              <a:rPr lang="el-GR" dirty="0"/>
              <a:t>να γνωρίζει η πηγή τα πλήρη χαρακτηριστικά του δικτύου</a:t>
            </a:r>
          </a:p>
          <a:p>
            <a:pPr lvl="1"/>
            <a:r>
              <a:rPr lang="el-GR" dirty="0"/>
              <a:t>να γίνεται διανομή των στοιχείων του δικτύου και </a:t>
            </a:r>
          </a:p>
          <a:p>
            <a:pPr lvl="1"/>
            <a:r>
              <a:rPr lang="el-GR" dirty="0"/>
              <a:t>να υπάρχει δυνατότητα δέσμευσης των πόρων </a:t>
            </a:r>
          </a:p>
          <a:p>
            <a:r>
              <a:rPr lang="el-GR" dirty="0"/>
              <a:t>Οι πιο γνωστοί και διαδεδομένοι μηχανισμοί σηματοδότησης για την διανομή των ετικετών είναι: </a:t>
            </a:r>
          </a:p>
          <a:p>
            <a:pPr lvl="1"/>
            <a:r>
              <a:rPr lang="el-GR" dirty="0"/>
              <a:t>CR-LDP </a:t>
            </a:r>
          </a:p>
          <a:p>
            <a:pPr lvl="1"/>
            <a:r>
              <a:rPr lang="el-GR" dirty="0"/>
              <a:t>RSVP-TE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995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Traffic Engineering</a:t>
            </a:r>
            <a:r>
              <a:rPr lang="el-GR" altLang="en-US" dirty="0"/>
              <a:t> - Πλεονεκτήματα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Δρομολόγηση των κυρίων μονοπατιών</a:t>
            </a:r>
            <a:endParaRPr lang="en-US" altLang="en-US" dirty="0"/>
          </a:p>
          <a:p>
            <a:r>
              <a:rPr lang="el-GR" altLang="en-US" dirty="0"/>
              <a:t>Παροχή ακριβούς ελέγχου</a:t>
            </a:r>
            <a:endParaRPr lang="en-US" altLang="en-US" dirty="0"/>
          </a:p>
          <a:p>
            <a:r>
              <a:rPr lang="el-GR" altLang="en-US" dirty="0"/>
              <a:t>Αποδοτικότερη χρησιμοποίηση του εύρους ζώνης</a:t>
            </a:r>
            <a:endParaRPr lang="en-US" altLang="en-US" dirty="0"/>
          </a:p>
          <a:p>
            <a:r>
              <a:rPr lang="el-GR" altLang="en-US" dirty="0"/>
              <a:t>Ελαχιστοποίηση της απώλειας πακέτων, των παρατεταμένων περιόδων συμφόρησης και μεγιστοποίηση του </a:t>
            </a:r>
            <a:r>
              <a:rPr lang="en-GB" altLang="en-US" dirty="0"/>
              <a:t>throughput</a:t>
            </a:r>
            <a:endParaRPr lang="en-US" altLang="en-US" dirty="0"/>
          </a:p>
          <a:p>
            <a:r>
              <a:rPr lang="el-GR" altLang="en-US" dirty="0"/>
              <a:t>Παροχή περισσότερων επιλογών, χαμηλότερου κόστους και καλύτερης υπηρεσίας στους πελάτες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914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Reservation Protocol (RSVP)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RSVP είναι ένα πρωτόκολλο επιπέδου μεταφοράς για την δημιουργία μονοπατιών και δέσμευση πόρων</a:t>
            </a:r>
            <a:endParaRPr lang="en-US" dirty="0"/>
          </a:p>
          <a:p>
            <a:r>
              <a:rPr lang="el-GR" dirty="0"/>
              <a:t>Επιτρέπει σε τεχνολογίες που δεν παρέχουν εγγενώς QoS, να μπορούν να ζητούν συγκεκριμένους πόρους από το δίκτυο και να τους χρησιμοποιούν κατά τη διάρκεια μίας σύνδεσης</a:t>
            </a:r>
          </a:p>
          <a:p>
            <a:r>
              <a:rPr lang="el-GR" dirty="0"/>
              <a:t>Πρέπει όλοι οι κόμβοι που παρεμβάλλονται από το ένα άκρο μέχρι το άλλο να υποστηρίζουν το πρωτόκολλο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605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RSVP</a:t>
            </a:r>
            <a:r>
              <a:rPr lang="el-GR" altLang="en-US" dirty="0"/>
              <a:t> με </a:t>
            </a:r>
            <a:r>
              <a:rPr lang="en-US" altLang="en-US" dirty="0"/>
              <a:t>Traffic Engineering Extensions</a:t>
            </a:r>
            <a:r>
              <a:rPr lang="el-GR" altLang="en-US" dirty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Η RSVP σηματοδοσία λαμβάνει χώρα μεταξύ δρομολογητών </a:t>
            </a:r>
            <a:r>
              <a:rPr lang="en-US" altLang="en-US" dirty="0"/>
              <a:t>(</a:t>
            </a:r>
            <a:r>
              <a:rPr lang="el-GR" altLang="en-US" dirty="0" err="1"/>
              <a:t>traffic</a:t>
            </a:r>
            <a:r>
              <a:rPr lang="el-GR" altLang="en-US" dirty="0"/>
              <a:t> </a:t>
            </a:r>
            <a:r>
              <a:rPr lang="el-GR" altLang="en-US" dirty="0" err="1"/>
              <a:t>trunk</a:t>
            </a:r>
            <a:r>
              <a:rPr lang="en-US" altLang="en-US" dirty="0"/>
              <a:t>)</a:t>
            </a:r>
            <a:r>
              <a:rPr lang="el-GR" altLang="en-US" dirty="0"/>
              <a:t>, ενώ το επεκταμένο </a:t>
            </a:r>
            <a:r>
              <a:rPr lang="en-US" altLang="en-US" dirty="0"/>
              <a:t>RSVP </a:t>
            </a:r>
            <a:r>
              <a:rPr lang="el-GR" altLang="en-US" dirty="0"/>
              <a:t>εφαρμόζεται σε μια συλλογή ροών που μοιράζονται ένα κοινό μονοπάτι και ένα κοινό σύνολο δικτυακών πόρων</a:t>
            </a:r>
            <a:endParaRPr lang="en-US" altLang="en-US" dirty="0"/>
          </a:p>
          <a:p>
            <a:pPr lvl="1"/>
            <a:r>
              <a:rPr lang="el-GR" altLang="en-US" dirty="0"/>
              <a:t>Επιτυγχάνεται διανομή των MPLS ετικετών </a:t>
            </a:r>
            <a:endParaRPr lang="en-US" altLang="en-US" dirty="0"/>
          </a:p>
          <a:p>
            <a:pPr lvl="1"/>
            <a:r>
              <a:rPr lang="el-GR" altLang="en-US" dirty="0"/>
              <a:t>Μειώνεται το πλήθος των μηνυμάτων ανανέωσης και οι σχετικές απαιτήσεις για επεξεργασία</a:t>
            </a:r>
          </a:p>
          <a:p>
            <a:pPr lvl="1"/>
            <a:r>
              <a:rPr lang="el-GR" altLang="en-US" dirty="0"/>
              <a:t>Το μονοπάτι δεν περιορίζεται από την τυπική δρομολόγηση που βασίζεται στον προορισμό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04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RSVP</a:t>
            </a:r>
            <a:r>
              <a:rPr lang="el-GR" altLang="en-US" dirty="0"/>
              <a:t> με </a:t>
            </a:r>
            <a:r>
              <a:rPr lang="en-US" altLang="en-US" dirty="0"/>
              <a:t>Traffic Engineering Extensions</a:t>
            </a:r>
            <a:r>
              <a:rPr lang="el-GR" altLang="en-US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Το RSVP δέχτηκε ειδικότερες επεκτάσεις για την υποστήριξη LSP </a:t>
            </a:r>
            <a:r>
              <a:rPr lang="el-GR" dirty="0" err="1"/>
              <a:t>Tunnels</a:t>
            </a:r>
            <a:r>
              <a:rPr lang="el-GR" dirty="0"/>
              <a:t>:</a:t>
            </a:r>
          </a:p>
          <a:p>
            <a:pPr lvl="1"/>
            <a:r>
              <a:rPr lang="en-GB" altLang="en-US" dirty="0"/>
              <a:t>Downstream-on-demand </a:t>
            </a:r>
            <a:r>
              <a:rPr lang="el-GR" altLang="en-US" dirty="0"/>
              <a:t>διανομή</a:t>
            </a:r>
            <a:r>
              <a:rPr lang="en-GB" altLang="en-US" dirty="0"/>
              <a:t> </a:t>
            </a:r>
            <a:r>
              <a:rPr lang="el-GR" altLang="en-US" dirty="0"/>
              <a:t>ετικέτας</a:t>
            </a:r>
          </a:p>
          <a:p>
            <a:pPr lvl="1"/>
            <a:r>
              <a:rPr lang="el-GR" altLang="en-US" dirty="0"/>
              <a:t>Αρχικοποίηση ρητών </a:t>
            </a:r>
            <a:r>
              <a:rPr lang="en-GB" altLang="en-US" dirty="0"/>
              <a:t>LSPs</a:t>
            </a:r>
            <a:endParaRPr lang="el-GR" altLang="en-US" dirty="0"/>
          </a:p>
          <a:p>
            <a:pPr lvl="1"/>
            <a:r>
              <a:rPr lang="el-GR" altLang="en-US" dirty="0"/>
              <a:t>Κατανομή των δικτυακών πόρων στα ρητά </a:t>
            </a:r>
            <a:r>
              <a:rPr lang="en-GB" altLang="en-US" dirty="0"/>
              <a:t>LSPs</a:t>
            </a:r>
            <a:endParaRPr lang="el-GR" altLang="en-US" dirty="0"/>
          </a:p>
          <a:p>
            <a:pPr lvl="1"/>
            <a:r>
              <a:rPr lang="el-GR" altLang="en-US" dirty="0" err="1"/>
              <a:t>Επαναδρομολόγηση</a:t>
            </a:r>
            <a:r>
              <a:rPr lang="el-GR" altLang="en-US" dirty="0"/>
              <a:t> των εγκατεστημένων </a:t>
            </a:r>
            <a:r>
              <a:rPr lang="en-GB" altLang="en-US" dirty="0"/>
              <a:t>LSP tunnels</a:t>
            </a:r>
            <a:r>
              <a:rPr lang="el-GR" altLang="en-US" dirty="0"/>
              <a:t> </a:t>
            </a:r>
          </a:p>
          <a:p>
            <a:pPr lvl="1"/>
            <a:r>
              <a:rPr lang="el-GR" altLang="en-US" dirty="0"/>
              <a:t>Ανίχνευση της πραγματικής διαδρομής που ακολουθεί ένα </a:t>
            </a:r>
            <a:r>
              <a:rPr lang="en-GB" altLang="en-US" dirty="0"/>
              <a:t>LSP tunnel</a:t>
            </a:r>
            <a:endParaRPr lang="el-GR" altLang="en-US" dirty="0"/>
          </a:p>
          <a:p>
            <a:pPr lvl="1"/>
            <a:r>
              <a:rPr lang="el-GR" altLang="en-US" dirty="0"/>
              <a:t>Εισαγωγή της έννοιας των </a:t>
            </a:r>
            <a:r>
              <a:rPr lang="en-GB" altLang="en-US" dirty="0"/>
              <a:t>abstract</a:t>
            </a:r>
            <a:r>
              <a:rPr lang="el-GR" altLang="en-US" dirty="0"/>
              <a:t> κόμβων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123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Constraint</a:t>
            </a:r>
            <a:r>
              <a:rPr lang="el-GR" dirty="0"/>
              <a:t> </a:t>
            </a:r>
            <a:r>
              <a:rPr lang="el-GR" dirty="0" err="1"/>
              <a:t>Routing</a:t>
            </a:r>
            <a:r>
              <a:rPr lang="el-GR" dirty="0"/>
              <a:t>- </a:t>
            </a:r>
            <a:r>
              <a:rPr lang="el-GR" dirty="0" err="1"/>
              <a:t>Label</a:t>
            </a:r>
            <a:r>
              <a:rPr lang="el-GR" dirty="0"/>
              <a:t> </a:t>
            </a:r>
            <a:r>
              <a:rPr lang="el-GR" dirty="0" err="1"/>
              <a:t>Distribution</a:t>
            </a:r>
            <a:r>
              <a:rPr lang="el-GR" dirty="0"/>
              <a:t> Protocol (</a:t>
            </a:r>
            <a:r>
              <a:rPr lang="en-US" dirty="0"/>
              <a:t>CR-LDP</a:t>
            </a:r>
            <a:r>
              <a:rPr lang="el-GR" dirty="0"/>
              <a:t>)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Είναι μια μέθοδος για εγκατάσταση των </a:t>
            </a:r>
            <a:r>
              <a:rPr lang="el-GR" dirty="0" err="1"/>
              <a:t>LSPs</a:t>
            </a:r>
            <a:r>
              <a:rPr lang="el-GR" dirty="0"/>
              <a:t> από-σημείο- σε-σημείο</a:t>
            </a:r>
          </a:p>
          <a:p>
            <a:r>
              <a:rPr lang="el-GR" dirty="0"/>
              <a:t>Επιτρέπει τον ορισμό ρητών διαδρομών, που ουσιαστικά λαμβάνεται η ακολουθία των κόμβων ως είσοδος από αυτό, χρησιμοποιώντας αυστηρά και </a:t>
            </a:r>
            <a:r>
              <a:rPr lang="el-GR" dirty="0" err="1"/>
              <a:t>abstract</a:t>
            </a:r>
            <a:r>
              <a:rPr lang="el-GR" dirty="0"/>
              <a:t> </a:t>
            </a:r>
            <a:r>
              <a:rPr lang="el-GR" dirty="0" err="1"/>
              <a:t>hops</a:t>
            </a:r>
            <a:r>
              <a:rPr lang="el-GR" dirty="0"/>
              <a:t> </a:t>
            </a:r>
          </a:p>
          <a:p>
            <a:r>
              <a:rPr lang="el-GR" dirty="0"/>
              <a:t>Ένας </a:t>
            </a:r>
            <a:r>
              <a:rPr lang="el-GR" dirty="0" err="1"/>
              <a:t>abstract</a:t>
            </a:r>
            <a:r>
              <a:rPr lang="el-GR" dirty="0"/>
              <a:t> κόμβος είναι ένα σύνολο κόμβων που η εσωτερική τοπολογία είναι αδιαφανής στον κόμβο εισόδου των </a:t>
            </a:r>
            <a:r>
              <a:rPr lang="el-GR" dirty="0" err="1"/>
              <a:t>LSPs</a:t>
            </a:r>
            <a:r>
              <a:rPr lang="el-GR" dirty="0"/>
              <a:t> </a:t>
            </a:r>
          </a:p>
          <a:p>
            <a:r>
              <a:rPr lang="el-GR" dirty="0"/>
              <a:t>Ένας </a:t>
            </a:r>
            <a:r>
              <a:rPr lang="el-GR" dirty="0" err="1"/>
              <a:t>abstract</a:t>
            </a:r>
            <a:r>
              <a:rPr lang="el-GR" dirty="0"/>
              <a:t> κόμβος θεωρείται απλός αν περιέχει μόνο ένα φυσικό κόμβο</a:t>
            </a:r>
          </a:p>
          <a:p>
            <a:r>
              <a:rPr lang="el-GR" dirty="0"/>
              <a:t>Παρέχει απλοποίηση του δικτύου, αξιοπιστία, κλιμάκωση, </a:t>
            </a:r>
            <a:r>
              <a:rPr lang="el-GR" dirty="0" err="1"/>
              <a:t>διαλειτουργικότητα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3091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Constraint Routing- Label Distribution Protocol (CR-LDP) </a:t>
            </a:r>
            <a:r>
              <a:rPr lang="el-GR" dirty="0"/>
              <a:t>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CR-LDP ουσιαστικά είναι ένα σύνολο επεκτάσεων στο LDP. Οι επεκτάσεις είναι πλήρως καθορισμένες και αφορούν τα ακόλουθα θέματα:</a:t>
            </a:r>
            <a:endParaRPr lang="en-US" dirty="0"/>
          </a:p>
          <a:p>
            <a:pPr lvl="1"/>
            <a:r>
              <a:rPr lang="el-GR" dirty="0"/>
              <a:t>Παράμετροι QoS και κυκλοφορίας</a:t>
            </a:r>
            <a:endParaRPr lang="en-US" dirty="0"/>
          </a:p>
          <a:p>
            <a:pPr lvl="1"/>
            <a:r>
              <a:rPr lang="el-GR" dirty="0" err="1"/>
              <a:t>Επανα</a:t>
            </a:r>
            <a:r>
              <a:rPr lang="el-GR" dirty="0"/>
              <a:t>-βελτιστοποίηση μονοπατιού</a:t>
            </a:r>
            <a:endParaRPr lang="en-US" dirty="0"/>
          </a:p>
          <a:p>
            <a:pPr lvl="1"/>
            <a:r>
              <a:rPr lang="el-GR" dirty="0"/>
              <a:t>Γνωστοποίηση αποτυχίας εγκατάστασης LSP</a:t>
            </a:r>
            <a:endParaRPr lang="en-US" dirty="0"/>
          </a:p>
          <a:p>
            <a:pPr lvl="1"/>
            <a:r>
              <a:rPr lang="el-GR" dirty="0"/>
              <a:t>Ανάκαμψη από αποτυχία κάποιου μονοπατιού</a:t>
            </a:r>
            <a:endParaRPr lang="en-US" dirty="0"/>
          </a:p>
          <a:p>
            <a:pPr lvl="1"/>
            <a:r>
              <a:rPr lang="el-GR" dirty="0"/>
              <a:t>Ανίχνευση βρόχων</a:t>
            </a:r>
            <a:endParaRPr lang="en-US" dirty="0"/>
          </a:p>
          <a:p>
            <a:pPr lvl="1"/>
            <a:r>
              <a:rPr lang="el-GR" dirty="0"/>
              <a:t>Multi-</a:t>
            </a:r>
            <a:r>
              <a:rPr lang="el-GR" dirty="0" err="1"/>
              <a:t>protocol</a:t>
            </a:r>
            <a:r>
              <a:rPr lang="el-GR" dirty="0"/>
              <a:t> υποστήριξη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809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MPLS </a:t>
            </a:r>
            <a:r>
              <a:rPr lang="el-GR" dirty="0"/>
              <a:t>- Εφαρμογές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Το </a:t>
            </a:r>
            <a:r>
              <a:rPr lang="en-US" dirty="0"/>
              <a:t>MPLS </a:t>
            </a:r>
            <a:r>
              <a:rPr lang="el-GR" dirty="0"/>
              <a:t>μπορεί να χρησιμοποιηθεί ώστε να παρέχει:</a:t>
            </a:r>
          </a:p>
          <a:p>
            <a:pPr lvl="1"/>
            <a:r>
              <a:rPr lang="el-GR" dirty="0"/>
              <a:t> ποιότητα υπηρεσίας (QoS)</a:t>
            </a:r>
          </a:p>
          <a:p>
            <a:pPr lvl="1"/>
            <a:r>
              <a:rPr lang="el-GR" dirty="0"/>
              <a:t>δυνατότητα εφαρμογής </a:t>
            </a:r>
            <a:r>
              <a:rPr lang="el-GR" dirty="0" err="1"/>
              <a:t>traffic</a:t>
            </a:r>
            <a:r>
              <a:rPr lang="el-GR" dirty="0"/>
              <a:t> </a:t>
            </a:r>
            <a:r>
              <a:rPr lang="el-GR" dirty="0" err="1"/>
              <a:t>engineering</a:t>
            </a:r>
            <a:endParaRPr lang="el-GR" dirty="0"/>
          </a:p>
          <a:p>
            <a:pPr lvl="1"/>
            <a:r>
              <a:rPr lang="el-GR" dirty="0"/>
              <a:t>πιο εύκολη και αποδοτική μεταφορά IP κυκλοφορίας πάνω από ATM υποδομή</a:t>
            </a:r>
          </a:p>
          <a:p>
            <a:pPr lvl="1"/>
            <a:r>
              <a:rPr lang="el-GR" dirty="0"/>
              <a:t>μια αποδοτική λύση στο πρόβλημα της ασφάλειας των προσωπικών δεδομένων καθώς και υποστήριξη της χρήσης μη μοναδικών, ιδιωτικών IP διευθύνσεων στο εσωτερικό ενός VPN</a:t>
            </a:r>
            <a:endParaRPr lang="en-US" dirty="0"/>
          </a:p>
          <a:p>
            <a:pPr lvl="1"/>
            <a:r>
              <a:rPr lang="el-GR" dirty="0"/>
              <a:t>ιδεατά κυκλώματα ή </a:t>
            </a:r>
            <a:r>
              <a:rPr lang="el-GR" dirty="0" err="1"/>
              <a:t>tunnels</a:t>
            </a:r>
            <a:r>
              <a:rPr lang="el-GR" dirty="0"/>
              <a:t> κατά μήκος ενός ΙΡ δικτύου</a:t>
            </a:r>
          </a:p>
        </p:txBody>
      </p:sp>
    </p:spTree>
    <p:extLst>
      <p:ext uri="{BB962C8B-B14F-4D97-AF65-F5344CB8AC3E}">
        <p14:creationId xmlns:p14="http://schemas.microsoft.com/office/powerpoint/2010/main" val="14137940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Σύντομη ανασκόπηση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altLang="en-US" dirty="0"/>
              <a:t>Αρχιτεκτονική</a:t>
            </a:r>
          </a:p>
          <a:p>
            <a:r>
              <a:rPr lang="en-US" altLang="en-US" dirty="0"/>
              <a:t>Virtual Channels</a:t>
            </a:r>
            <a:r>
              <a:rPr lang="el-GR" altLang="en-US" dirty="0"/>
              <a:t> - </a:t>
            </a:r>
            <a:r>
              <a:rPr lang="en-US" altLang="en-US" dirty="0"/>
              <a:t>Virtual Paths</a:t>
            </a:r>
            <a:endParaRPr lang="el-GR" altLang="en-US" dirty="0"/>
          </a:p>
          <a:p>
            <a:r>
              <a:rPr lang="en-US" altLang="en-US" dirty="0"/>
              <a:t>ATM </a:t>
            </a:r>
            <a:r>
              <a:rPr lang="el-GR" altLang="en-US" dirty="0"/>
              <a:t>Συνδέσεις</a:t>
            </a:r>
            <a:endParaRPr lang="en-US" altLang="en-US" dirty="0"/>
          </a:p>
          <a:p>
            <a:r>
              <a:rPr lang="el-GR" altLang="en-US" dirty="0"/>
              <a:t>ΑΤΜ και </a:t>
            </a:r>
            <a:r>
              <a:rPr lang="en-US" altLang="en-US" dirty="0"/>
              <a:t>Multicasting</a:t>
            </a:r>
          </a:p>
          <a:p>
            <a:r>
              <a:rPr lang="el-GR" altLang="en-US" dirty="0"/>
              <a:t>Ποιότητα Υπηρεσίας στο ΑΤΜ</a:t>
            </a:r>
          </a:p>
          <a:p>
            <a:r>
              <a:rPr lang="el-GR" altLang="en-US" dirty="0"/>
              <a:t>Μηχανισμοί ελέγχου συμφόρησης</a:t>
            </a:r>
          </a:p>
          <a:p>
            <a:r>
              <a:rPr lang="el-GR" altLang="en-US" dirty="0"/>
              <a:t>Χρήσεις ΑΤΜ</a:t>
            </a:r>
          </a:p>
          <a:p>
            <a:r>
              <a:rPr lang="el-GR" altLang="en-US" dirty="0"/>
              <a:t>Σύγκριση ΑΤΜ με άλλες τεχνολογίες</a:t>
            </a:r>
          </a:p>
          <a:p>
            <a:r>
              <a:rPr lang="el-GR" altLang="en-US" dirty="0"/>
              <a:t>Τεχνολογία</a:t>
            </a:r>
          </a:p>
          <a:p>
            <a:r>
              <a:rPr lang="el-GR" altLang="en-US" dirty="0"/>
              <a:t>Αρχές λειτουργίας</a:t>
            </a:r>
            <a:endParaRPr lang="en-US" altLang="en-US" dirty="0"/>
          </a:p>
          <a:p>
            <a:r>
              <a:rPr lang="en-GB" altLang="en-US" dirty="0"/>
              <a:t>Traffic Engineering</a:t>
            </a:r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Αρχιτεκτονική ΑΤΜ (1/2)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αρχιτεκτονική του </a:t>
            </a:r>
            <a:r>
              <a:rPr lang="en-US" dirty="0"/>
              <a:t>ATM</a:t>
            </a:r>
            <a:r>
              <a:rPr lang="el-GR" dirty="0"/>
              <a:t>, όπως καθορίζεται από την</a:t>
            </a:r>
            <a:r>
              <a:rPr lang="en-US" dirty="0"/>
              <a:t> ITU-T </a:t>
            </a:r>
            <a:r>
              <a:rPr lang="el-GR" dirty="0"/>
              <a:t>περιλαμβάνει τρία επίπεδα:</a:t>
            </a:r>
          </a:p>
          <a:p>
            <a:pPr lvl="1"/>
            <a:r>
              <a:rPr lang="el-GR" dirty="0"/>
              <a:t>Επίπεδο Χρήστη (</a:t>
            </a:r>
            <a:r>
              <a:rPr lang="en-US" dirty="0"/>
              <a:t>User Plane)</a:t>
            </a:r>
            <a:endParaRPr lang="el-GR" dirty="0"/>
          </a:p>
          <a:p>
            <a:pPr lvl="1"/>
            <a:r>
              <a:rPr lang="el-GR" dirty="0"/>
              <a:t>Επίπεδο Ελέγχου (</a:t>
            </a:r>
            <a:r>
              <a:rPr lang="en-US" dirty="0"/>
              <a:t>Control Plane)</a:t>
            </a:r>
            <a:endParaRPr lang="el-GR" dirty="0"/>
          </a:p>
          <a:p>
            <a:pPr lvl="1"/>
            <a:r>
              <a:rPr lang="el-GR" dirty="0"/>
              <a:t>Επίπεδο Διαχείρισης (</a:t>
            </a:r>
            <a:r>
              <a:rPr lang="en-US" dirty="0"/>
              <a:t>Management Plane)</a:t>
            </a:r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0419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Autofit/>
          </a:bodyPr>
          <a:lstStyle/>
          <a:p>
            <a:r>
              <a:rPr lang="el-GR" sz="2800" u="sng" dirty="0"/>
              <a:t>Σημειώσεις μαθήματος</a:t>
            </a:r>
            <a:r>
              <a:rPr lang="el-GR" sz="2800" dirty="0"/>
              <a:t> </a:t>
            </a:r>
            <a:r>
              <a:rPr lang="el-GR" sz="2800"/>
              <a:t>(Κεφάλαιο 6</a:t>
            </a:r>
            <a:r>
              <a:rPr lang="el-GR" sz="2800" dirty="0"/>
              <a:t>)</a:t>
            </a:r>
          </a:p>
          <a:p>
            <a:r>
              <a:rPr lang="el-GR" sz="2800" u="sng" dirty="0"/>
              <a:t>Βιβλία:</a:t>
            </a:r>
          </a:p>
          <a:p>
            <a:pPr lvl="1"/>
            <a:r>
              <a:rPr lang="en-US" sz="2400" dirty="0"/>
              <a:t>Data and computer</a:t>
            </a:r>
            <a:r>
              <a:rPr lang="el-GR" sz="2400" dirty="0"/>
              <a:t> </a:t>
            </a:r>
            <a:r>
              <a:rPr lang="en-US" sz="2400" dirty="0"/>
              <a:t>Communications</a:t>
            </a:r>
            <a:r>
              <a:rPr lang="el-GR" sz="2400" dirty="0"/>
              <a:t>, </a:t>
            </a:r>
            <a:r>
              <a:rPr lang="en-US" sz="2400" dirty="0"/>
              <a:t>W</a:t>
            </a:r>
            <a:r>
              <a:rPr lang="el-GR" sz="2400" dirty="0"/>
              <a:t>.</a:t>
            </a:r>
            <a:r>
              <a:rPr lang="en-US" sz="2400" dirty="0"/>
              <a:t> Stallings</a:t>
            </a:r>
            <a:endParaRPr lang="el-GR" sz="2400" dirty="0"/>
          </a:p>
          <a:p>
            <a:pPr lvl="1"/>
            <a:r>
              <a:rPr lang="en-US" sz="2400" dirty="0"/>
              <a:t>ATM Theory and Applications</a:t>
            </a:r>
            <a:r>
              <a:rPr lang="el-GR" sz="2400" dirty="0"/>
              <a:t>, </a:t>
            </a:r>
            <a:r>
              <a:rPr lang="sv-SE" sz="2400" dirty="0"/>
              <a:t>D. E. </a:t>
            </a:r>
            <a:r>
              <a:rPr lang="sv-SE" sz="2400" dirty="0" err="1"/>
              <a:t>McDysan</a:t>
            </a:r>
            <a:r>
              <a:rPr lang="sv-SE" sz="2400" dirty="0"/>
              <a:t>, D. L. </a:t>
            </a:r>
            <a:r>
              <a:rPr lang="sv-SE" sz="2400" dirty="0" err="1"/>
              <a:t>Spohn</a:t>
            </a:r>
            <a:endParaRPr lang="el-GR" sz="2400" dirty="0"/>
          </a:p>
          <a:p>
            <a:pPr lvl="1"/>
            <a:r>
              <a:rPr lang="en-US" sz="2400" dirty="0"/>
              <a:t>ATM and Multiprotocol Networking</a:t>
            </a:r>
            <a:r>
              <a:rPr lang="el-GR" sz="2400" dirty="0"/>
              <a:t>, </a:t>
            </a:r>
            <a:r>
              <a:rPr lang="en-US" sz="2400" dirty="0"/>
              <a:t>G. C. </a:t>
            </a:r>
            <a:r>
              <a:rPr lang="en-US" sz="2400" dirty="0" err="1"/>
              <a:t>Sackett</a:t>
            </a:r>
            <a:r>
              <a:rPr lang="en-US" sz="2400" dirty="0"/>
              <a:t>, C. Metz</a:t>
            </a:r>
          </a:p>
          <a:p>
            <a:pPr lvl="1"/>
            <a:r>
              <a:rPr lang="en-US" sz="2400" dirty="0"/>
              <a:t>Next-Generation Internet Architectures and Protocols, B. Ramamurthy, G. N. </a:t>
            </a:r>
            <a:r>
              <a:rPr lang="en-US" sz="2400" dirty="0" err="1"/>
              <a:t>Rouskas</a:t>
            </a:r>
            <a:r>
              <a:rPr lang="en-US" sz="2400" dirty="0"/>
              <a:t>, K. </a:t>
            </a:r>
            <a:r>
              <a:rPr lang="en-US" sz="2400" dirty="0" err="1"/>
              <a:t>Sivalingam</a:t>
            </a:r>
            <a:endParaRPr lang="en-US" sz="2400" dirty="0"/>
          </a:p>
          <a:p>
            <a:pPr lvl="1"/>
            <a:r>
              <a:rPr lang="en-US" sz="2400" dirty="0"/>
              <a:t>Virtual Private Networks: Technologies and Solutions, R. Yuan, W. T. </a:t>
            </a:r>
            <a:r>
              <a:rPr lang="en-US" sz="2400" dirty="0" err="1"/>
              <a:t>Strayer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r>
              <a:rPr lang="en-US" sz="2000" dirty="0">
                <a:hlinkClick r:id="rId3"/>
              </a:rPr>
              <a:t>http://telematics.upatras.gr/telematics/bouras/undergraduate-courses/diktua-dhmosias-xrhshs-kai-diasundesh-diktuwn?language=el</a:t>
            </a:r>
            <a:r>
              <a:rPr lang="en-US" sz="2000" dirty="0"/>
              <a:t> (</a:t>
            </a:r>
            <a:r>
              <a:rPr lang="el-GR" sz="2000" dirty="0"/>
              <a:t>Δικτυακός τόπος μαθήματος</a:t>
            </a:r>
            <a:r>
              <a:rPr lang="en-US" sz="2000" dirty="0"/>
              <a:t>)</a:t>
            </a:r>
            <a:endParaRPr lang="el-GR" sz="2000" dirty="0"/>
          </a:p>
          <a:p>
            <a:r>
              <a:rPr lang="en-US" sz="2000" dirty="0">
                <a:hlinkClick r:id="rId4"/>
              </a:rPr>
              <a:t>http://web.calstatela.edu/faculty/nganesa/College%20Courses/Slide%20Download%20Pool/ATM/Introduction%20to%20ATM%20and%20ATM%20Networks.ppt</a:t>
            </a:r>
            <a:r>
              <a:rPr lang="el-GR" sz="2000" dirty="0"/>
              <a:t> (</a:t>
            </a:r>
            <a:r>
              <a:rPr lang="en-US" sz="2000" dirty="0"/>
              <a:t>Presentation on ATM networks</a:t>
            </a:r>
            <a:r>
              <a:rPr lang="el-GR" sz="2000" dirty="0"/>
              <a:t>)</a:t>
            </a:r>
            <a:endParaRPr lang="en-US" sz="2000" dirty="0"/>
          </a:p>
          <a:p>
            <a:r>
              <a:rPr lang="en-US" sz="2000" dirty="0">
                <a:hlinkClick r:id="rId5"/>
              </a:rPr>
              <a:t>http://mirror.unpad.ac.id/orari/library/library-ref-eng/ref-eng-3/network/mpls/200001.pdf</a:t>
            </a:r>
            <a:r>
              <a:rPr lang="en-US" sz="2000" dirty="0"/>
              <a:t> (White Paper on MPLS)</a:t>
            </a:r>
            <a:endParaRPr lang="el-GR" sz="2000" dirty="0"/>
          </a:p>
          <a:p>
            <a:r>
              <a:rPr lang="en-US" sz="2000" dirty="0">
                <a:hlinkClick r:id="rId6"/>
              </a:rPr>
              <a:t>http://tools.ietf.org/html/rfc4364RFC</a:t>
            </a:r>
            <a:r>
              <a:rPr lang="en-US" sz="2000" dirty="0"/>
              <a:t> </a:t>
            </a:r>
            <a:r>
              <a:rPr lang="el-GR" sz="2000" dirty="0"/>
              <a:t>(</a:t>
            </a:r>
            <a:r>
              <a:rPr lang="en-US" sz="2000" dirty="0"/>
              <a:t>RFC</a:t>
            </a:r>
            <a:r>
              <a:rPr lang="el-GR" sz="2000" dirty="0"/>
              <a:t> </a:t>
            </a:r>
            <a:r>
              <a:rPr lang="en-US" sz="2000" dirty="0"/>
              <a:t>on BGP/MPLS IP VPNs)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3282320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703382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Αρχιτεκτονική ΑΤΜ (2/2)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9552" y="5771014"/>
            <a:ext cx="7848872" cy="58296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altLang="en-US" dirty="0"/>
              <a:t>Αρχιτεκτονική ΑΤΜ</a:t>
            </a:r>
            <a:r>
              <a:rPr lang="en-US" altLang="en-US" dirty="0"/>
              <a:t> (</a:t>
            </a:r>
            <a:r>
              <a:rPr lang="en-US" dirty="0"/>
              <a:t>source: https://www.tutorialride.com/images/computer-network/architecture-of-atm.jpg</a:t>
            </a:r>
            <a:r>
              <a:rPr lang="en-US" altLang="en-US" dirty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72232"/>
            <a:ext cx="4955465" cy="324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Επίπεδο Χρήστη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Παρέχεται για τη μεταφορά πληροφοριών τελικού χρήστη μεταξύ τερματικών</a:t>
            </a:r>
          </a:p>
          <a:p>
            <a:r>
              <a:rPr lang="el-GR" altLang="en-US" dirty="0"/>
              <a:t>Περιλαμβάνει μηχανισμούς που χρειάζονται για την υποστήριξη του χρήστη, όπως:</a:t>
            </a:r>
          </a:p>
          <a:p>
            <a:pPr lvl="1"/>
            <a:r>
              <a:rPr lang="el-GR" altLang="en-US" dirty="0"/>
              <a:t>έλεγχο συμφόρησης</a:t>
            </a:r>
          </a:p>
          <a:p>
            <a:pPr lvl="1"/>
            <a:r>
              <a:rPr lang="el-GR" altLang="en-US" dirty="0"/>
              <a:t>επαναφορά σε περίπτωση λαθών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2941</TotalTime>
  <Words>4045</Words>
  <Application>Microsoft Office PowerPoint</Application>
  <PresentationFormat>On-screen Show (4:3)</PresentationFormat>
  <Paragraphs>430</Paragraphs>
  <Slides>72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5" baseType="lpstr">
      <vt:lpstr>Arial</vt:lpstr>
      <vt:lpstr>Calibri</vt:lpstr>
      <vt:lpstr>1_Θέμα του Office</vt:lpstr>
      <vt:lpstr>ΔΙΚΤΥΑ ΔΗΜΟΣΙΑΣ ΧΡΗΣΗΣ ΚΑΙ ΔΙΑΣΥΝΔΕΣΗ ΔΙΚΤΥΩΝ</vt:lpstr>
      <vt:lpstr>Περιεχόμενα ενότητας</vt:lpstr>
      <vt:lpstr>ΑΤΜ</vt:lpstr>
      <vt:lpstr>Χαρακτηριστικά ΑΤΜ</vt:lpstr>
      <vt:lpstr>Σύγχρονη-Ασύγχρονη μετάδοση</vt:lpstr>
      <vt:lpstr>Δίκτυο ΑΤΜ</vt:lpstr>
      <vt:lpstr>Αρχιτεκτονική ΑΤΜ (1/2)  </vt:lpstr>
      <vt:lpstr>Αρχιτεκτονική ΑΤΜ (2/2)</vt:lpstr>
      <vt:lpstr>Επίπεδο Χρήστη</vt:lpstr>
      <vt:lpstr>Επίπεδο Ελέγχου</vt:lpstr>
      <vt:lpstr>Επίπεδο Διαχείρισης</vt:lpstr>
      <vt:lpstr>Οριζόντιο Φυσικό Επίπεδο (1/2)</vt:lpstr>
      <vt:lpstr>Οριζόντιο Φυσικό Επίπεδο (2/2)</vt:lpstr>
      <vt:lpstr>Οριζόντιο Επίπεδο ATM</vt:lpstr>
      <vt:lpstr>Δομή ΑΤΜ κυψελίδων (cells)</vt:lpstr>
      <vt:lpstr>Τύποι ΑΤΜ κυψελίδων</vt:lpstr>
      <vt:lpstr>Διάγραμμα κυψελίδας τύπου UNI </vt:lpstr>
      <vt:lpstr>Διάγραμμα κυψελίδας τύπου ΝNI </vt:lpstr>
      <vt:lpstr>UNI και ΝNI σηματοδοσία</vt:lpstr>
      <vt:lpstr>ATM Μεταγωγή</vt:lpstr>
      <vt:lpstr>Virtual Channels (VCs)</vt:lpstr>
      <vt:lpstr>Virtual Channel Connections (VCCs)</vt:lpstr>
      <vt:lpstr>Virtual Paths (VPs)</vt:lpstr>
      <vt:lpstr>Νοητά Μονοπάτια - Νοητά Κανάλια</vt:lpstr>
      <vt:lpstr>Κόμβος μεταγωγής νοητού μονοπατιού</vt:lpstr>
      <vt:lpstr>Πλεονεκτήματα των VPs</vt:lpstr>
      <vt:lpstr>Virtual Path Connections (VPCs)</vt:lpstr>
      <vt:lpstr>Οριζόντιο Επίπεδο Προσαρμογής στο ΑΤΜ (AAL)</vt:lpstr>
      <vt:lpstr>Υπο-επίπεδα του AAL (1/2)</vt:lpstr>
      <vt:lpstr>Υπο-επίπεδα του AAL (2/2)</vt:lpstr>
      <vt:lpstr>Τύποι υπηρεσιών στο AAL</vt:lpstr>
      <vt:lpstr>ATM Συνδέσεις</vt:lpstr>
      <vt:lpstr>Ποιότητα Υπηρεσίας στο ΑΤΜ</vt:lpstr>
      <vt:lpstr>Εξομοίωση τοπικού δικτύου (1/2)</vt:lpstr>
      <vt:lpstr>Εξομοίωση τοπικού δικτύου (2/2)</vt:lpstr>
      <vt:lpstr>Μηχανισμοί ελέγχου συμφόρησης</vt:lpstr>
      <vt:lpstr>Χρήσεις ΑΤΜ (1/2)</vt:lpstr>
      <vt:lpstr>Χρήσεις ΑΤΜ (2/2)</vt:lpstr>
      <vt:lpstr>MPLS Τεχνολογία</vt:lpstr>
      <vt:lpstr>Αρχές</vt:lpstr>
      <vt:lpstr>Διάγραμμα MPLS δικτύου</vt:lpstr>
      <vt:lpstr>Ορολογία (1/2)</vt:lpstr>
      <vt:lpstr>Ορολογία (2/2)</vt:lpstr>
      <vt:lpstr>Αρχές λειτουργίας (1/2)</vt:lpstr>
      <vt:lpstr>Αρχές λειτουργίας (2/2)</vt:lpstr>
      <vt:lpstr>MPLS Πλεονεκτήματα (1/2)</vt:lpstr>
      <vt:lpstr>MPLS Πλεονεκτήματα (2/2)</vt:lpstr>
      <vt:lpstr>Ετικέτες και αντιστοίχηση ετικετών</vt:lpstr>
      <vt:lpstr>MPLS ετικέτες</vt:lpstr>
      <vt:lpstr>Μεταγωγή Ετικέτας (1/2)</vt:lpstr>
      <vt:lpstr>Μεταγωγή Ετικέτας (2/2)</vt:lpstr>
      <vt:lpstr>Στοιχείο Προώθησης Μεταγωγής Ετικέτας</vt:lpstr>
      <vt:lpstr>Στοιχείο Ελέγχου Μεταγωγής Ετικέτας</vt:lpstr>
      <vt:lpstr>Διανομή Πληροφορίας Ετικετών</vt:lpstr>
      <vt:lpstr>Edge LSR</vt:lpstr>
      <vt:lpstr>Tunnels και Labels stacks</vt:lpstr>
      <vt:lpstr>Label Information Base – LIB</vt:lpstr>
      <vt:lpstr>Traffic Engineering</vt:lpstr>
      <vt:lpstr>Δίκτυο με ανομοιόμορφη κίνηση</vt:lpstr>
      <vt:lpstr>MPLS – Traffic Engineering (1/2)</vt:lpstr>
      <vt:lpstr>MPLS – Traffic Engineering (2/2)</vt:lpstr>
      <vt:lpstr>Traffic Engineering - Πλεονεκτήματα</vt:lpstr>
      <vt:lpstr>Resource Reservation Protocol (RSVP)</vt:lpstr>
      <vt:lpstr>RSVP με Traffic Engineering Extensions (1/2)</vt:lpstr>
      <vt:lpstr>RSVP με Traffic Engineering Extensions (2/2)</vt:lpstr>
      <vt:lpstr>Constraint Routing- Label Distribution Protocol (CR-LDP) (1/2)</vt:lpstr>
      <vt:lpstr>Constraint Routing- Label Distribution Protocol (CR-LDP) (2/2)</vt:lpstr>
      <vt:lpstr>MPLS - Εφαρμογές</vt:lpstr>
      <vt:lpstr>Σύντομη ανασκόπηση</vt:lpstr>
      <vt:lpstr>Βιβλιογραφία</vt:lpstr>
      <vt:lpstr>Links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604</cp:revision>
  <dcterms:created xsi:type="dcterms:W3CDTF">2012-09-06T09:03:05Z</dcterms:created>
  <dcterms:modified xsi:type="dcterms:W3CDTF">2022-12-20T12:27:42Z</dcterms:modified>
</cp:coreProperties>
</file>