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9"/>
  </p:notesMasterIdLst>
  <p:sldIdLst>
    <p:sldId id="385" r:id="rId2"/>
    <p:sldId id="261" r:id="rId3"/>
    <p:sldId id="262" r:id="rId4"/>
    <p:sldId id="386" r:id="rId5"/>
    <p:sldId id="290" r:id="rId6"/>
    <p:sldId id="340" r:id="rId7"/>
    <p:sldId id="341" r:id="rId8"/>
    <p:sldId id="342" r:id="rId9"/>
    <p:sldId id="345" r:id="rId10"/>
    <p:sldId id="344" r:id="rId11"/>
    <p:sldId id="381" r:id="rId12"/>
    <p:sldId id="346" r:id="rId13"/>
    <p:sldId id="352" r:id="rId14"/>
    <p:sldId id="350" r:id="rId15"/>
    <p:sldId id="354" r:id="rId16"/>
    <p:sldId id="392" r:id="rId17"/>
    <p:sldId id="355" r:id="rId18"/>
    <p:sldId id="360" r:id="rId19"/>
    <p:sldId id="364" r:id="rId20"/>
    <p:sldId id="367" r:id="rId21"/>
    <p:sldId id="384" r:id="rId22"/>
    <p:sldId id="366" r:id="rId23"/>
    <p:sldId id="370" r:id="rId24"/>
    <p:sldId id="372" r:id="rId25"/>
    <p:sldId id="368" r:id="rId26"/>
    <p:sldId id="357" r:id="rId27"/>
    <p:sldId id="380" r:id="rId28"/>
    <p:sldId id="365" r:id="rId29"/>
    <p:sldId id="358" r:id="rId30"/>
    <p:sldId id="363" r:id="rId31"/>
    <p:sldId id="362" r:id="rId32"/>
    <p:sldId id="375" r:id="rId33"/>
    <p:sldId id="374" r:id="rId34"/>
    <p:sldId id="382" r:id="rId35"/>
    <p:sldId id="393" r:id="rId36"/>
    <p:sldId id="343" r:id="rId37"/>
    <p:sldId id="395" r:id="rId38"/>
    <p:sldId id="396" r:id="rId39"/>
    <p:sldId id="348" r:id="rId40"/>
    <p:sldId id="398" r:id="rId41"/>
    <p:sldId id="353" r:id="rId42"/>
    <p:sldId id="399" r:id="rId43"/>
    <p:sldId id="400" r:id="rId44"/>
    <p:sldId id="401" r:id="rId45"/>
    <p:sldId id="402" r:id="rId46"/>
    <p:sldId id="403" r:id="rId47"/>
    <p:sldId id="369" r:id="rId48"/>
    <p:sldId id="404" r:id="rId49"/>
    <p:sldId id="406" r:id="rId50"/>
    <p:sldId id="405" r:id="rId51"/>
    <p:sldId id="373" r:id="rId52"/>
    <p:sldId id="407" r:id="rId53"/>
    <p:sldId id="408" r:id="rId54"/>
    <p:sldId id="409" r:id="rId55"/>
    <p:sldId id="321" r:id="rId56"/>
    <p:sldId id="320" r:id="rId57"/>
    <p:sldId id="322" r:id="rId5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kanakisn" initials="" lastIdx="2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11" d="100"/>
          <a:sy n="111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  <p:extLst>
      <p:ext uri="{BB962C8B-B14F-4D97-AF65-F5344CB8AC3E}">
        <p14:creationId xmlns:p14="http://schemas.microsoft.com/office/powerpoint/2010/main" val="143914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91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49458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07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52152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9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67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11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36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7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45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31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8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16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</a:rPr>
              <a:t>Τεχνολογίες </a:t>
            </a:r>
            <a:r>
              <a:rPr lang="en-US" sz="1000" dirty="0" err="1">
                <a:solidFill>
                  <a:srgbClr val="5075BC"/>
                </a:solidFill>
              </a:rPr>
              <a:t>xDSL</a:t>
            </a:r>
            <a:r>
              <a:rPr lang="en-US" sz="1000" dirty="0">
                <a:solidFill>
                  <a:srgbClr val="5075BC"/>
                </a:solidFill>
              </a:rPr>
              <a:t> (</a:t>
            </a:r>
            <a:r>
              <a:rPr lang="el-GR" sz="1000" dirty="0">
                <a:solidFill>
                  <a:srgbClr val="5075BC"/>
                </a:solidFill>
              </a:rPr>
              <a:t>Μέρος 1)</a:t>
            </a:r>
          </a:p>
        </p:txBody>
      </p:sp>
      <p:pic>
        <p:nvPicPr>
          <p:cNvPr id="10" name="Picture 2" descr="http://www.upatras.gr/sites/www.upatras.gr/files/logo-up-4color-stam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37312"/>
            <a:ext cx="594360" cy="5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00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27513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kkinos@ct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telematics.upatras.gr/telematics/bouras?language=e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upload.wikimedia.org/wikipedia/commons/6/65/ADSL_Line_Rate_Attenuation.gif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telematics.upatras.gr/telematics/bouras/undergraduate-courses/euruzwnikes-texnologies?language=el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hirlpool.net.au/wiki/?tag=ADSL_Theory" TargetMode="Externa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DS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/>
              <a:t>ΕΥΡΥΖΩΝΙΚΕΣ ΤΕΧΝΟΛΟΓΙΕΣ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2"/>
            <a:ext cx="7776864" cy="3068514"/>
          </a:xfrm>
        </p:spPr>
        <p:txBody>
          <a:bodyPr>
            <a:normAutofit fontScale="92500" lnSpcReduction="20000"/>
          </a:bodyPr>
          <a:lstStyle/>
          <a:p>
            <a:r>
              <a:rPr lang="el-GR" sz="2900" dirty="0">
                <a:solidFill>
                  <a:srgbClr val="5075BC"/>
                </a:solidFill>
              </a:rPr>
              <a:t>Ενότητα </a:t>
            </a:r>
            <a:r>
              <a:rPr lang="en-US" sz="2900" dirty="0">
                <a:solidFill>
                  <a:srgbClr val="5075BC"/>
                </a:solidFill>
              </a:rPr>
              <a:t># </a:t>
            </a:r>
            <a:r>
              <a:rPr lang="el-GR" sz="2900" dirty="0">
                <a:solidFill>
                  <a:srgbClr val="5075BC"/>
                </a:solidFill>
              </a:rPr>
              <a:t>3:</a:t>
            </a:r>
            <a:r>
              <a:rPr lang="en-US" sz="2900" dirty="0"/>
              <a:t> </a:t>
            </a:r>
            <a:r>
              <a:rPr lang="el-GR" sz="2800" dirty="0"/>
              <a:t>Τεχνολογίες </a:t>
            </a:r>
            <a:r>
              <a:rPr lang="en-US" sz="2800" dirty="0" err="1"/>
              <a:t>xDSL</a:t>
            </a:r>
            <a:endParaRPr lang="en-US" sz="2800" dirty="0"/>
          </a:p>
          <a:p>
            <a:endParaRPr lang="el-GR" sz="2800" dirty="0"/>
          </a:p>
          <a:p>
            <a:r>
              <a:rPr lang="el-GR" sz="2800"/>
              <a:t>Βασίλειος Κόκκινος</a:t>
            </a:r>
            <a:endParaRPr lang="el-GR" sz="2800" dirty="0"/>
          </a:p>
          <a:p>
            <a:r>
              <a:rPr lang="el-GR" sz="2800" dirty="0"/>
              <a:t>Τμήμα Μηχανικών Η/Υ &amp; Πληροφορικής</a:t>
            </a:r>
            <a:r>
              <a:rPr lang="en-US" sz="2800" dirty="0"/>
              <a:t>, </a:t>
            </a:r>
            <a:r>
              <a:rPr lang="el-GR" sz="2800" dirty="0"/>
              <a:t>Πανεπιστήμιο Πατρών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kokkinos@cti.gr</a:t>
            </a:r>
            <a:r>
              <a:rPr lang="el-GR" sz="2800" dirty="0"/>
              <a:t>, </a:t>
            </a:r>
            <a:endParaRPr lang="en-US" sz="2800" dirty="0"/>
          </a:p>
          <a:p>
            <a:r>
              <a:rPr lang="en-US" sz="2800" dirty="0"/>
              <a:t>site: </a:t>
            </a:r>
            <a:r>
              <a:rPr lang="en-US" sz="2600" dirty="0">
                <a:hlinkClick r:id="rId4"/>
              </a:rPr>
              <a:t>http://telematics.upatras.gr/telematics/bouras?language=el</a:t>
            </a:r>
            <a:endParaRPr lang="en-US" sz="2600" dirty="0"/>
          </a:p>
          <a:p>
            <a:endParaRPr lang="en-US" sz="2800" dirty="0"/>
          </a:p>
          <a:p>
            <a:endParaRPr lang="en-US" sz="2800" dirty="0"/>
          </a:p>
          <a:p>
            <a:endParaRPr lang="el-GR" sz="2800" dirty="0"/>
          </a:p>
        </p:txBody>
      </p:sp>
      <p:pic>
        <p:nvPicPr>
          <p:cNvPr id="6" name="Picture 4" descr="https://www.upatras.gr/sites/www.upatras.gr/files/up_2017_logo_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8" y="293700"/>
            <a:ext cx="3749040" cy="136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916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ADSL </a:t>
            </a:r>
            <a:r>
              <a:rPr lang="el-GR" altLang="en-US" dirty="0"/>
              <a:t>Γενικά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Πρόσβαση υψηλών ταχυτήτων στο Διαδίκτυο και σε άλλα Τηλεπικοινωνιακά Δίκτυα</a:t>
            </a:r>
          </a:p>
          <a:p>
            <a:r>
              <a:rPr lang="el-GR" altLang="en-US" dirty="0"/>
              <a:t>Παρέχεται στην Ελλάδα </a:t>
            </a:r>
            <a:endParaRPr lang="en-US" altLang="en-US" dirty="0"/>
          </a:p>
          <a:p>
            <a:r>
              <a:rPr lang="el-GR" altLang="en-US" dirty="0"/>
              <a:t>Δυνατότητα για ταυτόχρονη μετάδοση φωνής και δεδομένων μέσω της απλής τηλεφωνικής γραμμής</a:t>
            </a:r>
            <a:endParaRPr lang="en-US" altLang="en-US" dirty="0"/>
          </a:p>
          <a:p>
            <a:r>
              <a:rPr lang="el-GR" altLang="en-US" dirty="0"/>
              <a:t>Η μεταφορά δεδομένων γίνεται με ασύμμετρο τρόπο</a:t>
            </a:r>
          </a:p>
          <a:p>
            <a:pPr lvl="1"/>
            <a:r>
              <a:rPr lang="en-US" altLang="en-US" dirty="0"/>
              <a:t>ADSL: </a:t>
            </a:r>
            <a:r>
              <a:rPr lang="el-GR" altLang="en-US" dirty="0"/>
              <a:t>Μέχρι 8 </a:t>
            </a:r>
            <a:r>
              <a:rPr lang="el-GR" altLang="en-US" dirty="0" err="1"/>
              <a:t>Mbps</a:t>
            </a:r>
            <a:r>
              <a:rPr lang="el-GR" altLang="en-US" dirty="0"/>
              <a:t> </a:t>
            </a:r>
            <a:r>
              <a:rPr lang="el-GR" altLang="en-US" dirty="0" err="1"/>
              <a:t>downstream</a:t>
            </a:r>
            <a:r>
              <a:rPr lang="el-GR" altLang="en-US" dirty="0"/>
              <a:t> και 640 </a:t>
            </a:r>
            <a:r>
              <a:rPr lang="el-GR" altLang="en-US" dirty="0" err="1"/>
              <a:t>kbps</a:t>
            </a:r>
            <a:r>
              <a:rPr lang="el-GR" altLang="en-US" dirty="0"/>
              <a:t> </a:t>
            </a:r>
            <a:r>
              <a:rPr lang="el-GR" altLang="en-US" dirty="0" err="1"/>
              <a:t>upstream</a:t>
            </a:r>
            <a:endParaRPr lang="en-US" altLang="en-US" dirty="0"/>
          </a:p>
          <a:p>
            <a:pPr lvl="1"/>
            <a:r>
              <a:rPr lang="en-US" altLang="en-US" dirty="0"/>
              <a:t>ADSL2+</a:t>
            </a:r>
            <a:r>
              <a:rPr lang="el-GR" altLang="en-US" dirty="0"/>
              <a:t>:</a:t>
            </a:r>
            <a:r>
              <a:rPr lang="en-US" altLang="en-US" dirty="0"/>
              <a:t> </a:t>
            </a:r>
            <a:r>
              <a:rPr lang="el-GR" altLang="en-US" dirty="0"/>
              <a:t>Μέχρι 24 </a:t>
            </a:r>
            <a:r>
              <a:rPr lang="el-GR" altLang="en-US" dirty="0" err="1"/>
              <a:t>Mbps</a:t>
            </a:r>
            <a:r>
              <a:rPr lang="el-GR" altLang="en-US" dirty="0"/>
              <a:t> </a:t>
            </a:r>
            <a:r>
              <a:rPr lang="el-GR" altLang="en-US" dirty="0" err="1"/>
              <a:t>downstream</a:t>
            </a:r>
            <a:r>
              <a:rPr lang="el-GR" altLang="en-US" dirty="0"/>
              <a:t> και 1 </a:t>
            </a:r>
            <a:r>
              <a:rPr lang="en-US" altLang="en-US" dirty="0"/>
              <a:t>Mbps</a:t>
            </a:r>
            <a:r>
              <a:rPr lang="el-GR" altLang="en-US" dirty="0"/>
              <a:t> </a:t>
            </a:r>
            <a:r>
              <a:rPr lang="el-GR" altLang="en-US" dirty="0" err="1"/>
              <a:t>upstream</a:t>
            </a:r>
            <a:endParaRPr lang="en-US" altLang="en-US" dirty="0"/>
          </a:p>
          <a:p>
            <a:r>
              <a:rPr lang="el-GR" altLang="en-US" dirty="0"/>
              <a:t>Η απόδοση του ADSL</a:t>
            </a:r>
            <a:r>
              <a:rPr lang="en-US" altLang="en-US" dirty="0"/>
              <a:t>2+</a:t>
            </a:r>
            <a:r>
              <a:rPr lang="el-GR" altLang="en-US" dirty="0"/>
              <a:t> εξαρτάται σημαντικά από την απόσταση του </a:t>
            </a:r>
            <a:r>
              <a:rPr lang="en-US" altLang="en-US" dirty="0"/>
              <a:t>modem </a:t>
            </a:r>
            <a:r>
              <a:rPr lang="el-GR" altLang="en-US" dirty="0"/>
              <a:t>του χρήστη από το </a:t>
            </a:r>
            <a:r>
              <a:rPr lang="en-US" altLang="en-US" dirty="0"/>
              <a:t>DSLAM, </a:t>
            </a:r>
            <a:r>
              <a:rPr lang="el-GR" altLang="en-US" dirty="0"/>
              <a:t>τη συσκευή πολυπλεξίας των γραμμών </a:t>
            </a:r>
            <a:r>
              <a:rPr lang="en-US" altLang="en-US" dirty="0"/>
              <a:t>DSL </a:t>
            </a:r>
            <a:r>
              <a:rPr lang="el-GR" altLang="en-US" dirty="0"/>
              <a:t>του παρόχου.</a:t>
            </a:r>
          </a:p>
        </p:txBody>
      </p:sp>
    </p:spTree>
    <p:extLst>
      <p:ext uri="{BB962C8B-B14F-4D97-AF65-F5344CB8AC3E}">
        <p14:creationId xmlns:p14="http://schemas.microsoft.com/office/powerpoint/2010/main" val="1896068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Απόδοση του ADSL σε σχέση με την απόσταση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l-GR" altLang="en-US" dirty="0"/>
              <a:t>Απόδοση των τεχνολογιών ADSL σε σχέση με την απόσταση (χρήστη</a:t>
            </a:r>
            <a:r>
              <a:rPr lang="en-US" altLang="en-US" dirty="0"/>
              <a:t> </a:t>
            </a:r>
            <a:r>
              <a:rPr lang="el-GR" altLang="en-US" dirty="0"/>
              <a:t>–</a:t>
            </a:r>
            <a:r>
              <a:rPr lang="en-US" altLang="en-US" dirty="0"/>
              <a:t> modem </a:t>
            </a:r>
            <a:r>
              <a:rPr lang="el-GR" altLang="en-US" dirty="0" err="1"/>
              <a:t>παρόχου</a:t>
            </a:r>
            <a:r>
              <a:rPr lang="el-GR" altLang="en-US" dirty="0"/>
              <a:t>) </a:t>
            </a:r>
          </a:p>
          <a:p>
            <a:pPr algn="ctr"/>
            <a:r>
              <a:rPr lang="el-GR" altLang="en-US" sz="1700" dirty="0"/>
              <a:t>(πηγή: </a:t>
            </a:r>
            <a:r>
              <a:rPr lang="en-US" altLang="en-US" sz="1700" dirty="0">
                <a:hlinkClick r:id="rId2"/>
              </a:rPr>
              <a:t>https://upload.wikimedia.org/wikipedia/commons/6/65/ADSL_Line_Rate_Attenuation.gif</a:t>
            </a:r>
            <a:r>
              <a:rPr lang="el-GR" altLang="en-US" sz="1700" dirty="0"/>
              <a:t>)</a:t>
            </a:r>
            <a:endParaRPr lang="en-US" sz="1700" dirty="0"/>
          </a:p>
        </p:txBody>
      </p:sp>
      <p:pic>
        <p:nvPicPr>
          <p:cNvPr id="6" name="Picture Placeholder 5" descr="A picture containing game&#10;&#10;Description automatically generated">
            <a:extLst>
              <a:ext uri="{FF2B5EF4-FFF2-40B4-BE49-F238E27FC236}">
                <a16:creationId xmlns:a16="http://schemas.microsoft.com/office/drawing/2014/main" id="{7185DF5F-1D04-411A-87CE-895DCE80520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4" b="27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7072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ADSL</a:t>
            </a:r>
            <a:r>
              <a:rPr lang="el-GR" altLang="en-US" dirty="0"/>
              <a:t> - Πλεονεκτήματα/Μειονεκτήματα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Πλεονεκτήματα ADSL</a:t>
            </a:r>
            <a:endParaRPr lang="en-US" dirty="0"/>
          </a:p>
          <a:p>
            <a:pPr lvl="1"/>
            <a:r>
              <a:rPr lang="el-GR" dirty="0"/>
              <a:t>μικρό κόστος (σε σχέση με τις καλωδιακές τεχνολογίες)</a:t>
            </a:r>
            <a:endParaRPr lang="en-US" dirty="0"/>
          </a:p>
          <a:p>
            <a:pPr lvl="1"/>
            <a:r>
              <a:rPr lang="el-GR" dirty="0"/>
              <a:t>σταθερή ταχύτητα </a:t>
            </a:r>
            <a:endParaRPr lang="en-US" dirty="0"/>
          </a:p>
          <a:p>
            <a:pPr lvl="1"/>
            <a:r>
              <a:rPr lang="el-GR" dirty="0"/>
              <a:t>δυνατότητα στατικής</a:t>
            </a:r>
            <a:r>
              <a:rPr lang="en-US" dirty="0"/>
              <a:t> IP (</a:t>
            </a:r>
            <a:r>
              <a:rPr lang="el-GR" dirty="0"/>
              <a:t>π</a:t>
            </a:r>
            <a:r>
              <a:rPr lang="en-US" dirty="0"/>
              <a:t>.</a:t>
            </a:r>
            <a:r>
              <a:rPr lang="el-GR" dirty="0"/>
              <a:t>χ για </a:t>
            </a:r>
            <a:r>
              <a:rPr lang="en-US" dirty="0"/>
              <a:t>gaming applications) </a:t>
            </a:r>
          </a:p>
          <a:p>
            <a:pPr lvl="1"/>
            <a:r>
              <a:rPr lang="el-GR" dirty="0"/>
              <a:t>μπορείς να μιλάς στο τηλέφωνο και να είσαι </a:t>
            </a:r>
            <a:r>
              <a:rPr lang="el-GR" dirty="0" err="1"/>
              <a:t>online</a:t>
            </a:r>
            <a:r>
              <a:rPr lang="el-GR" dirty="0"/>
              <a:t> ταυτόχρονα</a:t>
            </a:r>
          </a:p>
          <a:p>
            <a:pPr lvl="1"/>
            <a:r>
              <a:rPr lang="el-GR" dirty="0"/>
              <a:t>Μεγάλη απόδοση και αξιοπιστία</a:t>
            </a:r>
          </a:p>
          <a:p>
            <a:r>
              <a:rPr lang="el-GR" dirty="0"/>
              <a:t>Μειονεκτήματα ADSL</a:t>
            </a:r>
            <a:endParaRPr lang="en-US" dirty="0"/>
          </a:p>
          <a:p>
            <a:pPr lvl="1"/>
            <a:r>
              <a:rPr lang="el-GR" dirty="0"/>
              <a:t>η παροχή υπηρεσιών περιορίζεται προς το παρόν σε μικρές περιοχές γύρω από τα τηλεφωνικά κέντρα (περίπου 5,5 χιλιόμετρα)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05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Τεχνικά Χαρακτηριστικά ADSL</a:t>
            </a:r>
            <a:endParaRPr lang="en-US" dirty="0"/>
          </a:p>
        </p:txBody>
      </p:sp>
      <p:pic>
        <p:nvPicPr>
          <p:cNvPr id="6" name="Picture Placeholder 5" descr="Τεχνικά χαρακτηριστικά ADSL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924944"/>
            <a:ext cx="5486400" cy="244960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99592" y="1628800"/>
            <a:ext cx="7560840" cy="4543400"/>
          </a:xfrm>
        </p:spPr>
        <p:txBody>
          <a:bodyPr>
            <a:normAutofit/>
          </a:bodyPr>
          <a:lstStyle/>
          <a:p>
            <a:r>
              <a:rPr lang="el-GR" altLang="en-US" sz="2400" dirty="0"/>
              <a:t>Χρησιμοποιεί συνεστραμμένα καλώδια χαλκού ως </a:t>
            </a:r>
            <a:r>
              <a:rPr lang="el-GR" altLang="en-US" sz="2400" dirty="0" err="1"/>
              <a:t>μέσ</a:t>
            </a:r>
            <a:r>
              <a:rPr lang="en-US" altLang="en-US" sz="2400" dirty="0"/>
              <a:t>o</a:t>
            </a:r>
            <a:r>
              <a:rPr lang="el-GR" altLang="en-US" sz="2400" dirty="0"/>
              <a:t> μετάδοσης (όπως και το τηλεφωνικό δίκτυο) πετυχαίνοντας υψηλούς ρυθμούς μετάδοσης</a:t>
            </a:r>
          </a:p>
          <a:p>
            <a:pPr algn="ctr"/>
            <a:endParaRPr lang="el-GR" altLang="en-US" dirty="0"/>
          </a:p>
          <a:p>
            <a:pPr algn="ctr"/>
            <a:endParaRPr lang="el-GR" altLang="en-US" dirty="0"/>
          </a:p>
          <a:p>
            <a:pPr algn="ctr"/>
            <a:endParaRPr lang="el-GR" altLang="en-US" dirty="0"/>
          </a:p>
          <a:p>
            <a:pPr algn="ctr"/>
            <a:endParaRPr lang="el-GR" altLang="en-US" dirty="0"/>
          </a:p>
          <a:p>
            <a:pPr algn="ctr"/>
            <a:endParaRPr lang="el-GR" altLang="en-US" dirty="0"/>
          </a:p>
          <a:p>
            <a:pPr algn="ctr"/>
            <a:endParaRPr lang="el-GR" altLang="en-US" dirty="0"/>
          </a:p>
          <a:p>
            <a:pPr algn="ctr"/>
            <a:endParaRPr lang="el-GR" altLang="en-US" dirty="0"/>
          </a:p>
          <a:p>
            <a:pPr algn="ctr"/>
            <a:r>
              <a:rPr lang="el-GR" altLang="en-US" dirty="0"/>
              <a:t>Τεχνικά χαρακτηριστικά ADSL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38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Η Φιλοσοφία του </a:t>
            </a:r>
            <a:r>
              <a:rPr lang="en-US" altLang="en-US" dirty="0"/>
              <a:t>ADSL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Στηρίζεται σε ένα κανάλι υψηλού ρυθμού με καθοδική κατεύθυνση προς τον πελάτη και ένα με χαμηλότερο ρυθμό από τον πελάτη προς το δίκτυο (με ανοδική κατεύθυνση)</a:t>
            </a:r>
          </a:p>
          <a:p>
            <a:r>
              <a:rPr lang="el-GR" altLang="en-US" dirty="0" err="1"/>
              <a:t>Πολυπλέκει</a:t>
            </a:r>
            <a:r>
              <a:rPr lang="el-GR" altLang="en-US" dirty="0"/>
              <a:t> τη ψηφιακή πληροφορία με ένα κανάλι αναλογικής φωνής επιτρέποντας στο χρήστη να διατηρεί την τηλεφωνική υπηρεσία ενώ ταυτόχρονα έχει πρόσβαση στις ψηφιακές υπηρεσίες του ADSL</a:t>
            </a:r>
          </a:p>
          <a:p>
            <a:r>
              <a:rPr lang="el-GR" altLang="en-US" dirty="0"/>
              <a:t>Αυτό επιτυγχάνεται</a:t>
            </a:r>
          </a:p>
          <a:p>
            <a:pPr lvl="1"/>
            <a:r>
              <a:rPr lang="el-GR" altLang="en-US" dirty="0"/>
              <a:t>Με </a:t>
            </a:r>
            <a:r>
              <a:rPr lang="el-GR" altLang="en-US" dirty="0" err="1"/>
              <a:t>πολύπλεξη</a:t>
            </a:r>
            <a:r>
              <a:rPr lang="el-GR" altLang="en-US" dirty="0"/>
              <a:t> στην συχνότητα</a:t>
            </a:r>
          </a:p>
          <a:p>
            <a:pPr lvl="1"/>
            <a:r>
              <a:rPr lang="el-GR" altLang="en-US" dirty="0"/>
              <a:t>Με </a:t>
            </a:r>
            <a:r>
              <a:rPr lang="en-US" altLang="en-US" dirty="0"/>
              <a:t>echo cancellation </a:t>
            </a:r>
            <a:r>
              <a:rPr lang="el-GR" altLang="en-US" dirty="0"/>
              <a:t>(ακύρωση </a:t>
            </a:r>
            <a:r>
              <a:rPr lang="el-GR" altLang="en-US" dirty="0" err="1"/>
              <a:t>ηχούς</a:t>
            </a:r>
            <a:r>
              <a:rPr lang="el-GR" altLang="en-US" dirty="0"/>
              <a:t>) μεταξύ ανοδικού και καθοδικού ADSL καναλιού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774334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Συχνότητες </a:t>
            </a:r>
            <a:r>
              <a:rPr lang="en-US" altLang="en-US" dirty="0"/>
              <a:t>ADSL</a:t>
            </a:r>
            <a:r>
              <a:rPr lang="el-GR" altLang="en-US" dirty="0"/>
              <a:t> Μετάδοσης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Από το θεώρημα του </a:t>
            </a:r>
            <a:r>
              <a:rPr lang="en-US" altLang="en-US" dirty="0"/>
              <a:t>Shannon</a:t>
            </a:r>
            <a:r>
              <a:rPr lang="el-GR" altLang="en-US" dirty="0"/>
              <a:t> γνωρίζουμε ότι ο ρυθμός μετάδοσης σε ένα κανάλι εξαρτάται από το εύρος ζώνης και τον λόγο σήματος προς θόρυβο</a:t>
            </a:r>
          </a:p>
          <a:p>
            <a:pPr lvl="1"/>
            <a:r>
              <a:rPr lang="el-GR" altLang="en-US" dirty="0"/>
              <a:t>C = B * log2(1+ S/N)</a:t>
            </a:r>
          </a:p>
          <a:p>
            <a:r>
              <a:rPr lang="el-GR" altLang="en-US" dirty="0"/>
              <a:t>Βασικότατη παράμετρος στο να αυξηθεί το χρησιμοποιούμενο εύρος ζώνης φτάνοντας μέχρι και το 1 MHz ήταν η χρήση των μικροεπεξεργαστών, που επέτρεψε την αντιμετώπιση των προβλημάτων που παρουσιάζονται στις συχνότητες αυτές, καθώς και την </a:t>
            </a:r>
            <a:r>
              <a:rPr lang="el-GR" altLang="en-US" dirty="0" err="1"/>
              <a:t>πολύπλεξη</a:t>
            </a:r>
            <a:r>
              <a:rPr lang="el-GR" altLang="en-US" dirty="0"/>
              <a:t> των διαφορετικών συχνοτήτων με την βοήθεια του </a:t>
            </a:r>
            <a:r>
              <a:rPr lang="en-US" altLang="en-US" dirty="0"/>
              <a:t> fast Fourier transform (FFT</a:t>
            </a:r>
            <a:r>
              <a:rPr lang="el-GR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944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l-GR" dirty="0"/>
              <a:t>Χρήση συχνοτήτων στο </a:t>
            </a:r>
            <a:r>
              <a:rPr lang="en-US" dirty="0"/>
              <a:t>ADSL </a:t>
            </a:r>
            <a:endParaRPr lang="el-GR" dirty="0"/>
          </a:p>
          <a:p>
            <a:pPr algn="ctr"/>
            <a:r>
              <a:rPr lang="el-GR" sz="1600" dirty="0"/>
              <a:t>(πηγή: </a:t>
            </a:r>
            <a:r>
              <a:rPr lang="en-US" sz="1600" dirty="0"/>
              <a:t>http://commons.wikimedia.org/wiki/File:ADSL_frequency_plan.svg</a:t>
            </a:r>
            <a:r>
              <a:rPr lang="el-GR" sz="1600" dirty="0"/>
              <a:t>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Συχνότητες </a:t>
            </a:r>
            <a:r>
              <a:rPr lang="en-US" altLang="en-US" dirty="0"/>
              <a:t>ADSL</a:t>
            </a:r>
            <a:r>
              <a:rPr lang="el-GR" altLang="en-US" dirty="0"/>
              <a:t> Μετάδοσης (2/2)</a:t>
            </a:r>
            <a:endParaRPr lang="en-US" dirty="0"/>
          </a:p>
        </p:txBody>
      </p:sp>
      <p:pic>
        <p:nvPicPr>
          <p:cNvPr id="1026" name="Picture 2" descr="Χρήση συχνοτήτων στο ADSL 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1680" y="1700808"/>
            <a:ext cx="590465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274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Βασική Αρχιτεκτονική </a:t>
            </a:r>
            <a:r>
              <a:rPr lang="en-US" altLang="en-US" dirty="0"/>
              <a:t>ADSL</a:t>
            </a:r>
            <a:r>
              <a:rPr lang="el-GR" altLang="en-US" dirty="0"/>
              <a:t> (1/</a:t>
            </a:r>
            <a:r>
              <a:rPr lang="en-US" altLang="en-US" dirty="0"/>
              <a:t>2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altLang="en-US" dirty="0"/>
              <a:t>ATU-C, ATU-R </a:t>
            </a:r>
            <a:r>
              <a:rPr lang="en-US" altLang="en-US" dirty="0"/>
              <a:t>: </a:t>
            </a:r>
            <a:r>
              <a:rPr lang="el-GR" altLang="en-US" dirty="0"/>
              <a:t>ADSL </a:t>
            </a:r>
            <a:r>
              <a:rPr lang="el-GR" altLang="en-US" dirty="0" err="1"/>
              <a:t>Transmission</a:t>
            </a:r>
            <a:r>
              <a:rPr lang="el-GR" altLang="en-US" dirty="0"/>
              <a:t> </a:t>
            </a:r>
            <a:r>
              <a:rPr lang="el-GR" altLang="en-US" dirty="0" err="1"/>
              <a:t>Unit</a:t>
            </a:r>
            <a:r>
              <a:rPr lang="el-GR" altLang="en-US" dirty="0"/>
              <a:t>, CO </a:t>
            </a:r>
            <a:r>
              <a:rPr lang="el-GR" altLang="en-US" dirty="0" err="1"/>
              <a:t>Side</a:t>
            </a:r>
            <a:r>
              <a:rPr lang="el-GR" altLang="en-US" dirty="0"/>
              <a:t> και </a:t>
            </a:r>
            <a:r>
              <a:rPr lang="el-GR" altLang="en-US" dirty="0" err="1"/>
              <a:t>Remote</a:t>
            </a:r>
            <a:r>
              <a:rPr lang="el-GR" altLang="en-US" dirty="0"/>
              <a:t> </a:t>
            </a:r>
            <a:r>
              <a:rPr lang="el-GR" altLang="en-US" dirty="0" err="1"/>
              <a:t>Side</a:t>
            </a:r>
            <a:r>
              <a:rPr lang="el-GR" altLang="en-US" dirty="0"/>
              <a:t>, αντίστοιχα</a:t>
            </a:r>
            <a:endParaRPr lang="en-US" altLang="en-US" dirty="0"/>
          </a:p>
          <a:p>
            <a:r>
              <a:rPr lang="el-GR" altLang="en-US" dirty="0"/>
              <a:t>CO</a:t>
            </a:r>
            <a:r>
              <a:rPr lang="en-US" altLang="en-US" dirty="0"/>
              <a:t>: </a:t>
            </a:r>
            <a:r>
              <a:rPr lang="el-GR" altLang="en-US" dirty="0" err="1"/>
              <a:t>Central</a:t>
            </a:r>
            <a:r>
              <a:rPr lang="el-GR" altLang="en-US" dirty="0"/>
              <a:t> Office</a:t>
            </a:r>
          </a:p>
          <a:p>
            <a:r>
              <a:rPr lang="el-GR" altLang="en-US" dirty="0"/>
              <a:t>PDN</a:t>
            </a:r>
            <a:r>
              <a:rPr lang="en-US" altLang="en-US" dirty="0"/>
              <a:t>: </a:t>
            </a:r>
            <a:r>
              <a:rPr lang="el-GR" altLang="en-US" dirty="0" err="1"/>
              <a:t>Premises</a:t>
            </a:r>
            <a:r>
              <a:rPr lang="el-GR" altLang="en-US" dirty="0"/>
              <a:t> </a:t>
            </a:r>
            <a:r>
              <a:rPr lang="el-GR" altLang="en-US" dirty="0" err="1"/>
              <a:t>Distribution</a:t>
            </a:r>
            <a:r>
              <a:rPr lang="el-GR" altLang="en-US" dirty="0"/>
              <a:t> Network</a:t>
            </a:r>
          </a:p>
          <a:p>
            <a:r>
              <a:rPr lang="el-GR" altLang="en-US" dirty="0"/>
              <a:t>PSTN</a:t>
            </a:r>
            <a:r>
              <a:rPr lang="en-US" altLang="en-US" dirty="0"/>
              <a:t>: </a:t>
            </a:r>
            <a:r>
              <a:rPr lang="el-GR" altLang="en-US" dirty="0" err="1"/>
              <a:t>Public</a:t>
            </a:r>
            <a:r>
              <a:rPr lang="el-GR" altLang="en-US" dirty="0"/>
              <a:t> </a:t>
            </a:r>
            <a:r>
              <a:rPr lang="el-GR" altLang="en-US" dirty="0" err="1"/>
              <a:t>Switched</a:t>
            </a:r>
            <a:r>
              <a:rPr lang="el-GR" altLang="en-US" dirty="0"/>
              <a:t> Telephone Network</a:t>
            </a:r>
          </a:p>
          <a:p>
            <a:r>
              <a:rPr lang="el-GR" altLang="en-US" dirty="0"/>
              <a:t>POTS-C, POTS-R </a:t>
            </a:r>
            <a:r>
              <a:rPr lang="en-US" altLang="en-US" dirty="0"/>
              <a:t>: </a:t>
            </a:r>
            <a:r>
              <a:rPr lang="el-GR" altLang="en-US" dirty="0"/>
              <a:t>Διεπαφή μεταξύ του PSTN και του splitter στην πλευρά του CO και του remote, αντίστοιχα</a:t>
            </a:r>
          </a:p>
          <a:p>
            <a:r>
              <a:rPr lang="el-GR" altLang="en-US" dirty="0"/>
              <a:t>T-SM</a:t>
            </a:r>
            <a:r>
              <a:rPr lang="en-US" altLang="en-US" dirty="0"/>
              <a:t>: </a:t>
            </a:r>
            <a:r>
              <a:rPr lang="el-GR" altLang="en-US" dirty="0"/>
              <a:t>Διεπαφή μεταξύ του ΑΤU-R και των Service Modules</a:t>
            </a:r>
          </a:p>
          <a:p>
            <a:r>
              <a:rPr lang="el-GR" altLang="en-US" dirty="0"/>
              <a:t>U-C</a:t>
            </a:r>
            <a:r>
              <a:rPr lang="en-US" altLang="en-US" dirty="0"/>
              <a:t>: </a:t>
            </a:r>
            <a:r>
              <a:rPr lang="el-GR" altLang="en-US" dirty="0"/>
              <a:t>Διεπαφή U στην πλευρά του CO (U-</a:t>
            </a:r>
            <a:r>
              <a:rPr lang="en-US" altLang="en-US" dirty="0"/>
              <a:t>C2:</a:t>
            </a:r>
            <a:r>
              <a:rPr lang="el-GR" altLang="en-US" dirty="0"/>
              <a:t> από το </a:t>
            </a:r>
            <a:r>
              <a:rPr lang="el-GR" altLang="en-US" dirty="0" err="1"/>
              <a:t>Splitter</a:t>
            </a:r>
            <a:r>
              <a:rPr lang="el-GR" altLang="en-US" dirty="0"/>
              <a:t> στο ATU-C)</a:t>
            </a:r>
          </a:p>
          <a:p>
            <a:r>
              <a:rPr lang="el-GR" altLang="en-US" dirty="0"/>
              <a:t>U-R: Διεπαφή U στην πλευρά remote </a:t>
            </a:r>
            <a:r>
              <a:rPr lang="en-US" altLang="en-US" dirty="0"/>
              <a:t>(</a:t>
            </a:r>
            <a:r>
              <a:rPr lang="el-GR" altLang="en-US" dirty="0"/>
              <a:t>U-R2: από το </a:t>
            </a:r>
            <a:r>
              <a:rPr lang="el-GR" altLang="en-US" dirty="0" err="1"/>
              <a:t>Splitter</a:t>
            </a:r>
            <a:r>
              <a:rPr lang="el-GR" altLang="en-US" dirty="0"/>
              <a:t> στο ATU-R</a:t>
            </a:r>
            <a:r>
              <a:rPr lang="en-US" altLang="en-US" dirty="0"/>
              <a:t>)</a:t>
            </a:r>
            <a:endParaRPr lang="el-GR" altLang="en-US" dirty="0"/>
          </a:p>
          <a:p>
            <a:r>
              <a:rPr lang="el-GR" altLang="en-US" dirty="0"/>
              <a:t>VA: Διεπαφή V, στην πλευρά του CO από τον κόμβο πρόσβασης στην υπηρεσία δικτύου</a:t>
            </a:r>
          </a:p>
        </p:txBody>
      </p:sp>
    </p:spTree>
    <p:extLst>
      <p:ext uri="{BB962C8B-B14F-4D97-AF65-F5344CB8AC3E}">
        <p14:creationId xmlns:p14="http://schemas.microsoft.com/office/powerpoint/2010/main" val="3869443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Βασική Αρχιτεκτονική </a:t>
            </a:r>
            <a:r>
              <a:rPr lang="en-US" altLang="en-US" dirty="0"/>
              <a:t>ADSL</a:t>
            </a:r>
            <a:r>
              <a:rPr lang="el-GR" altLang="en-US" dirty="0"/>
              <a:t> (2/</a:t>
            </a:r>
            <a:r>
              <a:rPr lang="en-US" altLang="en-US" dirty="0"/>
              <a:t>2</a:t>
            </a:r>
            <a:r>
              <a:rPr lang="el-GR" altLang="en-US" dirty="0"/>
              <a:t>)</a:t>
            </a:r>
            <a:endParaRPr lang="en-US" dirty="0"/>
          </a:p>
        </p:txBody>
      </p:sp>
      <p:pic>
        <p:nvPicPr>
          <p:cNvPr id="7" name="Picture Placeholder 6" descr="Βασική αρχιτεκτονική ADSL.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8" y="1556792"/>
            <a:ext cx="6854105" cy="3312368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Βασική αρχιτεκτονική </a:t>
            </a:r>
            <a:r>
              <a:rPr lang="en-US" altLang="en-US" dirty="0"/>
              <a:t>ADSL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12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Αρχιτεκτονική ενός </a:t>
            </a:r>
            <a:r>
              <a:rPr lang="en-US" altLang="en-US" dirty="0"/>
              <a:t>ADSL</a:t>
            </a:r>
            <a:r>
              <a:rPr lang="el-GR" altLang="en-US" dirty="0"/>
              <a:t> Δικτύου</a:t>
            </a:r>
            <a:endParaRPr lang="en-US" dirty="0"/>
          </a:p>
        </p:txBody>
      </p:sp>
      <p:pic>
        <p:nvPicPr>
          <p:cNvPr id="6" name="Picture Placeholder 5" descr="Αρχιτεκτονική ενός ADSL δικτύου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56792"/>
            <a:ext cx="7615415" cy="3339624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Αρχιτεκτονική ενός </a:t>
            </a:r>
            <a:r>
              <a:rPr lang="en-US" altLang="en-US" dirty="0"/>
              <a:t>ADSL</a:t>
            </a:r>
            <a:r>
              <a:rPr lang="el-GR" altLang="en-US" dirty="0"/>
              <a:t> δικτύου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6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Σκοποί 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l-GR" dirty="0"/>
              <a:t>Εισαγωγή στις τεχνολογίες </a:t>
            </a:r>
            <a:r>
              <a:rPr lang="en-US" dirty="0" err="1"/>
              <a:t>xDSL</a:t>
            </a:r>
            <a:endParaRPr lang="en-US" dirty="0"/>
          </a:p>
          <a:p>
            <a:r>
              <a:rPr lang="el-GR" dirty="0"/>
              <a:t>Κατηγοριοποίηση τεχνολογιών </a:t>
            </a:r>
            <a:r>
              <a:rPr lang="en-US" dirty="0"/>
              <a:t>DSL</a:t>
            </a:r>
          </a:p>
          <a:p>
            <a:r>
              <a:rPr lang="el-GR" dirty="0"/>
              <a:t>Εξοικείωση με την τεχνολογία </a:t>
            </a:r>
            <a:r>
              <a:rPr lang="en-US" dirty="0"/>
              <a:t>ADSL</a:t>
            </a:r>
          </a:p>
          <a:p>
            <a:r>
              <a:rPr lang="el-GR" dirty="0"/>
              <a:t>Κατανόηση με τα χαρακτηριστικά και τη λειτουργία του </a:t>
            </a:r>
            <a:r>
              <a:rPr lang="en-US" dirty="0"/>
              <a:t>ADSL </a:t>
            </a:r>
            <a:endParaRPr lang="el-GR" dirty="0"/>
          </a:p>
          <a:p>
            <a:r>
              <a:rPr lang="el-GR" dirty="0"/>
              <a:t>Επεξήγηση της αρχιτεκτονικής του </a:t>
            </a:r>
            <a:r>
              <a:rPr lang="en-US" dirty="0"/>
              <a:t>ADSL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DSLAM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 err="1"/>
              <a:t>Πολυπλέκτης</a:t>
            </a:r>
            <a:endParaRPr lang="en-US" altLang="en-US" dirty="0"/>
          </a:p>
          <a:p>
            <a:r>
              <a:rPr lang="el-GR" altLang="en-US" dirty="0"/>
              <a:t>Καταλαμβάνει θέση-κλειδί σε ολόκληρη την αρχιτεκτονική του δικτύου ADSL</a:t>
            </a:r>
          </a:p>
          <a:p>
            <a:pPr lvl="1"/>
            <a:r>
              <a:rPr lang="el-GR" altLang="en-US" dirty="0"/>
              <a:t>Όλη η κίνηση από και προς τους χρήστες διεκπεραιώνεται μέσω του DSLAM</a:t>
            </a:r>
          </a:p>
          <a:p>
            <a:pPr lvl="1"/>
            <a:r>
              <a:rPr lang="el-GR" altLang="en-US" dirty="0"/>
              <a:t>Όλη η κίνηση από και προς τους εξυπηρετητές του δικτύου πίσω από το DSLAM περνάει επίσης μέσω αυτού</a:t>
            </a:r>
          </a:p>
          <a:p>
            <a:r>
              <a:rPr lang="el-GR" altLang="en-US" dirty="0"/>
              <a:t>Το DSLAM εκτελεί λειτουργίες ολοκλήρωσης της ADSL κίνησης ανεξάρτητα από τον τύπο δεδομένων που μεταφέρει, είτε πρόκειται για δεδομένα είτε για φωνή</a:t>
            </a:r>
          </a:p>
        </p:txBody>
      </p:sp>
    </p:spTree>
    <p:extLst>
      <p:ext uri="{BB962C8B-B14F-4D97-AF65-F5344CB8AC3E}">
        <p14:creationId xmlns:p14="http://schemas.microsoft.com/office/powerpoint/2010/main" val="4230375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DSLAM</a:t>
            </a:r>
            <a:r>
              <a:rPr lang="en-US" altLang="en-US" dirty="0"/>
              <a:t> (2/2)</a:t>
            </a:r>
            <a:endParaRPr lang="el-GR" dirty="0"/>
          </a:p>
        </p:txBody>
      </p:sp>
      <p:pic>
        <p:nvPicPr>
          <p:cNvPr id="3" name="Picture Placeholder 2" descr="Διάγραμμα κίνησης στο ADSL και ο ρόλος του DSLAM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22" y="1556792"/>
            <a:ext cx="7270708" cy="2808311"/>
          </a:xfrm>
        </p:spPr>
      </p:pic>
      <p:sp>
        <p:nvSpPr>
          <p:cNvPr id="5" name="Θέση περιεχομένου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altLang="en-US" dirty="0"/>
              <a:t>Διάγραμμα κίνησης στο </a:t>
            </a:r>
            <a:r>
              <a:rPr lang="en-US" altLang="en-US" dirty="0"/>
              <a:t>ADSL</a:t>
            </a:r>
            <a:r>
              <a:rPr lang="el-GR" altLang="en-US" dirty="0"/>
              <a:t> και ο ρόλος του </a:t>
            </a:r>
            <a:r>
              <a:rPr lang="en-US" altLang="en-US" dirty="0"/>
              <a:t>DSLAM </a:t>
            </a:r>
            <a:r>
              <a:rPr lang="en-US" altLang="en-US" sz="1700" dirty="0"/>
              <a:t>(source: http://commons.wikimedia.org/wiki/File:XDSL_Connectivity_Diagram_en.svg)</a:t>
            </a:r>
            <a:endParaRPr lang="el-GR" altLang="en-US" sz="1700" dirty="0"/>
          </a:p>
        </p:txBody>
      </p:sp>
    </p:spTree>
    <p:extLst>
      <p:ext uri="{BB962C8B-B14F-4D97-AF65-F5344CB8AC3E}">
        <p14:creationId xmlns:p14="http://schemas.microsoft.com/office/powerpoint/2010/main" val="713574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Αρχιτεκτονική του DSLAM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l-GR" altLang="en-US" dirty="0"/>
              <a:t>Η βασική μορφή καθώς και οι λειτουργίες ενός DSLAM δεν έχουν καλυφθεί πλήρως από κανένα ADSL ή γενικά </a:t>
            </a:r>
            <a:r>
              <a:rPr lang="el-GR" altLang="en-US" dirty="0" err="1"/>
              <a:t>xDSL</a:t>
            </a:r>
            <a:r>
              <a:rPr lang="el-GR" altLang="en-US" dirty="0"/>
              <a:t> </a:t>
            </a:r>
            <a:r>
              <a:rPr lang="el-GR" altLang="en-US" dirty="0" err="1"/>
              <a:t>standard</a:t>
            </a:r>
            <a:endParaRPr lang="el-GR" altLang="en-US" dirty="0"/>
          </a:p>
          <a:p>
            <a:pPr>
              <a:lnSpc>
                <a:spcPct val="120000"/>
              </a:lnSpc>
            </a:pPr>
            <a:r>
              <a:rPr lang="el-GR" altLang="en-US" dirty="0"/>
              <a:t>Η βασική ιδέα του DSLAM είναι η εξυπηρέτηση πολλαπλών ATU-</a:t>
            </a:r>
            <a:r>
              <a:rPr lang="el-GR" altLang="en-US" dirty="0" err="1"/>
              <a:t>Cs</a:t>
            </a:r>
            <a:r>
              <a:rPr lang="el-GR" altLang="en-US" dirty="0"/>
              <a:t> ή και HTU-</a:t>
            </a:r>
            <a:r>
              <a:rPr lang="el-GR" altLang="en-US" dirty="0" err="1"/>
              <a:t>Cs</a:t>
            </a:r>
            <a:endParaRPr lang="el-GR" altLang="en-US" dirty="0"/>
          </a:p>
          <a:p>
            <a:pPr>
              <a:lnSpc>
                <a:spcPct val="120000"/>
              </a:lnSpc>
            </a:pPr>
            <a:r>
              <a:rPr lang="el-GR" altLang="en-US" dirty="0"/>
              <a:t>Οι λειτουργίες που θα εκτελεί καθώς και ο τρόπος που θα τις εκτελεί, εξαρτάται αποκλειστικά από τον κατασκευαστή</a:t>
            </a:r>
          </a:p>
          <a:p>
            <a:pPr>
              <a:lnSpc>
                <a:spcPct val="120000"/>
              </a:lnSpc>
            </a:pPr>
            <a:r>
              <a:rPr lang="el-GR" altLang="en-US" dirty="0"/>
              <a:t>Αυτό σημαίνει ότι όλο το πεδίο γύρω από τις λειτουργίες ενός DSLAM είναι ασαφές, με τα περισσότερα προϊόντα να υποστηρίζουν μερικές βασικές λειτουργίες</a:t>
            </a:r>
          </a:p>
        </p:txBody>
      </p:sp>
    </p:spTree>
    <p:extLst>
      <p:ext uri="{BB962C8B-B14F-4D97-AF65-F5344CB8AC3E}">
        <p14:creationId xmlns:p14="http://schemas.microsoft.com/office/powerpoint/2010/main" val="4230375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Σχεδίαση </a:t>
            </a:r>
            <a:r>
              <a:rPr lang="en-US" altLang="en-US"/>
              <a:t>DSLAM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n-US" dirty="0"/>
              <a:t>Η σχεδίαση ενός DSLAM βασίζεται σε τρεις κυρίως παράγοντες:</a:t>
            </a:r>
          </a:p>
          <a:p>
            <a:pPr lvl="1"/>
            <a:r>
              <a:rPr lang="el-GR" altLang="en-US" dirty="0"/>
              <a:t>Συνολικό αριθμό των απαιτούμενων DSL θυρών (access </a:t>
            </a:r>
            <a:r>
              <a:rPr lang="el-GR" altLang="en-US" dirty="0" err="1"/>
              <a:t>links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Συνολικό αριθμό των απαιτούμενων </a:t>
            </a:r>
            <a:r>
              <a:rPr lang="el-GR" altLang="en-US" dirty="0" err="1"/>
              <a:t>trunk</a:t>
            </a:r>
            <a:r>
              <a:rPr lang="el-GR" altLang="en-US" dirty="0"/>
              <a:t> θυρών (</a:t>
            </a:r>
            <a:r>
              <a:rPr lang="el-GR" altLang="en-US" dirty="0" err="1"/>
              <a:t>trunk</a:t>
            </a:r>
            <a:r>
              <a:rPr lang="el-GR" altLang="en-US" dirty="0"/>
              <a:t> </a:t>
            </a:r>
            <a:r>
              <a:rPr lang="el-GR" altLang="en-US" dirty="0" err="1"/>
              <a:t>links</a:t>
            </a:r>
            <a:r>
              <a:rPr lang="el-GR" altLang="en-US" dirty="0"/>
              <a:t>)</a:t>
            </a:r>
          </a:p>
          <a:p>
            <a:pPr lvl="1"/>
            <a:r>
              <a:rPr lang="el-GR" altLang="en-US" dirty="0"/>
              <a:t>Συνολική κίνηση που προσφέρεται στο διακόπτη (το άθροισμα όλων των ρυθμών των θυρών – </a:t>
            </a:r>
            <a:r>
              <a:rPr lang="el-GR" altLang="en-US" dirty="0" err="1"/>
              <a:t>total</a:t>
            </a:r>
            <a:r>
              <a:rPr lang="el-GR" altLang="en-US" dirty="0"/>
              <a:t> </a:t>
            </a:r>
            <a:r>
              <a:rPr lang="el-GR" altLang="en-US" dirty="0" err="1"/>
              <a:t>ports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Το μέγεθος του DSLAM καθορίζεται από την ικανότητα διαχείρισης της κίνησης καθώς και από τον αριθμό των θυρών</a:t>
            </a:r>
          </a:p>
        </p:txBody>
      </p:sp>
    </p:spTree>
    <p:extLst>
      <p:ext uri="{BB962C8B-B14F-4D97-AF65-F5344CB8AC3E}">
        <p14:creationId xmlns:p14="http://schemas.microsoft.com/office/powerpoint/2010/main" val="1604852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Αρχιτεκτονική Δικτύου από την Σκοπιά του DSLAM (1/2)</a:t>
            </a:r>
            <a:endParaRPr lang="en-US" dirty="0"/>
          </a:p>
        </p:txBody>
      </p:sp>
      <p:pic>
        <p:nvPicPr>
          <p:cNvPr id="7" name="Picture Placeholder 6" descr="Αρχιτεκτονική δικτύου από την σκοπιά του DSLAM.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44824"/>
            <a:ext cx="5653861" cy="2498867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Αρχιτεκτονική δικτύου από την σκοπιά του DSLAM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77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Αρχιτεκτονική Δικτύου από την Σκοπιά του DSLAM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Service </a:t>
            </a:r>
            <a:r>
              <a:rPr lang="el-GR" altLang="en-US" dirty="0" err="1"/>
              <a:t>user</a:t>
            </a:r>
            <a:r>
              <a:rPr lang="el-GR" altLang="en-US" dirty="0"/>
              <a:t> (SU) τμήμα:</a:t>
            </a:r>
          </a:p>
          <a:p>
            <a:pPr lvl="1"/>
            <a:r>
              <a:rPr lang="el-GR" altLang="en-US" dirty="0"/>
              <a:t>ATU-</a:t>
            </a:r>
            <a:r>
              <a:rPr lang="el-GR" altLang="en-US" dirty="0" err="1"/>
              <a:t>Rs</a:t>
            </a:r>
            <a:r>
              <a:rPr lang="el-GR" altLang="en-US" dirty="0"/>
              <a:t>, ή άλλες </a:t>
            </a:r>
            <a:r>
              <a:rPr lang="el-GR" altLang="en-US" dirty="0" err="1"/>
              <a:t>xDSL</a:t>
            </a:r>
            <a:r>
              <a:rPr lang="el-GR" altLang="en-US" dirty="0"/>
              <a:t> συσκευές (π.χ. HTU-R)</a:t>
            </a:r>
          </a:p>
          <a:p>
            <a:r>
              <a:rPr lang="el-GR" altLang="en-US" dirty="0"/>
              <a:t>Network Access </a:t>
            </a:r>
            <a:r>
              <a:rPr lang="el-GR" altLang="en-US" dirty="0" err="1"/>
              <a:t>Provider</a:t>
            </a:r>
            <a:r>
              <a:rPr lang="el-GR" altLang="en-US" dirty="0"/>
              <a:t> (NAP) τμήμα:</a:t>
            </a:r>
          </a:p>
          <a:p>
            <a:pPr lvl="1"/>
            <a:r>
              <a:rPr lang="el-GR" altLang="en-US" dirty="0"/>
              <a:t>ATU-</a:t>
            </a:r>
            <a:r>
              <a:rPr lang="el-GR" altLang="en-US" dirty="0" err="1"/>
              <a:t>Cs</a:t>
            </a:r>
            <a:r>
              <a:rPr lang="el-GR" altLang="en-US" dirty="0"/>
              <a:t>, HTU-</a:t>
            </a:r>
            <a:r>
              <a:rPr lang="el-GR" altLang="en-US" dirty="0" err="1"/>
              <a:t>Cs</a:t>
            </a:r>
            <a:r>
              <a:rPr lang="el-GR" altLang="en-US" dirty="0"/>
              <a:t>, ή άλλες </a:t>
            </a:r>
            <a:r>
              <a:rPr lang="el-GR" altLang="en-US" dirty="0" err="1"/>
              <a:t>διεπαφές</a:t>
            </a:r>
            <a:r>
              <a:rPr lang="el-GR" altLang="en-US" dirty="0"/>
              <a:t> του DSLAM</a:t>
            </a:r>
          </a:p>
          <a:p>
            <a:r>
              <a:rPr lang="el-GR" altLang="en-US" dirty="0"/>
              <a:t>Network Service </a:t>
            </a:r>
            <a:r>
              <a:rPr lang="el-GR" altLang="en-US" dirty="0" err="1"/>
              <a:t>Provider</a:t>
            </a:r>
            <a:r>
              <a:rPr lang="el-GR" altLang="en-US" dirty="0"/>
              <a:t> (NSP) τμήμα:</a:t>
            </a:r>
          </a:p>
          <a:p>
            <a:pPr lvl="1"/>
            <a:r>
              <a:rPr lang="el-GR" altLang="en-US" dirty="0"/>
              <a:t>Το δίκτυο πρόσβασης και γενικά τα δίκτυα μέσω των οποίων παρέχονται οι υπηρεσίες </a:t>
            </a:r>
          </a:p>
          <a:p>
            <a:r>
              <a:rPr lang="el-GR" altLang="en-US" dirty="0"/>
              <a:t>Ο κεντρικός ρόλος του DSLAM σαν NAP είναι η πραγματοποίηση της σύνδεσης μεταξύ του χρήστη και του παρόχου της υπηρεσίας</a:t>
            </a:r>
          </a:p>
        </p:txBody>
      </p:sp>
    </p:spTree>
    <p:extLst>
      <p:ext uri="{BB962C8B-B14F-4D97-AF65-F5344CB8AC3E}">
        <p14:creationId xmlns:p14="http://schemas.microsoft.com/office/powerpoint/2010/main" val="1604852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Αρχιτεκτονική και υπηρεσίες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Το ADSL επιτρέπει την προσπέλαση του δικτύου με υψηλές ταχύτητες, και αποτελεί μέρος μιας ολοκληρωμένης αρχιτεκτονικής δικτύου που επιτρέπει σε όλους τους συνδρομητές να κάνουν χρήση ευρυζωνικών υπηρεσιών, π.χ.</a:t>
            </a:r>
          </a:p>
          <a:p>
            <a:pPr lvl="1"/>
            <a:r>
              <a:rPr lang="en-US" altLang="en-US" dirty="0"/>
              <a:t>video on demand</a:t>
            </a:r>
            <a:endParaRPr lang="el-GR" altLang="en-US" dirty="0"/>
          </a:p>
          <a:p>
            <a:pPr lvl="1"/>
            <a:r>
              <a:rPr lang="en-US" altLang="en-US" dirty="0"/>
              <a:t>streaming</a:t>
            </a:r>
            <a:endParaRPr lang="el-GR" altLang="en-US" dirty="0"/>
          </a:p>
          <a:p>
            <a:pPr lvl="0"/>
            <a:r>
              <a:rPr lang="el-GR" altLang="en-US" sz="3000" dirty="0">
                <a:solidFill>
                  <a:prstClr val="black"/>
                </a:solidFill>
              </a:rPr>
              <a:t>Ταυτόχρονα, επιτρέπεται φυσικά η μετάδοση τηλεφωνικών υπηρεσιών (</a:t>
            </a:r>
            <a:r>
              <a:rPr lang="en-US" altLang="en-US" sz="3000" dirty="0">
                <a:solidFill>
                  <a:prstClr val="black"/>
                </a:solidFill>
              </a:rPr>
              <a:t>PSTN</a:t>
            </a:r>
            <a:r>
              <a:rPr lang="el-GR" altLang="en-US" sz="3000" dirty="0">
                <a:solidFill>
                  <a:prstClr val="black"/>
                </a:solidFill>
              </a:rPr>
              <a:t>)</a:t>
            </a:r>
            <a:endParaRPr lang="en-US" altLang="en-US" sz="3000" dirty="0">
              <a:solidFill>
                <a:prstClr val="black"/>
              </a:solidFill>
            </a:endParaRPr>
          </a:p>
          <a:p>
            <a:pPr lvl="1"/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1676590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Αρχιτεκτονική και υπηρεσίες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n-US" dirty="0"/>
              <a:t>Με την πρόσβαση σε αυτό το φάσμα των υπηρεσιών να πραγματοποιείται μέσω του </a:t>
            </a:r>
            <a:r>
              <a:rPr lang="en-US" altLang="en-US" dirty="0"/>
              <a:t>DSLAM</a:t>
            </a:r>
            <a:r>
              <a:rPr lang="el-GR" altLang="en-US" dirty="0"/>
              <a:t>, λύνεται το πρόβλημα της συμφόρησης στο τηλεφωνικό δίκτυο και στους </a:t>
            </a:r>
            <a:r>
              <a:rPr lang="el-GR" altLang="en-US" dirty="0" err="1"/>
              <a:t>μεταγωγείς</a:t>
            </a:r>
            <a:r>
              <a:rPr lang="el-GR" altLang="en-US" dirty="0"/>
              <a:t> </a:t>
            </a:r>
          </a:p>
          <a:p>
            <a:pPr lvl="1"/>
            <a:r>
              <a:rPr lang="el-GR" altLang="en-US" dirty="0"/>
              <a:t>Ο τοπικός ADSL βρόχος τερματίζεται στο DSLAM αντί να οδηγείται αμέσως στους διακόπτες του CO</a:t>
            </a:r>
          </a:p>
          <a:p>
            <a:pPr lvl="1"/>
            <a:r>
              <a:rPr lang="el-GR" altLang="en-US" dirty="0"/>
              <a:t>Το λογισμικό των PSTN διακοπτών δεν χρειάζεται να αναβαθμιστεί προκειμένου να υποστηρίξει αυτές τις υπηρεσίες</a:t>
            </a:r>
          </a:p>
        </p:txBody>
      </p:sp>
    </p:spTree>
    <p:extLst>
      <p:ext uri="{BB962C8B-B14F-4D97-AF65-F5344CB8AC3E}">
        <p14:creationId xmlns:p14="http://schemas.microsoft.com/office/powerpoint/2010/main" val="4211955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Το Βασικό </a:t>
            </a:r>
            <a:r>
              <a:rPr lang="en-US" altLang="en-US" dirty="0"/>
              <a:t>ADSL</a:t>
            </a:r>
            <a:r>
              <a:rPr lang="el-GR" altLang="en-US" dirty="0"/>
              <a:t> Δίκτυο</a:t>
            </a:r>
            <a:endParaRPr lang="en-US" dirty="0"/>
          </a:p>
        </p:txBody>
      </p:sp>
      <p:pic>
        <p:nvPicPr>
          <p:cNvPr id="7" name="Picture Placeholder 6" descr="Το βασικό ADSL δίκτυο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72816"/>
            <a:ext cx="5983417" cy="2234833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Το βασικό </a:t>
            </a:r>
            <a:r>
              <a:rPr lang="en-US" altLang="en-US" dirty="0"/>
              <a:t>ADSL</a:t>
            </a:r>
            <a:r>
              <a:rPr lang="el-GR" altLang="en-US" dirty="0"/>
              <a:t> δίκτυο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051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ADSL </a:t>
            </a:r>
            <a:r>
              <a:rPr lang="el-GR" altLang="en-US" dirty="0"/>
              <a:t>διασύνδεση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Η φυσική συσκευή μπορεί να είναι PC ή </a:t>
            </a:r>
            <a:r>
              <a:rPr lang="en-US" altLang="en-US" dirty="0"/>
              <a:t>set-top box</a:t>
            </a:r>
            <a:endParaRPr lang="el-GR" altLang="en-US" dirty="0"/>
          </a:p>
          <a:p>
            <a:r>
              <a:rPr lang="el-GR" altLang="en-US" dirty="0"/>
              <a:t>Η διασύνδεση της συσκευής ATU-R με την τελική συσκευή μπορεί να είναι απλή διασύνδεση modem με υπολογιστή ή πιο πολύπλοκες μορφές διασυνδέσεων </a:t>
            </a:r>
          </a:p>
          <a:p>
            <a:pPr lvl="1"/>
            <a:r>
              <a:rPr lang="el-GR" altLang="en-US" dirty="0"/>
              <a:t>π.χ. 10Base-T, </a:t>
            </a:r>
            <a:r>
              <a:rPr lang="el-GR" altLang="en-US" dirty="0" err="1"/>
              <a:t>Ethernet</a:t>
            </a:r>
            <a:r>
              <a:rPr lang="el-GR" altLang="en-US" dirty="0"/>
              <a:t> LAN ή </a:t>
            </a:r>
            <a:r>
              <a:rPr lang="el-GR" altLang="en-US" dirty="0" err="1"/>
              <a:t>private</a:t>
            </a:r>
            <a:r>
              <a:rPr lang="el-GR" altLang="en-US" dirty="0"/>
              <a:t> ATM δίκτυο</a:t>
            </a:r>
          </a:p>
          <a:p>
            <a:r>
              <a:rPr lang="el-GR" altLang="en-US" dirty="0"/>
              <a:t>Η καλωδίωση των υπαρχόντων αναλογικών συσκευών (τηλέφωνα, FAX) δεν απαιτείται να τροποποιηθεί</a:t>
            </a:r>
          </a:p>
          <a:p>
            <a:pPr lvl="1"/>
            <a:r>
              <a:rPr lang="el-GR" altLang="en-US" dirty="0"/>
              <a:t>Με χρήση </a:t>
            </a:r>
            <a:r>
              <a:rPr lang="el-GR" altLang="en-US" dirty="0" err="1"/>
              <a:t>splitter</a:t>
            </a:r>
            <a:r>
              <a:rPr lang="el-GR" altLang="en-US" dirty="0"/>
              <a:t> διαχωρίζονται και χρησιμοποιούνται ταυτόχρονα τα αναλογικά σήματα και τα ψηφιακά</a:t>
            </a:r>
          </a:p>
          <a:p>
            <a:r>
              <a:rPr lang="el-GR" altLang="en-US" dirty="0"/>
              <a:t>Στο CO, οι τηλεφωνικές υπηρεσίες διαχωρίζονται μέσω μιας διάταξης από </a:t>
            </a:r>
            <a:r>
              <a:rPr lang="el-GR" altLang="en-US" dirty="0" err="1"/>
              <a:t>splitters</a:t>
            </a:r>
            <a:r>
              <a:rPr lang="el-GR" altLang="en-US" dirty="0"/>
              <a:t> και οδηγούνται στους διακόπτες PSTN</a:t>
            </a:r>
          </a:p>
        </p:txBody>
      </p:sp>
    </p:spTree>
    <p:extLst>
      <p:ext uri="{BB962C8B-B14F-4D97-AF65-F5344CB8AC3E}">
        <p14:creationId xmlns:p14="http://schemas.microsoft.com/office/powerpoint/2010/main" val="21676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Περιεχόμενα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Εισαγωγή </a:t>
            </a:r>
          </a:p>
          <a:p>
            <a:r>
              <a:rPr lang="el-GR" altLang="en-US" dirty="0"/>
              <a:t>Αναλυτική Περιγραφή της ADSL Τεχνολογίας</a:t>
            </a:r>
            <a:endParaRPr lang="en-US" altLang="en-US" dirty="0"/>
          </a:p>
          <a:p>
            <a:r>
              <a:rPr lang="el-GR" altLang="en-US" dirty="0"/>
              <a:t>Τεχνικά χαρακτηριστικά </a:t>
            </a:r>
            <a:r>
              <a:rPr lang="en-US" altLang="en-US" dirty="0"/>
              <a:t>ADSL</a:t>
            </a:r>
          </a:p>
          <a:p>
            <a:r>
              <a:rPr lang="en-US" altLang="en-US" dirty="0"/>
              <a:t>DSLAM</a:t>
            </a:r>
          </a:p>
          <a:p>
            <a:r>
              <a:rPr lang="el-GR" altLang="en-US" dirty="0"/>
              <a:t>Αρχιτεκτονική </a:t>
            </a:r>
            <a:r>
              <a:rPr lang="en-US" altLang="en-US" dirty="0"/>
              <a:t>ADSL</a:t>
            </a:r>
            <a:endParaRPr lang="el-GR" altLang="en-US" dirty="0"/>
          </a:p>
          <a:p>
            <a:r>
              <a:rPr lang="el-GR" altLang="en-US" dirty="0"/>
              <a:t>Τρόποι Μετάδοσης σε ένα ADSL Δίκτυο</a:t>
            </a:r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Λειτουργία POTS </a:t>
            </a:r>
            <a:r>
              <a:rPr lang="en-US" altLang="en-US"/>
              <a:t>Splitter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Ο POTS </a:t>
            </a:r>
            <a:r>
              <a:rPr lang="en-US" altLang="en-US" dirty="0"/>
              <a:t>S</a:t>
            </a:r>
            <a:r>
              <a:rPr lang="el-GR" altLang="en-US" dirty="0" err="1"/>
              <a:t>plitter</a:t>
            </a:r>
            <a:r>
              <a:rPr lang="el-GR" altLang="en-US" dirty="0"/>
              <a:t> χρησιμοποιείται για να διαχωρίσει τα κανάλια </a:t>
            </a:r>
            <a:r>
              <a:rPr lang="el-GR" altLang="en-US" dirty="0" err="1"/>
              <a:t>upstream</a:t>
            </a:r>
            <a:r>
              <a:rPr lang="el-GR" altLang="en-US" dirty="0"/>
              <a:t> και </a:t>
            </a:r>
            <a:r>
              <a:rPr lang="el-GR" altLang="en-US" dirty="0" err="1"/>
              <a:t>downstream</a:t>
            </a:r>
            <a:r>
              <a:rPr lang="el-GR" altLang="en-US" dirty="0"/>
              <a:t> από το τηλεφωνικό κανάλι, δηλαδή για να πραγματοποιηθεί διαχωρισμός από 300 </a:t>
            </a:r>
            <a:r>
              <a:rPr lang="el-GR" altLang="en-US" dirty="0" err="1"/>
              <a:t>KHz</a:t>
            </a:r>
            <a:r>
              <a:rPr lang="el-GR" altLang="en-US" dirty="0"/>
              <a:t> μέχρι τα 3,5 MHz</a:t>
            </a:r>
          </a:p>
          <a:p>
            <a:r>
              <a:rPr lang="el-GR" altLang="en-US" dirty="0"/>
              <a:t>Στο φάσμα αυτό, ο POTS </a:t>
            </a:r>
            <a:r>
              <a:rPr lang="el-GR" altLang="en-US" dirty="0" err="1"/>
              <a:t>splitter</a:t>
            </a:r>
            <a:r>
              <a:rPr lang="el-GR" altLang="en-US" dirty="0"/>
              <a:t> εκτός των σημάτων φωνής πρέπει να επιτρέπει και την διέλευση των τόνων </a:t>
            </a:r>
            <a:r>
              <a:rPr lang="el-GR" altLang="en-US" dirty="0" err="1"/>
              <a:t>dial</a:t>
            </a:r>
            <a:r>
              <a:rPr lang="el-GR" altLang="en-US" dirty="0"/>
              <a:t>, </a:t>
            </a:r>
            <a:r>
              <a:rPr lang="el-GR" altLang="en-US" dirty="0" err="1"/>
              <a:t>ringing</a:t>
            </a:r>
            <a:r>
              <a:rPr lang="el-GR" altLang="en-US" dirty="0"/>
              <a:t> και των σημάτων </a:t>
            </a:r>
            <a:r>
              <a:rPr lang="el-GR" altLang="en-US" dirty="0" err="1"/>
              <a:t>on</a:t>
            </a:r>
            <a:r>
              <a:rPr lang="el-GR" altLang="en-US" dirty="0"/>
              <a:t>/</a:t>
            </a:r>
            <a:r>
              <a:rPr lang="el-GR" altLang="en-US" dirty="0" err="1"/>
              <a:t>off</a:t>
            </a:r>
            <a:r>
              <a:rPr lang="el-GR" altLang="en-US" dirty="0"/>
              <a:t> </a:t>
            </a:r>
            <a:r>
              <a:rPr lang="el-GR" altLang="en-US" dirty="0" err="1"/>
              <a:t>hook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62337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Δομή POTS </a:t>
            </a:r>
            <a:r>
              <a:rPr lang="en-US" altLang="en-US" dirty="0"/>
              <a:t>Splitter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Η δομή του POTS </a:t>
            </a:r>
            <a:r>
              <a:rPr lang="el-GR" altLang="en-US" dirty="0" err="1"/>
              <a:t>splitter</a:t>
            </a:r>
            <a:r>
              <a:rPr lang="el-GR" altLang="en-US" dirty="0"/>
              <a:t> είναι πανομοιότυπη και για το ATU-R και για το ATU-C</a:t>
            </a:r>
          </a:p>
          <a:p>
            <a:pPr lvl="1"/>
            <a:r>
              <a:rPr lang="el-GR" altLang="en-US" dirty="0" err="1"/>
              <a:t>Κατωπερατό</a:t>
            </a:r>
            <a:r>
              <a:rPr lang="el-GR" altLang="en-US" dirty="0"/>
              <a:t> φίλτρο για την διεπαφή του POTS </a:t>
            </a:r>
          </a:p>
          <a:p>
            <a:pPr lvl="1"/>
            <a:r>
              <a:rPr lang="el-GR" altLang="en-US" dirty="0" err="1"/>
              <a:t>Υψιπερατό</a:t>
            </a:r>
            <a:r>
              <a:rPr lang="el-GR" altLang="en-US" dirty="0"/>
              <a:t> φίλτρο για τα κανάλια </a:t>
            </a:r>
            <a:r>
              <a:rPr lang="el-GR" altLang="en-US" dirty="0" err="1"/>
              <a:t>upstream</a:t>
            </a:r>
            <a:r>
              <a:rPr lang="el-GR" altLang="en-US" dirty="0"/>
              <a:t> και </a:t>
            </a:r>
            <a:r>
              <a:rPr lang="el-GR" altLang="en-US" dirty="0" err="1"/>
              <a:t>downstream</a:t>
            </a:r>
            <a:endParaRPr lang="el-GR" altLang="en-US" dirty="0"/>
          </a:p>
          <a:p>
            <a:r>
              <a:rPr lang="el-GR" altLang="en-US" dirty="0"/>
              <a:t>Το κατωπερατό φίλτρο αφαιρεί, από το κανάλι POTS, την παρεμβολή των καναλιών upstream και downstream</a:t>
            </a:r>
          </a:p>
          <a:p>
            <a:r>
              <a:rPr lang="el-GR" altLang="en-US" dirty="0"/>
              <a:t>Το </a:t>
            </a:r>
            <a:r>
              <a:rPr lang="el-GR" altLang="en-US" dirty="0" err="1"/>
              <a:t>υψιπερατό</a:t>
            </a:r>
            <a:r>
              <a:rPr lang="el-GR" altLang="en-US" dirty="0"/>
              <a:t> φίλτρο αφαιρεί, από τα κανάλια </a:t>
            </a:r>
            <a:r>
              <a:rPr lang="el-GR" altLang="en-US" dirty="0" err="1"/>
              <a:t>upstream</a:t>
            </a:r>
            <a:r>
              <a:rPr lang="el-GR" altLang="en-US" dirty="0"/>
              <a:t> και </a:t>
            </a:r>
            <a:r>
              <a:rPr lang="el-GR" altLang="en-US" dirty="0" err="1"/>
              <a:t>downstream</a:t>
            </a:r>
            <a:r>
              <a:rPr lang="el-GR" altLang="en-US" dirty="0"/>
              <a:t>, την παρεμβολή από το κανάλι POTS</a:t>
            </a:r>
          </a:p>
        </p:txBody>
      </p:sp>
    </p:spTree>
    <p:extLst>
      <p:ext uri="{BB962C8B-B14F-4D97-AF65-F5344CB8AC3E}">
        <p14:creationId xmlns:p14="http://schemas.microsoft.com/office/powerpoint/2010/main" val="3623377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Τρόποι Διανομής </a:t>
            </a:r>
            <a:r>
              <a:rPr lang="en-US" altLang="en-US" dirty="0"/>
              <a:t>ADSL</a:t>
            </a:r>
            <a:r>
              <a:rPr lang="el-GR" altLang="en-US" dirty="0"/>
              <a:t> (1/</a:t>
            </a:r>
            <a:r>
              <a:rPr lang="en-US" altLang="en-US" dirty="0"/>
              <a:t>3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l-GR" altLang="en-US" dirty="0"/>
              <a:t>Κατά την διάρκεια μιας ADSL σύνδεσης αποστέλλεται κάθε 17 </a:t>
            </a:r>
            <a:r>
              <a:rPr lang="el-GR" altLang="en-US" dirty="0" err="1"/>
              <a:t>msec</a:t>
            </a:r>
            <a:r>
              <a:rPr lang="el-GR" altLang="en-US" dirty="0"/>
              <a:t> ένα </a:t>
            </a:r>
            <a:r>
              <a:rPr lang="el-GR" altLang="en-US" dirty="0" err="1"/>
              <a:t>superframe</a:t>
            </a:r>
            <a:r>
              <a:rPr lang="el-GR" altLang="en-US" dirty="0"/>
              <a:t> (</a:t>
            </a:r>
            <a:r>
              <a:rPr lang="el-GR" altLang="en-US" dirty="0" err="1"/>
              <a:t>υπερπλαίσιο</a:t>
            </a:r>
            <a:r>
              <a:rPr lang="el-GR" altLang="en-US" dirty="0"/>
              <a:t>) (περίπου 59 το δευτερόλεπτο) που αποτελείται από 68 ADSL </a:t>
            </a:r>
            <a:r>
              <a:rPr lang="en-US" altLang="en-US" dirty="0"/>
              <a:t>frames</a:t>
            </a:r>
            <a:r>
              <a:rPr lang="el-GR" altLang="en-US" dirty="0"/>
              <a:t> (πλαίσια)</a:t>
            </a:r>
          </a:p>
          <a:p>
            <a:pPr>
              <a:lnSpc>
                <a:spcPct val="120000"/>
              </a:lnSpc>
            </a:pPr>
            <a:r>
              <a:rPr lang="el-GR" altLang="en-US" dirty="0"/>
              <a:t>Το ADSL </a:t>
            </a:r>
            <a:r>
              <a:rPr lang="el-GR" altLang="en-US" dirty="0" err="1"/>
              <a:t>Forum</a:t>
            </a:r>
            <a:r>
              <a:rPr lang="el-GR" altLang="en-US" dirty="0"/>
              <a:t> έχει ορίσει τέσσερις διαφορετικούς τρόπους διανομής (</a:t>
            </a:r>
            <a:r>
              <a:rPr lang="en-US" altLang="en-US" dirty="0"/>
              <a:t>distribution modes</a:t>
            </a:r>
            <a:r>
              <a:rPr lang="el-GR" altLang="en-US" dirty="0"/>
              <a:t>) για όλες τις xDSL τεχνολογίες συμπεριλαμβανομένης και της ADSL</a:t>
            </a:r>
          </a:p>
          <a:p>
            <a:pPr>
              <a:lnSpc>
                <a:spcPct val="120000"/>
              </a:lnSpc>
            </a:pPr>
            <a:r>
              <a:rPr lang="el-GR" altLang="en-US" dirty="0"/>
              <a:t>Οι τρόποι διανομής καθορίζουν ποια μορφή θα πάρουν τα </a:t>
            </a:r>
            <a:r>
              <a:rPr lang="el-GR" altLang="en-US" dirty="0" err="1"/>
              <a:t>bits</a:t>
            </a:r>
            <a:r>
              <a:rPr lang="el-GR" altLang="en-US" dirty="0"/>
              <a:t> μέσα στα ADSL πλαίσια πριν αποσταλούν</a:t>
            </a:r>
          </a:p>
        </p:txBody>
      </p:sp>
    </p:spTree>
    <p:extLst>
      <p:ext uri="{BB962C8B-B14F-4D97-AF65-F5344CB8AC3E}">
        <p14:creationId xmlns:p14="http://schemas.microsoft.com/office/powerpoint/2010/main" val="27025494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Τρόποι Διανομής </a:t>
            </a:r>
            <a:r>
              <a:rPr lang="en-US" altLang="en-US" dirty="0"/>
              <a:t>ADSL</a:t>
            </a:r>
            <a:r>
              <a:rPr lang="el-GR" altLang="en-US" dirty="0"/>
              <a:t> (2/</a:t>
            </a:r>
            <a:r>
              <a:rPr lang="en-US" altLang="en-US" dirty="0"/>
              <a:t>3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n-US" dirty="0"/>
              <a:t>Bit synchronous mode:</a:t>
            </a:r>
            <a:r>
              <a:rPr lang="el-GR" altLang="en-US" dirty="0"/>
              <a:t> ο πιο απλός τρόπος στον οποίο κάθε bit που τοποθετείται στον </a:t>
            </a:r>
            <a:r>
              <a:rPr lang="el-GR" altLang="en-US" dirty="0" err="1"/>
              <a:t>buffer</a:t>
            </a:r>
            <a:r>
              <a:rPr lang="el-GR" altLang="en-US" dirty="0"/>
              <a:t> μιας συσκευής στο ένα άκρο της σύνδεσης (π.χ. ATU-R) θα εμφανιστεί στον </a:t>
            </a:r>
            <a:r>
              <a:rPr lang="el-GR" altLang="en-US" dirty="0" err="1"/>
              <a:t>buffer</a:t>
            </a:r>
            <a:r>
              <a:rPr lang="el-GR" altLang="en-US" dirty="0"/>
              <a:t> της συσκευής στο άλλο άκρο (ATU-C)</a:t>
            </a:r>
            <a:endParaRPr lang="en-US" altLang="en-US" dirty="0"/>
          </a:p>
          <a:p>
            <a:pPr>
              <a:lnSpc>
                <a:spcPct val="120000"/>
              </a:lnSpc>
            </a:pPr>
            <a:r>
              <a:rPr lang="en-US" altLang="en-US" dirty="0"/>
              <a:t>Packed adapter mode:</a:t>
            </a:r>
            <a:r>
              <a:rPr lang="el-GR" altLang="en-US" dirty="0"/>
              <a:t> η διαφορά με το </a:t>
            </a:r>
            <a:r>
              <a:rPr lang="en-US" altLang="en-US" dirty="0"/>
              <a:t>bit synchronous mode </a:t>
            </a:r>
            <a:r>
              <a:rPr lang="el-GR" altLang="en-US" dirty="0"/>
              <a:t>είναι ότι οι συσκευές στην πλευρά του χρήστη αποστέλλουν και λαμβάνουν πακέτα και όχι απλά συρμούς από </a:t>
            </a:r>
            <a:r>
              <a:rPr lang="el-GR" altLang="en-US" dirty="0" err="1"/>
              <a:t>bits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7025494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Τρόποι Διανομής </a:t>
            </a:r>
            <a:r>
              <a:rPr lang="en-US" altLang="en-US" dirty="0"/>
              <a:t>ADSL</a:t>
            </a:r>
            <a:r>
              <a:rPr lang="el-GR" altLang="en-US" dirty="0"/>
              <a:t> (</a:t>
            </a:r>
            <a:r>
              <a:rPr lang="en-US" altLang="en-US" dirty="0"/>
              <a:t>3</a:t>
            </a:r>
            <a:r>
              <a:rPr lang="el-GR" altLang="en-US" dirty="0"/>
              <a:t>/</a:t>
            </a:r>
            <a:r>
              <a:rPr lang="en-US" altLang="en-US" dirty="0"/>
              <a:t>3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en-US" dirty="0"/>
              <a:t>End-to-end packed mode:</a:t>
            </a:r>
            <a:r>
              <a:rPr lang="el-GR" altLang="en-US" dirty="0"/>
              <a:t> η κύρια διαφορά με τον </a:t>
            </a:r>
            <a:r>
              <a:rPr lang="en-US" altLang="en-US" dirty="0"/>
              <a:t>packed adapter mode</a:t>
            </a:r>
            <a:r>
              <a:rPr lang="el-GR" altLang="en-US" dirty="0"/>
              <a:t> είναι ότι τα πακέτα </a:t>
            </a:r>
            <a:r>
              <a:rPr lang="el-GR" altLang="en-US" dirty="0" err="1"/>
              <a:t>πολυπλέκονται</a:t>
            </a:r>
            <a:r>
              <a:rPr lang="el-GR" altLang="en-US" dirty="0"/>
              <a:t> μέσα στο ADSL κανάλι (βασίζεται κυρίως στο TCP/IP πρωτόκολλο)</a:t>
            </a:r>
            <a:endParaRPr lang="en-US" altLang="en-US" dirty="0"/>
          </a:p>
          <a:p>
            <a:pPr>
              <a:lnSpc>
                <a:spcPct val="120000"/>
              </a:lnSpc>
            </a:pPr>
            <a:r>
              <a:rPr lang="en-US" altLang="en-US" dirty="0"/>
              <a:t>End-to-end ATM mode: </a:t>
            </a:r>
            <a:r>
              <a:rPr lang="el-GR" altLang="en-US" dirty="0"/>
              <a:t>η πληροφορία τοποθετείται σε ATM κελιά και όχι σε IP πακέτα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643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ADSL2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Παρέχει καλύτερη υποστήριξη για νέες εφαρμογές και υπηρεσίες</a:t>
            </a:r>
          </a:p>
          <a:p>
            <a:r>
              <a:rPr lang="el-GR" altLang="en-US" dirty="0"/>
              <a:t>Προσφέρει βελτιώσεις στην απόδοση, στο ρυθμό μετάδοσης και την προσβασιμότητα, τις διαγνωστικές μεθόδους, την προσαρμογή του ρυθμού μετάδοσης, και την κατάσταση αναμονής (</a:t>
            </a:r>
            <a:r>
              <a:rPr lang="el-GR" altLang="en-US" dirty="0" err="1"/>
              <a:t>stand-by</a:t>
            </a:r>
            <a:r>
              <a:rPr lang="el-GR" altLang="en-US" dirty="0"/>
              <a:t> </a:t>
            </a:r>
            <a:r>
              <a:rPr lang="el-GR" altLang="en-US" dirty="0" err="1"/>
              <a:t>mode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Ανάλογα και με την ποιότητα της γραμμής, οι ρυθμοί μετάδοσης μπορούν να φτάσουν τα 12 </a:t>
            </a:r>
            <a:r>
              <a:rPr lang="el-GR" altLang="en-US" dirty="0" err="1"/>
              <a:t>Mbit</a:t>
            </a:r>
            <a:r>
              <a:rPr lang="el-GR" altLang="en-US" dirty="0"/>
              <a:t>/s </a:t>
            </a:r>
            <a:r>
              <a:rPr lang="el-GR" altLang="en-US" dirty="0" err="1"/>
              <a:t>downstream</a:t>
            </a:r>
            <a:r>
              <a:rPr lang="el-GR" altLang="en-US" dirty="0"/>
              <a:t> και 3,5 </a:t>
            </a:r>
            <a:r>
              <a:rPr lang="el-GR" altLang="en-US" dirty="0" err="1"/>
              <a:t>Mbit</a:t>
            </a:r>
            <a:r>
              <a:rPr lang="el-GR" altLang="en-US" dirty="0"/>
              <a:t>/s </a:t>
            </a:r>
            <a:r>
              <a:rPr lang="el-GR" altLang="en-US" dirty="0" err="1"/>
              <a:t>upstream</a:t>
            </a:r>
            <a:endParaRPr lang="el-GR" altLang="en-US" dirty="0"/>
          </a:p>
          <a:p>
            <a:r>
              <a:rPr lang="el-GR" altLang="en-US" dirty="0"/>
              <a:t>Η απόσταση από το DSLAM (</a:t>
            </a:r>
            <a:r>
              <a:rPr lang="en-US" altLang="en-US" dirty="0"/>
              <a:t>Digital subscriber line access multiplexer</a:t>
            </a:r>
            <a:r>
              <a:rPr lang="el-GR" altLang="en-US" dirty="0"/>
              <a:t>) μέχρι τον εξοπλισμό του πελάτη είναι συνήθως ο πιο καθοριστικός παράγοντας στην ποιότητα της γραμμής</a:t>
            </a:r>
          </a:p>
          <a:p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3336688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Τεχνικά χαρακτηριστικά </a:t>
            </a:r>
            <a:r>
              <a:rPr lang="en-US" altLang="en-US"/>
              <a:t>ADSL2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n-US" dirty="0"/>
              <a:t>Χρησιμοποιεί τις ίδιες συχνότητες που χρησιμοποιεί το απλό ADSL</a:t>
            </a:r>
          </a:p>
          <a:p>
            <a:r>
              <a:rPr lang="el-GR" altLang="en-US" dirty="0"/>
              <a:t>Η έκδοση </a:t>
            </a:r>
            <a:r>
              <a:rPr lang="en-US" altLang="en-US" dirty="0"/>
              <a:t>ADSL2 </a:t>
            </a:r>
            <a:r>
              <a:rPr lang="el-GR" altLang="en-US" dirty="0"/>
              <a:t>ορίζεται στις συστάσεις ITU G.992.3 και G.992.4</a:t>
            </a:r>
          </a:p>
          <a:p>
            <a:r>
              <a:rPr lang="el-GR" altLang="en-US" dirty="0"/>
              <a:t>Χρήση τετραδιάστατης κωδικοποίησης trellis 16 καταστάσεων και 1-bit quadrature amplitude modulation (QAM)</a:t>
            </a:r>
          </a:p>
          <a:p>
            <a:r>
              <a:rPr lang="el-GR" altLang="en-US" dirty="0"/>
              <a:t>Παρέχει υψηλότερους ρυθμούς μετάδοσης σε γραμμές μεγάλου μήκους όταν ο λόγος σήματος προς θόρυβο (signal-to noise ratio - SNR) είναι μικρός</a:t>
            </a:r>
          </a:p>
          <a:p>
            <a:r>
              <a:rPr lang="el-GR" altLang="en-US" dirty="0"/>
              <a:t>Επιτρέπει στον αποδέκτη να διασκορπίσει τον μη στατικό θόρυβο που προέρχεται από </a:t>
            </a:r>
            <a:r>
              <a:rPr lang="en-US" altLang="en-US" dirty="0"/>
              <a:t>radio </a:t>
            </a:r>
            <a:r>
              <a:rPr lang="el-GR" altLang="en-US" dirty="0"/>
              <a:t>AM παρεμβολές</a:t>
            </a:r>
          </a:p>
          <a:p>
            <a:r>
              <a:rPr lang="el-GR" altLang="en-US" dirty="0"/>
              <a:t>Οι συσκευές που χρησιμοποιούνται πρέπει να είναι συμβατές με το πρότυπο</a:t>
            </a:r>
          </a:p>
        </p:txBody>
      </p:sp>
    </p:spTree>
    <p:extLst>
      <p:ext uri="{BB962C8B-B14F-4D97-AF65-F5344CB8AC3E}">
        <p14:creationId xmlns:p14="http://schemas.microsoft.com/office/powerpoint/2010/main" val="20681259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Βελτιώσεις σε σχέση με απλό </a:t>
            </a:r>
            <a:r>
              <a:rPr lang="en-US" altLang="en-US" dirty="0"/>
              <a:t>ADSL</a:t>
            </a:r>
            <a:r>
              <a:rPr lang="el-GR" alt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n-US" sz="2300" dirty="0"/>
              <a:t>Βελτιωμένη απόδοση της διαμόρφωσης (</a:t>
            </a:r>
            <a:r>
              <a:rPr lang="el-GR" altLang="en-US" sz="2300" dirty="0" err="1"/>
              <a:t>modulation</a:t>
            </a:r>
            <a:r>
              <a:rPr lang="el-GR" altLang="en-US" sz="2300" dirty="0"/>
              <a:t>)</a:t>
            </a:r>
          </a:p>
          <a:p>
            <a:r>
              <a:rPr lang="el-GR" altLang="en-US" sz="2300" dirty="0"/>
              <a:t>Μείωση της επιβάρυνσης για την κατασκευή των </a:t>
            </a:r>
            <a:r>
              <a:rPr lang="el-GR" altLang="en-US" sz="2300" dirty="0" err="1"/>
              <a:t>frames</a:t>
            </a:r>
            <a:endParaRPr lang="el-GR" altLang="en-US" sz="2300" dirty="0"/>
          </a:p>
          <a:p>
            <a:r>
              <a:rPr lang="el-GR" altLang="en-US" sz="2300" dirty="0"/>
              <a:t>Μεγαλύτερο κέρδος από την κωδικοποίηση</a:t>
            </a:r>
          </a:p>
          <a:p>
            <a:r>
              <a:rPr lang="el-GR" altLang="en-US" sz="2300" dirty="0"/>
              <a:t>Βελτίωση της αρχικοποίησης </a:t>
            </a:r>
          </a:p>
          <a:p>
            <a:r>
              <a:rPr lang="el-GR" altLang="en-US" sz="2300" dirty="0"/>
              <a:t>Καλύτεροι αλγόριθμοι επεξεργασίας σήματος</a:t>
            </a:r>
          </a:p>
          <a:p>
            <a:r>
              <a:rPr lang="el-GR" altLang="en-US" sz="2300" dirty="0"/>
              <a:t>Έλεγχος ορισμένων παραμέτρων από τον πομπό και τον δέκτη προκειμένου να επιτευχθεί βέλτιστη «εκπαίδευση» των συναρτήσεων επεξεργασίας σήματος του πομπού και του δέκτη</a:t>
            </a:r>
          </a:p>
          <a:p>
            <a:r>
              <a:rPr lang="el-GR" altLang="en-US" sz="2300" dirty="0"/>
              <a:t>Βελτίωση στην κατανάλωση ισχύος: Σε αντίθεση με τους πομποδέκτες του απλού ADSL πρώτης γενιάς, πλέον οι πομποδέκτες δεν λειτουργούν σε πλήρη ισχύ όλη τη μέρα</a:t>
            </a:r>
          </a:p>
        </p:txBody>
      </p:sp>
    </p:spTree>
    <p:extLst>
      <p:ext uri="{BB962C8B-B14F-4D97-AF65-F5344CB8AC3E}">
        <p14:creationId xmlns:p14="http://schemas.microsoft.com/office/powerpoint/2010/main" val="29159018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Βελτιώσεις σε σχέση με απλό </a:t>
            </a:r>
            <a:r>
              <a:rPr lang="en-US" altLang="en-US" dirty="0"/>
              <a:t>ADSL</a:t>
            </a:r>
            <a:r>
              <a:rPr lang="el-GR" alt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n-US" sz="2050" dirty="0"/>
              <a:t>Εξουδετέρωση τόνων κατά την αρχικοποίηση ώστε να γίνει δυνατή η χρήση σχημάτων ακύρωσης της παρεμβολής ραδιοφωνικών συχνοτήτων (</a:t>
            </a:r>
            <a:r>
              <a:rPr lang="el-GR" altLang="en-US" sz="2050" dirty="0" err="1"/>
              <a:t>radio</a:t>
            </a:r>
            <a:r>
              <a:rPr lang="el-GR" altLang="en-US" sz="2050" dirty="0"/>
              <a:t> </a:t>
            </a:r>
            <a:r>
              <a:rPr lang="el-GR" altLang="en-US" sz="2050" dirty="0" err="1"/>
              <a:t>frequency</a:t>
            </a:r>
            <a:r>
              <a:rPr lang="el-GR" altLang="en-US" sz="2050" dirty="0"/>
              <a:t> </a:t>
            </a:r>
            <a:r>
              <a:rPr lang="el-GR" altLang="en-US" sz="2050" dirty="0" err="1"/>
              <a:t>interference</a:t>
            </a:r>
            <a:r>
              <a:rPr lang="el-GR" altLang="en-US" sz="2050" dirty="0"/>
              <a:t> (RFI) </a:t>
            </a:r>
            <a:r>
              <a:rPr lang="el-GR" altLang="en-US" sz="2050" dirty="0" err="1"/>
              <a:t>cancellation</a:t>
            </a:r>
            <a:r>
              <a:rPr lang="el-GR" altLang="en-US" sz="2050" dirty="0"/>
              <a:t> </a:t>
            </a:r>
            <a:r>
              <a:rPr lang="el-GR" altLang="en-US" sz="2050" dirty="0" err="1"/>
              <a:t>schemes</a:t>
            </a:r>
            <a:r>
              <a:rPr lang="el-GR" altLang="en-US" sz="2050" dirty="0"/>
              <a:t>)</a:t>
            </a:r>
          </a:p>
          <a:p>
            <a:r>
              <a:rPr lang="el-GR" altLang="en-US" sz="2050" dirty="0"/>
              <a:t>Μείωση του χρόνου αρχικοποίησης σε λιγότερο από 3 δευτερόλεπτα, σε σχέση με πάνω από 10 δευτερόλεπτα που απαιτεί το ADSL</a:t>
            </a:r>
          </a:p>
          <a:p>
            <a:r>
              <a:rPr lang="el-GR" altLang="en-US" sz="2050" dirty="0"/>
              <a:t>Σε τηλεφωνικές γραμμές μεγάλου μήκους, το ADSL2 μπορεί να παρέχει επιπλέον 50 </a:t>
            </a:r>
            <a:r>
              <a:rPr lang="el-GR" altLang="en-US" sz="2050" dirty="0" err="1"/>
              <a:t>kbps</a:t>
            </a:r>
            <a:r>
              <a:rPr lang="el-GR" altLang="en-US" sz="2050" dirty="0"/>
              <a:t> ρυθμό μετάδοσης</a:t>
            </a:r>
            <a:endParaRPr lang="en-US" altLang="en-US" sz="2050" dirty="0"/>
          </a:p>
          <a:p>
            <a:pPr lvl="1"/>
            <a:r>
              <a:rPr lang="el-GR" altLang="en-US" sz="2050" dirty="0"/>
              <a:t>Σημαίνει αύξηση της μέγιστης απόστασης της τάξης των 200 μέτρων</a:t>
            </a:r>
          </a:p>
          <a:p>
            <a:pPr lvl="1"/>
            <a:r>
              <a:rPr lang="el-GR" altLang="en-US" sz="2050" dirty="0"/>
              <a:t>Σημαίνει αύξηση κάλυψης περίπου 6%, ή 6.5 τετραγωνικά χιλιόμετρα</a:t>
            </a:r>
          </a:p>
          <a:p>
            <a:r>
              <a:rPr lang="el-GR" altLang="en-US" sz="2050" dirty="0"/>
              <a:t>Ακύρωση </a:t>
            </a:r>
            <a:r>
              <a:rPr lang="el-GR" altLang="en-US" sz="2050" dirty="0" err="1"/>
              <a:t>ηχούς</a:t>
            </a:r>
            <a:r>
              <a:rPr lang="el-GR" altLang="en-US" sz="2050" dirty="0"/>
              <a:t> (</a:t>
            </a:r>
            <a:r>
              <a:rPr lang="en-US" altLang="en-US" sz="2050" dirty="0"/>
              <a:t>echo cancellation</a:t>
            </a:r>
            <a:r>
              <a:rPr lang="el-GR" altLang="en-US" sz="2050" dirty="0"/>
              <a:t>) και επιπέδων διασταυρούμενης ομιλίας (</a:t>
            </a:r>
            <a:r>
              <a:rPr lang="el-GR" altLang="en-US" sz="2050" dirty="0" err="1"/>
              <a:t>crosstalk</a:t>
            </a:r>
            <a:r>
              <a:rPr lang="el-GR" altLang="en-US" sz="2050" dirty="0"/>
              <a:t>) στα δύο άκρα της γραμμής</a:t>
            </a:r>
            <a:endParaRPr lang="en-US" altLang="en-US" sz="2050" dirty="0"/>
          </a:p>
        </p:txBody>
      </p:sp>
    </p:spTree>
    <p:extLst>
      <p:ext uri="{BB962C8B-B14F-4D97-AF65-F5344CB8AC3E}">
        <p14:creationId xmlns:p14="http://schemas.microsoft.com/office/powerpoint/2010/main" val="864855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Διαγνωστικές μέθοδοι </a:t>
            </a:r>
            <a:r>
              <a:rPr lang="en-US" altLang="en-US"/>
              <a:t>ADSL2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n-US" dirty="0"/>
              <a:t>Οι πομποδέκτες του ADSL2 έχουν ενισχυθεί με διαγνωστικές δυνατότητες</a:t>
            </a:r>
            <a:endParaRPr lang="en-US" altLang="en-US" dirty="0"/>
          </a:p>
          <a:p>
            <a:r>
              <a:rPr lang="el-GR" altLang="en-US" dirty="0"/>
              <a:t>Παρέχουν μετρήσεις για</a:t>
            </a:r>
          </a:p>
          <a:p>
            <a:pPr lvl="1"/>
            <a:r>
              <a:rPr lang="el-GR" altLang="en-US" dirty="0"/>
              <a:t>τον θόρυβο της γραμμής</a:t>
            </a:r>
          </a:p>
          <a:p>
            <a:pPr lvl="1"/>
            <a:r>
              <a:rPr lang="el-GR" altLang="en-US" dirty="0"/>
              <a:t>την εξασθένιση του σήματος</a:t>
            </a:r>
          </a:p>
          <a:p>
            <a:pPr lvl="1"/>
            <a:r>
              <a:rPr lang="el-GR" altLang="en-US" dirty="0"/>
              <a:t>το λόγο σήματος προς θόρυβο (SNR) στα δύο άκρα της γραμμής</a:t>
            </a:r>
          </a:p>
          <a:p>
            <a:r>
              <a:rPr lang="el-GR" altLang="en-US" dirty="0"/>
              <a:t>Μπορούν να συλλεχθούν χρησιμοποιώντας ένα ειδικό διαγνωστικό mode λειτουργίας ακόμα και όταν η ποιότητα της γραμμής είναι πολύ κακή για να πραγματοποιηθεί μία κανονική ADSL σύνδεση</a:t>
            </a:r>
          </a:p>
        </p:txBody>
      </p:sp>
    </p:spTree>
    <p:extLst>
      <p:ext uri="{BB962C8B-B14F-4D97-AF65-F5344CB8AC3E}">
        <p14:creationId xmlns:p14="http://schemas.microsoft.com/office/powerpoint/2010/main" val="1445194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Τεχνολογίες </a:t>
            </a:r>
            <a:r>
              <a:rPr lang="en-US" dirty="0" err="1"/>
              <a:t>xDSL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77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Διαχείριση ενέργειας </a:t>
            </a:r>
            <a:r>
              <a:rPr lang="en-US" altLang="en-US" dirty="0"/>
              <a:t>ADSL2: L2 mode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Όταν γίνεται λήψη μεγάλων αρχείων, η ADSL2 σύνδεση λειτουργεί σε πλήρη ισχύ (L0 mode) </a:t>
            </a:r>
            <a:endParaRPr lang="en-US" altLang="en-US" dirty="0"/>
          </a:p>
          <a:p>
            <a:r>
              <a:rPr lang="el-GR" altLang="en-US" dirty="0"/>
              <a:t>Όταν η κίνηση στη σύνδεση μειώνεται</a:t>
            </a:r>
            <a:r>
              <a:rPr lang="en-US" altLang="en-US" dirty="0"/>
              <a:t> </a:t>
            </a:r>
            <a:r>
              <a:rPr lang="el-GR" altLang="en-US" dirty="0"/>
              <a:t>το σύστημα μπορεί να μεταβεί στο L2 mode, στο οποίο ο ρυθμός μετάδοσης είναι σημαντικά μικρότερος και η κατανάλωση ισχύος μειώνεται</a:t>
            </a:r>
            <a:endParaRPr lang="en-US" altLang="en-US" dirty="0"/>
          </a:p>
          <a:p>
            <a:r>
              <a:rPr lang="el-GR" altLang="en-US" dirty="0"/>
              <a:t>Από το L2 mode, το ADSL2 μπορεί να επανέλθει στιγμιαία στο L0 και να αυξήσει το ρυθμό μετάδοσης μόλις ο χρήστης ξεκινήσει για παράδειγμα μια λήψη αρχείου</a:t>
            </a:r>
            <a:endParaRPr lang="en-US" altLang="en-US" dirty="0"/>
          </a:p>
          <a:p>
            <a:r>
              <a:rPr lang="el-GR" altLang="en-US" dirty="0"/>
              <a:t>Ο μηχανισμός εισόδου και εξόδου στο L2 mode και οι προσαρμογές του ρυθμού μετάδοσης επιτυγχάνονται χωρίς καμία διακοπή της υπηρεσίας και επομένως δεν γίνονται αντιληπτές από το χρήστη</a:t>
            </a:r>
          </a:p>
        </p:txBody>
      </p:sp>
    </p:spTree>
    <p:extLst>
      <p:ext uri="{BB962C8B-B14F-4D97-AF65-F5344CB8AC3E}">
        <p14:creationId xmlns:p14="http://schemas.microsoft.com/office/powerpoint/2010/main" val="3881720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Διαχείριση ενέργειας </a:t>
            </a:r>
            <a:r>
              <a:rPr lang="en-US" altLang="en-US" dirty="0"/>
              <a:t>ADSL2: L3 mode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Το L3 mode είναι ένα </a:t>
            </a:r>
            <a:r>
              <a:rPr lang="el-GR" altLang="en-US" dirty="0" err="1"/>
              <a:t>sleep</a:t>
            </a:r>
            <a:r>
              <a:rPr lang="el-GR" altLang="en-US" dirty="0"/>
              <a:t> mode όπου η κίνηση δεν μπορεί να μεταφερθεί πάνω από την σύνδεση</a:t>
            </a:r>
            <a:endParaRPr lang="en-US" altLang="en-US" dirty="0"/>
          </a:p>
          <a:p>
            <a:r>
              <a:rPr lang="el-GR" altLang="en-US" dirty="0"/>
              <a:t>Όταν ο χρήστης επιστρέψει, οι πομποδέκτες του ADSL2 χρειάζονται περίπου 3 δευτερόλεπτα για να </a:t>
            </a:r>
            <a:r>
              <a:rPr lang="el-GR" altLang="en-US" dirty="0" err="1"/>
              <a:t>επαναρχικοποιηθούν</a:t>
            </a:r>
            <a:r>
              <a:rPr lang="el-GR" altLang="en-US" dirty="0"/>
              <a:t> και να μπουν σε κατάσταση πλήρους λειτουργίας</a:t>
            </a:r>
          </a:p>
        </p:txBody>
      </p:sp>
    </p:spTree>
    <p:extLst>
      <p:ext uri="{BB962C8B-B14F-4D97-AF65-F5344CB8AC3E}">
        <p14:creationId xmlns:p14="http://schemas.microsoft.com/office/powerpoint/2010/main" val="12097343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Φαινόμενο </a:t>
            </a:r>
            <a:r>
              <a:rPr lang="en-US" altLang="en-US" dirty="0"/>
              <a:t>Crosstalk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l-GR" altLang="en-US" sz="2300" dirty="0" err="1"/>
              <a:t>Crosstalk</a:t>
            </a:r>
            <a:r>
              <a:rPr lang="el-GR" altLang="en-US" sz="2300" dirty="0"/>
              <a:t> θεωρείται η παρεμβολή στην αναλογική γραμμή ενός γειτονικού σήματος με το επιθυμητό σήμα</a:t>
            </a:r>
          </a:p>
          <a:p>
            <a:pPr>
              <a:lnSpc>
                <a:spcPct val="120000"/>
              </a:lnSpc>
            </a:pPr>
            <a:r>
              <a:rPr lang="el-GR" altLang="en-US" sz="2300" dirty="0"/>
              <a:t>Τα τηλεφωνικά καλώδια είναι τοποθετημένα μαζί σε ομάδες των 25 ή και περισσότερων συνεστραμμένων ζευγών</a:t>
            </a:r>
          </a:p>
          <a:p>
            <a:pPr>
              <a:lnSpc>
                <a:spcPct val="120000"/>
              </a:lnSpc>
            </a:pPr>
            <a:r>
              <a:rPr lang="el-GR" altLang="en-US" sz="2300" dirty="0"/>
              <a:t>Τα ηλεκτρικά σήματα από ένα συνεστραμμένο ζεύγος μπορεί να αλληλεπιδρούν ηλεκτρομαγνητικά με γειτονικά συνεστραμμένα ζεύγη καλωδίων</a:t>
            </a:r>
          </a:p>
          <a:p>
            <a:pPr>
              <a:lnSpc>
                <a:spcPct val="120000"/>
              </a:lnSpc>
            </a:pPr>
            <a:r>
              <a:rPr lang="el-GR" altLang="en-US" sz="2300" dirty="0"/>
              <a:t>Το φαινόμενο αυτό λέγεται διασταυρούμενη ομιλία (</a:t>
            </a:r>
            <a:r>
              <a:rPr lang="en-US" altLang="en-US" sz="2300" dirty="0"/>
              <a:t>crosstalk</a:t>
            </a:r>
            <a:r>
              <a:rPr lang="el-GR" altLang="en-US" sz="2300" dirty="0"/>
              <a:t>) και επηρεάζει αρνητικά την απόδοση της ADSL σύνδεσης, που μπορεί να οδηγήσει το ADSL να διακόψει τη σύνδεση</a:t>
            </a:r>
          </a:p>
        </p:txBody>
      </p:sp>
    </p:spTree>
    <p:extLst>
      <p:ext uri="{BB962C8B-B14F-4D97-AF65-F5344CB8AC3E}">
        <p14:creationId xmlns:p14="http://schemas.microsoft.com/office/powerpoint/2010/main" val="42557199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/>
              <a:t>Προσαρμογή ρυθμού μετάδοσης </a:t>
            </a:r>
            <a:r>
              <a:rPr lang="en-US" altLang="en-US"/>
              <a:t>ADSL2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Το ADSL2 αντιμετωπίζει το </a:t>
            </a:r>
            <a:r>
              <a:rPr lang="en-US" altLang="en-US" dirty="0"/>
              <a:t>crosstalk </a:t>
            </a:r>
            <a:r>
              <a:rPr lang="el-GR" altLang="en-US" dirty="0"/>
              <a:t>και παρόμοια προβλήματα με το να προσαρμόζει ομαλά το ρυθμό μετάδοσης σε πραγματικό χρόνο</a:t>
            </a:r>
            <a:endParaRPr lang="en-US" altLang="en-US" dirty="0"/>
          </a:p>
          <a:p>
            <a:pPr lvl="1"/>
            <a:r>
              <a:rPr lang="en-US" altLang="en-US" dirty="0"/>
              <a:t>seamless rate adaptation</a:t>
            </a:r>
            <a:r>
              <a:rPr lang="el-GR" altLang="en-US" dirty="0"/>
              <a:t> (SRA)</a:t>
            </a:r>
            <a:endParaRPr lang="en-US" altLang="en-US" dirty="0"/>
          </a:p>
          <a:p>
            <a:r>
              <a:rPr lang="el-GR" altLang="en-US" dirty="0"/>
              <a:t>Το ADSL2 ανιχνεύει αλλαγές στις συνθήκες του καναλιού και προσαρμόζει το ρυθμό λειτουργίας στη νέα κατάσταση του καναλιού με τρόπο διάφανο ως προς το χρήστη</a:t>
            </a:r>
          </a:p>
        </p:txBody>
      </p:sp>
    </p:spTree>
    <p:extLst>
      <p:ext uri="{BB962C8B-B14F-4D97-AF65-F5344CB8AC3E}">
        <p14:creationId xmlns:p14="http://schemas.microsoft.com/office/powerpoint/2010/main" val="15704563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Λειτουργία </a:t>
            </a:r>
            <a:r>
              <a:rPr lang="en-US" altLang="en-US"/>
              <a:t>SRA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Ο δέκτης παρακολουθεί το λόγο SNR του καναλιού και καθορίζει ότι απαιτείται αλλαγή του ρυθμού μετάδοσης </a:t>
            </a:r>
            <a:endParaRPr lang="en-US" altLang="en-US" dirty="0"/>
          </a:p>
          <a:p>
            <a:r>
              <a:rPr lang="el-GR" altLang="en-US" dirty="0"/>
              <a:t>Ο δέκτης στέλνει ένα μήνυμα με όλες τις απαραίτητες παραμέτρους στον πομπό για να αρχικοποιήσει την αλλαγή στο ρυθμό μετάδοσης</a:t>
            </a:r>
          </a:p>
          <a:p>
            <a:r>
              <a:rPr lang="el-GR" altLang="en-US" dirty="0"/>
              <a:t>Ο πομπός στέλνει ένα σήμα “</a:t>
            </a:r>
            <a:r>
              <a:rPr lang="el-GR" altLang="en-US" dirty="0" err="1"/>
              <a:t>Sync</a:t>
            </a:r>
            <a:r>
              <a:rPr lang="el-GR" altLang="en-US" dirty="0"/>
              <a:t> </a:t>
            </a:r>
            <a:r>
              <a:rPr lang="el-GR" altLang="en-US" dirty="0" err="1"/>
              <a:t>Flag</a:t>
            </a:r>
            <a:r>
              <a:rPr lang="el-GR" altLang="en-US" dirty="0"/>
              <a:t>” που χρησιμοποιείται για να μαρκάρει την ακριβή χρονική στιγμή όπου θα αρχίσουν να χρησιμοποιούνται ο νέος ρυθμός μετάδοσης και οι παράμετροι μετάδοσης</a:t>
            </a:r>
          </a:p>
          <a:p>
            <a:r>
              <a:rPr lang="el-GR" altLang="en-US" dirty="0"/>
              <a:t>Το </a:t>
            </a:r>
            <a:r>
              <a:rPr lang="el-GR" altLang="en-US" dirty="0" err="1"/>
              <a:t>Sync</a:t>
            </a:r>
            <a:r>
              <a:rPr lang="el-GR" altLang="en-US" dirty="0"/>
              <a:t> </a:t>
            </a:r>
            <a:r>
              <a:rPr lang="el-GR" altLang="en-US" dirty="0" err="1"/>
              <a:t>Flag</a:t>
            </a:r>
            <a:r>
              <a:rPr lang="el-GR" altLang="en-US" dirty="0"/>
              <a:t> σήμα ανιχνεύεται από τον δέκτη και τα δύο άκρα μεταβαίνουν ομαλά και διάφανα για το χρήστη στο νέο ρυθμό μετάδοσης</a:t>
            </a:r>
          </a:p>
        </p:txBody>
      </p:sp>
    </p:spTree>
    <p:extLst>
      <p:ext uri="{BB962C8B-B14F-4D97-AF65-F5344CB8AC3E}">
        <p14:creationId xmlns:p14="http://schemas.microsoft.com/office/powerpoint/2010/main" val="7452469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Κατάτμηση καναλιών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Το ADSL2 δίνει τη δυνατότητα κατάτμησης του εύρους ζώνης σε διαφορετικά κανάλια με διαφορετικά χαρακτηριστικά για διαφορετικές εφαρμογές</a:t>
            </a:r>
            <a:endParaRPr lang="en-US" altLang="en-US" dirty="0"/>
          </a:p>
          <a:p>
            <a:r>
              <a:rPr lang="el-GR" altLang="en-US" dirty="0"/>
              <a:t>Το ADSL2 μπορεί να υποστηρίξει ταυτόχρονη χρήση μιας εφαρμογής φωνής και μιας εφαρμογής δεδομένων, οι οποίες έχουν διαφορετικές απαιτήσεις όσον αφορά χαρακτηριστικά όπως ρυθμός λαθών και καθυστέρηση μετάδοσης (</a:t>
            </a:r>
            <a:r>
              <a:rPr lang="en-US" altLang="en-US" dirty="0"/>
              <a:t>latency</a:t>
            </a:r>
            <a:r>
              <a:rPr lang="el-GR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88512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Voice over DSL</a:t>
            </a:r>
            <a:r>
              <a:rPr lang="en-US" altLang="en-US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Το ADSL2 υποστηρίζει </a:t>
            </a:r>
            <a:r>
              <a:rPr lang="el-GR" altLang="en-US" dirty="0" err="1"/>
              <a:t>Channelized</a:t>
            </a:r>
            <a:r>
              <a:rPr lang="el-GR" altLang="en-US" dirty="0"/>
              <a:t> </a:t>
            </a:r>
            <a:r>
              <a:rPr lang="el-GR" altLang="en-US" dirty="0" err="1"/>
              <a:t>Voice</a:t>
            </a:r>
            <a:r>
              <a:rPr lang="el-GR" altLang="en-US" dirty="0"/>
              <a:t> </a:t>
            </a:r>
            <a:r>
              <a:rPr lang="el-GR" altLang="en-US" dirty="0" err="1"/>
              <a:t>over</a:t>
            </a:r>
            <a:r>
              <a:rPr lang="el-GR" altLang="en-US" dirty="0"/>
              <a:t> DSL (</a:t>
            </a:r>
            <a:r>
              <a:rPr lang="el-GR" altLang="en-US" dirty="0" err="1"/>
              <a:t>CVoDSL</a:t>
            </a:r>
            <a:r>
              <a:rPr lang="el-GR" altLang="en-US" dirty="0"/>
              <a:t>), μία μέθοδο για τη διάφανη μεταφορά κίνησης φωνής </a:t>
            </a:r>
          </a:p>
          <a:p>
            <a:pPr lvl="1"/>
            <a:r>
              <a:rPr lang="el-GR" altLang="en-US" dirty="0"/>
              <a:t>χρησιμοποιεί «κανάλια» των 64 kbps</a:t>
            </a:r>
          </a:p>
          <a:p>
            <a:r>
              <a:rPr lang="el-GR" altLang="en-US" dirty="0"/>
              <a:t>Τα δεδομένα της φωνής δεν χρειάζεται να εισαχθούν σε πακέτα, αντίθετα από τις περιπτώσεις για παράδειγμα του VoIP και του </a:t>
            </a:r>
            <a:r>
              <a:rPr lang="el-GR" altLang="en-US" dirty="0" err="1"/>
              <a:t>VoATM</a:t>
            </a:r>
            <a:endParaRPr lang="el-GR" altLang="en-US" dirty="0"/>
          </a:p>
          <a:p>
            <a:pPr lvl="1"/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0130416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ADSL</a:t>
            </a:r>
            <a:r>
              <a:rPr lang="el-GR" altLang="en-US" dirty="0"/>
              <a:t>2+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altLang="en-US" dirty="0"/>
              <a:t>Η έκδοση </a:t>
            </a:r>
            <a:r>
              <a:rPr lang="en-US" altLang="en-US" dirty="0"/>
              <a:t>ADSL2+ </a:t>
            </a:r>
            <a:r>
              <a:rPr lang="el-GR" altLang="en-US" dirty="0"/>
              <a:t>οριστικοποιήθηκε ως πρότυπο από την ITU τον Ιανουάριο του 2003 με επίσημη ονομασία προτύπου «G.992.5»</a:t>
            </a:r>
          </a:p>
          <a:p>
            <a:r>
              <a:rPr lang="el-GR" altLang="en-US" dirty="0"/>
              <a:t>Εισάγει: </a:t>
            </a:r>
          </a:p>
          <a:p>
            <a:pPr lvl="1"/>
            <a:r>
              <a:rPr lang="el-GR" altLang="en-US" dirty="0"/>
              <a:t>εξελιγμένα χαρακτηριστικά για την αντιμετώπιση του θορύβου</a:t>
            </a:r>
          </a:p>
          <a:p>
            <a:pPr lvl="1"/>
            <a:r>
              <a:rPr lang="el-GR" altLang="en-US" dirty="0"/>
              <a:t>Υψηλότερους ρυθμούς συμβόλων κατά τη διαμόρφωση</a:t>
            </a:r>
          </a:p>
          <a:p>
            <a:r>
              <a:rPr lang="el-GR" altLang="en-US" dirty="0"/>
              <a:t>Χρησιμοποιεί DMT αλλά διπλασιάζει το </a:t>
            </a:r>
            <a:r>
              <a:rPr lang="el-GR" altLang="en-US" dirty="0" err="1"/>
              <a:t>downstream</a:t>
            </a:r>
            <a:r>
              <a:rPr lang="el-GR" altLang="en-US" dirty="0"/>
              <a:t> </a:t>
            </a:r>
            <a:r>
              <a:rPr lang="el-GR" altLang="en-US" dirty="0" err="1"/>
              <a:t>bandwidth</a:t>
            </a:r>
            <a:r>
              <a:rPr lang="el-GR" altLang="en-US" dirty="0"/>
              <a:t>, αυξάνοντας το ρυθμό κατεβάσματος δεδομένων μέχρι και τα 24 Mbps</a:t>
            </a:r>
          </a:p>
        </p:txBody>
      </p:sp>
    </p:spTree>
    <p:extLst>
      <p:ext uri="{BB962C8B-B14F-4D97-AF65-F5344CB8AC3E}">
        <p14:creationId xmlns:p14="http://schemas.microsoft.com/office/powerpoint/2010/main" val="324717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ADSL</a:t>
            </a:r>
            <a:r>
              <a:rPr lang="el-GR" altLang="en-US" dirty="0"/>
              <a:t>2+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Το ADSL2+ καθορίζει την </a:t>
            </a:r>
            <a:r>
              <a:rPr lang="el-GR" altLang="en-US" dirty="0" err="1"/>
              <a:t>downstream</a:t>
            </a:r>
            <a:r>
              <a:rPr lang="el-GR" altLang="en-US" dirty="0"/>
              <a:t> συχνότητα ως τα 2.2 MHz</a:t>
            </a:r>
          </a:p>
          <a:p>
            <a:pPr lvl="1"/>
            <a:r>
              <a:rPr lang="el-GR" altLang="en-US" dirty="0"/>
              <a:t>Τα πρώτα δύο μέλη της οικογένειας των ADSL2 προτύπων, τα G.992.3 (</a:t>
            </a:r>
            <a:r>
              <a:rPr lang="el-GR" altLang="en-US" dirty="0" err="1"/>
              <a:t>G.dmt.bis</a:t>
            </a:r>
            <a:r>
              <a:rPr lang="el-GR" altLang="en-US" dirty="0"/>
              <a:t>) και G.992.4 (</a:t>
            </a:r>
            <a:r>
              <a:rPr lang="el-GR" altLang="en-US" dirty="0" err="1"/>
              <a:t>G.lite.bis</a:t>
            </a:r>
            <a:r>
              <a:rPr lang="el-GR" altLang="en-US" dirty="0"/>
              <a:t>) καθορίζουν μία μπάντα συχνοτήτων για </a:t>
            </a:r>
            <a:r>
              <a:rPr lang="el-GR" altLang="en-US" dirty="0" err="1"/>
              <a:t>downstream</a:t>
            </a:r>
            <a:r>
              <a:rPr lang="el-GR" altLang="en-US" dirty="0"/>
              <a:t> μέχρι το 1.1 MHz και τα 552 </a:t>
            </a:r>
            <a:r>
              <a:rPr lang="el-GR" altLang="en-US" dirty="0" err="1"/>
              <a:t>kHz</a:t>
            </a:r>
            <a:r>
              <a:rPr lang="el-GR" altLang="en-US" dirty="0"/>
              <a:t> αντίστοιχα</a:t>
            </a:r>
          </a:p>
        </p:txBody>
      </p:sp>
    </p:spTree>
    <p:extLst>
      <p:ext uri="{BB962C8B-B14F-4D97-AF65-F5344CB8AC3E}">
        <p14:creationId xmlns:p14="http://schemas.microsoft.com/office/powerpoint/2010/main" val="18364378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Βασικά χαρακτηριστικά </a:t>
            </a:r>
            <a:r>
              <a:rPr lang="en-US" altLang="en-US"/>
              <a:t>ADSL2+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Το ADSL2+ παρέχει έναν προαιρετικό τρόπο λειτουργίας που διπλασιάζει το εύρος ζώνης του upstream και το ρυθμό μετάδοσης</a:t>
            </a:r>
          </a:p>
          <a:p>
            <a:r>
              <a:rPr lang="el-GR" dirty="0"/>
              <a:t>Μπορεί επίσης να χρησιμοποιηθεί για να μειωθεί το </a:t>
            </a:r>
            <a:r>
              <a:rPr lang="el-GR" dirty="0" err="1"/>
              <a:t>crosstalk</a:t>
            </a:r>
            <a:endParaRPr lang="en-US" dirty="0"/>
          </a:p>
          <a:p>
            <a:pPr lvl="1"/>
            <a:r>
              <a:rPr lang="el-GR" dirty="0"/>
              <a:t>παρέχει τη δυνατότητα να χρησιμοποιηθούν μόνο οι συχνότητες μεταξύ 1.1 MHz και 2.2 MHz με την απόκρυψη (</a:t>
            </a:r>
            <a:r>
              <a:rPr lang="el-GR" dirty="0" err="1"/>
              <a:t>masking</a:t>
            </a:r>
            <a:r>
              <a:rPr lang="el-GR" dirty="0"/>
              <a:t>) των </a:t>
            </a:r>
            <a:r>
              <a:rPr lang="el-GR" dirty="0" err="1"/>
              <a:t>downstream</a:t>
            </a:r>
            <a:r>
              <a:rPr lang="el-GR" dirty="0"/>
              <a:t> συχνοτήτων κάτω από το 1.1 MHz</a:t>
            </a:r>
          </a:p>
          <a:p>
            <a:r>
              <a:rPr lang="el-GR" dirty="0"/>
              <a:t>Επιτρέπει το «δέσιμο» των θυρών: Το συνολικό εύρος ζώνης ισούται με το άθροισμα των παρεχόμενων θυρών. Δεν έχουν αυτήν τη δυνατότητα όλοι οι </a:t>
            </a:r>
            <a:r>
              <a:rPr lang="en-US" dirty="0"/>
              <a:t>DSLAM vendors</a:t>
            </a:r>
            <a:endParaRPr lang="el-GR" dirty="0"/>
          </a:p>
          <a:p>
            <a:pPr lvl="1"/>
            <a:r>
              <a:rPr lang="el-GR" dirty="0"/>
              <a:t>Για παράδειγμα αν δυο γραμμές 24 Mbit/</a:t>
            </a:r>
            <a:r>
              <a:rPr lang="en-US" dirty="0"/>
              <a:t>s</a:t>
            </a:r>
            <a:r>
              <a:rPr lang="el-GR" dirty="0"/>
              <a:t> δεθούν, θα έχει αποτέλεσμα μια σύνδεση ταχύτητας έως και 48 Mbit/s</a:t>
            </a:r>
          </a:p>
        </p:txBody>
      </p:sp>
    </p:spTree>
    <p:extLst>
      <p:ext uri="{BB962C8B-B14F-4D97-AF65-F5344CB8AC3E}">
        <p14:creationId xmlns:p14="http://schemas.microsoft.com/office/powerpoint/2010/main" val="351176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Εισαγωγή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Τα χάλκινα καλώδια χρησιμοποιούνται για τη μεταφορά φωνής, χωρίς να αξιοποιείται στο έπακρο η χωρητικότητα που προσφέρει </a:t>
            </a:r>
            <a:r>
              <a:rPr lang="el-GR" altLang="en-US"/>
              <a:t>ο χαλκός</a:t>
            </a:r>
            <a:endParaRPr lang="el-GR" altLang="en-US" dirty="0"/>
          </a:p>
          <a:p>
            <a:pPr>
              <a:lnSpc>
                <a:spcPct val="90000"/>
              </a:lnSpc>
            </a:pPr>
            <a:r>
              <a:rPr lang="el-GR" altLang="en-US" dirty="0"/>
              <a:t>Αν και ο ήχος της ανθρώπινης φωνής εκτείνεται σε ένα μεγάλο εύρος συχνοτήτων, η ενέργεια που φέρουν οι συχνότητες άνω των 5.000 Hz, συνήθως είναι μικρή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Έτσι στις τηλεπικοινωνίες</a:t>
            </a:r>
            <a:r>
              <a:rPr lang="en-US" altLang="en-US" dirty="0"/>
              <a:t>,</a:t>
            </a:r>
            <a:r>
              <a:rPr lang="el-GR" altLang="en-US" dirty="0"/>
              <a:t> αυτές οι συχνότητες αποκόπτονται για εξοικονόμηση εύρους</a:t>
            </a:r>
          </a:p>
          <a:p>
            <a:pPr>
              <a:lnSpc>
                <a:spcPct val="90000"/>
              </a:lnSpc>
            </a:pPr>
            <a:r>
              <a:rPr lang="el-GR" altLang="en-US" dirty="0"/>
              <a:t>Το εύρος ζώνης όμως του χαλκού είναι κατά πολύ μεγαλύτερο και μπορεί να αξιοποιηθεί σε άλλες εφαρμογές με κατάλληλους τρόπους, όπως και στην περίπτωση του </a:t>
            </a:r>
            <a:r>
              <a:rPr lang="en-US" altLang="en-US" dirty="0"/>
              <a:t>DSL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0481257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Συχνότητες </a:t>
            </a:r>
            <a:r>
              <a:rPr lang="en-US" altLang="en-US" dirty="0"/>
              <a:t>ADSL</a:t>
            </a:r>
            <a:r>
              <a:rPr lang="el-GR" altLang="en-US" dirty="0"/>
              <a:t>2, </a:t>
            </a:r>
            <a:r>
              <a:rPr lang="en-US" altLang="en-US" dirty="0"/>
              <a:t>ADSL2+</a:t>
            </a:r>
            <a:endParaRPr lang="en-US" dirty="0"/>
          </a:p>
        </p:txBody>
      </p:sp>
      <p:pic>
        <p:nvPicPr>
          <p:cNvPr id="6" name="Picture Placeholder 5" descr="Συχνότητες ADSL2, ADSL2+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15763"/>
            <a:ext cx="7421146" cy="3253397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l-GR" altLang="en-US" dirty="0"/>
              <a:t>Συχνότητες </a:t>
            </a:r>
            <a:r>
              <a:rPr lang="en-US" altLang="en-US" dirty="0"/>
              <a:t>ADSL</a:t>
            </a:r>
            <a:r>
              <a:rPr lang="el-GR" altLang="en-US" dirty="0"/>
              <a:t>2, </a:t>
            </a:r>
            <a:r>
              <a:rPr lang="en-US" altLang="en-US" dirty="0"/>
              <a:t>ADSL2+ </a:t>
            </a:r>
            <a:endParaRPr lang="el-GR" altLang="en-US" dirty="0"/>
          </a:p>
          <a:p>
            <a:pPr algn="ctr"/>
            <a:r>
              <a:rPr lang="el-GR" altLang="en-US" sz="1600" dirty="0"/>
              <a:t>(πηγή: </a:t>
            </a:r>
            <a:r>
              <a:rPr lang="en-US" altLang="en-US" sz="1600" dirty="0"/>
              <a:t>http://commons.wikimedia.org/wiki/File:ADSL2_frequencies.png)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1236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Σύγκριση απόδοσης </a:t>
            </a:r>
            <a:r>
              <a:rPr lang="en-US" altLang="en-US" dirty="0"/>
              <a:t>ADSL, ADSL2, ADSL2+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altLang="en-US" dirty="0"/>
              <a:t>Σύγκριση απόδοσης </a:t>
            </a:r>
            <a:r>
              <a:rPr lang="en-US" altLang="en-US" dirty="0"/>
              <a:t>ADSL, ADSL2, ADSL2+ </a:t>
            </a:r>
          </a:p>
          <a:p>
            <a:pPr algn="ctr"/>
            <a:r>
              <a:rPr lang="en-US" altLang="en-US" sz="1600" dirty="0"/>
              <a:t>(</a:t>
            </a:r>
            <a:r>
              <a:rPr lang="el-GR" altLang="en-US" sz="1600" dirty="0"/>
              <a:t>πηγή:</a:t>
            </a:r>
            <a:r>
              <a:rPr lang="en-US" altLang="en-US" sz="1600" dirty="0"/>
              <a:t> http://commons.wikimedia.org/wiki/File:Adsl_bitrates.svg)</a:t>
            </a:r>
            <a:endParaRPr lang="en-US" sz="1600" dirty="0"/>
          </a:p>
        </p:txBody>
      </p:sp>
      <p:pic>
        <p:nvPicPr>
          <p:cNvPr id="2050" name="Picture 2" descr="Σύγκριση απόδοσης ADSL, ADSL2, ADSL2+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2288" y="1431156"/>
            <a:ext cx="5155976" cy="3630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9271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RE-ADSL2+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Reach Extended</a:t>
            </a:r>
            <a:r>
              <a:rPr lang="el-GR" altLang="en-US" dirty="0"/>
              <a:t> ADSL2+</a:t>
            </a:r>
            <a:endParaRPr lang="en-US" altLang="en-US" dirty="0"/>
          </a:p>
          <a:p>
            <a:r>
              <a:rPr lang="el-GR" altLang="en-US" dirty="0"/>
              <a:t>Μία παραλλαγή του ADSL2+ (πρότυπο ITU G.992.5 </a:t>
            </a:r>
            <a:r>
              <a:rPr lang="en-US" altLang="en-US" dirty="0"/>
              <a:t>Annex</a:t>
            </a:r>
            <a:r>
              <a:rPr lang="el-GR" altLang="en-US" dirty="0"/>
              <a:t> L)</a:t>
            </a:r>
            <a:endParaRPr lang="en-US" altLang="en-US" dirty="0"/>
          </a:p>
          <a:p>
            <a:r>
              <a:rPr lang="en-US" altLang="en-US" dirty="0"/>
              <a:t>H</a:t>
            </a:r>
            <a:r>
              <a:rPr lang="el-GR" altLang="en-US" dirty="0"/>
              <a:t> βασική διαφορά με το G.992.5 (ADSL2+) είναι η μέγιστη απόσταση στην οποία μπορεί να χρησιμοποιηθεί</a:t>
            </a:r>
            <a:endParaRPr lang="en-US" altLang="en-US" dirty="0"/>
          </a:p>
          <a:p>
            <a:r>
              <a:rPr lang="el-GR" altLang="en-US" dirty="0"/>
              <a:t>Για να αυξηθεί η απόσταση χρησιμοποιείται περισσότερη ισχύς στις χαμηλότερες συχνότητες, επιτρέποντας να λειτουργεί μια σύνδεση σε απόσταση 7 χιλιομέτρων</a:t>
            </a:r>
            <a:endParaRPr lang="en-US" altLang="en-US" dirty="0"/>
          </a:p>
          <a:p>
            <a:r>
              <a:rPr lang="el-GR" altLang="en-US" dirty="0"/>
              <a:t>Συνήθως οι ιδιοκτήτες του </a:t>
            </a:r>
            <a:r>
              <a:rPr lang="en-US" altLang="en-US" dirty="0"/>
              <a:t>local loop</a:t>
            </a:r>
            <a:r>
              <a:rPr lang="el-GR" altLang="en-US" dirty="0"/>
              <a:t> δεν επιτρέπουν τη χρησιμοποίησή του επειδή η υψηλή ισχύς μπορεί να δημιουργήσει </a:t>
            </a:r>
            <a:r>
              <a:rPr lang="en-US" altLang="en-US" dirty="0"/>
              <a:t>crosstalk</a:t>
            </a:r>
          </a:p>
        </p:txBody>
      </p:sp>
    </p:spTree>
    <p:extLst>
      <p:ext uri="{BB962C8B-B14F-4D97-AF65-F5344CB8AC3E}">
        <p14:creationId xmlns:p14="http://schemas.microsoft.com/office/powerpoint/2010/main" val="35279585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err="1"/>
              <a:t>Annex</a:t>
            </a:r>
            <a:r>
              <a:rPr lang="el-GR" altLang="en-US" dirty="0"/>
              <a:t> 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Βρίσκει εφαρμογή στο ADSL2 και </a:t>
            </a:r>
            <a:r>
              <a:rPr lang="en-US" altLang="en-US" dirty="0"/>
              <a:t>ADSL2+</a:t>
            </a:r>
            <a:endParaRPr lang="el-GR" altLang="en-US" dirty="0"/>
          </a:p>
          <a:p>
            <a:r>
              <a:rPr lang="el-GR" altLang="en-US" dirty="0"/>
              <a:t>Το διαχωριστικό όριο μεταξύ των </a:t>
            </a:r>
            <a:r>
              <a:rPr lang="en-US" altLang="en-US" dirty="0"/>
              <a:t>upstream</a:t>
            </a:r>
            <a:r>
              <a:rPr lang="el-GR" altLang="en-US" dirty="0"/>
              <a:t> και </a:t>
            </a:r>
            <a:r>
              <a:rPr lang="en-US" altLang="en-US" dirty="0"/>
              <a:t>downstream</a:t>
            </a:r>
            <a:r>
              <a:rPr lang="el-GR" altLang="en-US" dirty="0"/>
              <a:t> συχνοτήτων έχει μετακινηθεί από τα 138kHz στα 276kHz</a:t>
            </a:r>
          </a:p>
          <a:p>
            <a:r>
              <a:rPr lang="el-GR" altLang="en-US" dirty="0"/>
              <a:t>Δεν επηρεάζει την απόδοση στο </a:t>
            </a:r>
            <a:r>
              <a:rPr lang="en-US" altLang="en-US" dirty="0"/>
              <a:t>downstream, </a:t>
            </a:r>
            <a:r>
              <a:rPr lang="el-GR" altLang="en-US" dirty="0"/>
              <a:t>ωστόσο επιτρέπει στο </a:t>
            </a:r>
            <a:r>
              <a:rPr lang="en-US" altLang="en-US" dirty="0"/>
              <a:t>upstream bandwidth</a:t>
            </a:r>
            <a:r>
              <a:rPr lang="el-GR" altLang="en-US" dirty="0"/>
              <a:t> να αυξηθεί από το 1 Mbit/s στα 3.5 Mbit/s</a:t>
            </a:r>
          </a:p>
        </p:txBody>
      </p:sp>
    </p:spTree>
    <p:extLst>
      <p:ext uri="{BB962C8B-B14F-4D97-AF65-F5344CB8AC3E}">
        <p14:creationId xmlns:p14="http://schemas.microsoft.com/office/powerpoint/2010/main" val="35208742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Μελλοντική εξέλιξη </a:t>
            </a:r>
            <a:r>
              <a:rPr lang="en-US" altLang="en-US"/>
              <a:t>ADSL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n-US" dirty="0"/>
              <a:t>Συχνά ως ADSL3 αντιμετωπίζεται μια ελαφρύτερη έκδοση του VDSL2, το οποίο μπορεί να προσφέρει 20-25 Mbps </a:t>
            </a:r>
            <a:r>
              <a:rPr lang="en-US" altLang="en-US" dirty="0"/>
              <a:t>downstream</a:t>
            </a:r>
          </a:p>
          <a:p>
            <a:r>
              <a:rPr lang="el-GR" altLang="en-US" dirty="0"/>
              <a:t>Το VDSL2 και το ADSL έχουν πολλά κοινά στοιχεία, που οδηγούν σε μεγάλο βαθμό</a:t>
            </a:r>
            <a:r>
              <a:rPr lang="en-US" altLang="en-US" dirty="0"/>
              <a:t> </a:t>
            </a:r>
            <a:r>
              <a:rPr lang="el-GR" altLang="en-US"/>
              <a:t>διαλειτουργικότητας</a:t>
            </a:r>
            <a:r>
              <a:rPr lang="en-US" altLang="en-US"/>
              <a:t> </a:t>
            </a:r>
            <a:r>
              <a:rPr lang="el-GR" altLang="en-US" dirty="0"/>
              <a:t>μεταξύ των δύο τεχνολογιών</a:t>
            </a:r>
          </a:p>
          <a:p>
            <a:r>
              <a:rPr lang="el-GR" altLang="en-US" dirty="0"/>
              <a:t>Το ADSL στις διάφορες παραλλαγές και μετεξελίξεις του (ADSL2, ADSL2+) αποτελεί μία από τις βασικές τεχνολογίες με την οποία προωθείται η ευρυζωνικότητα στην Ελλάδα καθώς και στις περισσότερες χώρες του κόσμου</a:t>
            </a:r>
          </a:p>
          <a:p>
            <a:r>
              <a:rPr lang="el-GR" altLang="en-US" dirty="0"/>
              <a:t>Το 2015 οι διάφορες DSL τεχνολογίες με προεξάρχουσα την ADSL αποτελούσαν το 70% περίπου των ευρυζωνικών συνδέσεων στην Ευρωπαϊκή Ένωση</a:t>
            </a:r>
          </a:p>
        </p:txBody>
      </p:sp>
    </p:spTree>
    <p:extLst>
      <p:ext uri="{BB962C8B-B14F-4D97-AF65-F5344CB8AC3E}">
        <p14:creationId xmlns:p14="http://schemas.microsoft.com/office/powerpoint/2010/main" val="17274589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Σύντομη ανασκόπηση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/>
              <a:t>Εισαγωγή </a:t>
            </a:r>
          </a:p>
          <a:p>
            <a:r>
              <a:rPr lang="el-GR" altLang="en-US" dirty="0"/>
              <a:t>Αναλυτική Περιγραφή της ADSL Τεχνολογίας</a:t>
            </a:r>
          </a:p>
          <a:p>
            <a:r>
              <a:rPr lang="el-GR" altLang="en-US" dirty="0"/>
              <a:t>Τεχνικά χαρακτηριστικά </a:t>
            </a:r>
            <a:r>
              <a:rPr lang="en-US" altLang="en-US" dirty="0"/>
              <a:t>ADSL</a:t>
            </a:r>
          </a:p>
          <a:p>
            <a:r>
              <a:rPr lang="el-GR" altLang="en-US" dirty="0"/>
              <a:t>Αρχιτεκτονική </a:t>
            </a:r>
            <a:r>
              <a:rPr lang="en-US" altLang="en-US" dirty="0"/>
              <a:t>ADSL</a:t>
            </a:r>
            <a:endParaRPr lang="el-GR" altLang="en-US" dirty="0"/>
          </a:p>
          <a:p>
            <a:r>
              <a:rPr lang="el-GR" altLang="en-US" dirty="0"/>
              <a:t>Τρόποι Μετάδοσης σε ένα ADSL Δίκτυο</a:t>
            </a:r>
            <a:endParaRPr lang="en-US" altLang="en-US" dirty="0"/>
          </a:p>
          <a:p>
            <a:r>
              <a:rPr lang="en-US" altLang="en-US" dirty="0"/>
              <a:t>ADSL2+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Σημειώσεις μαθήματος (Κεφάλαιο 2)</a:t>
            </a:r>
          </a:p>
          <a:p>
            <a:r>
              <a:rPr lang="el-GR" dirty="0"/>
              <a:t>Βιβλία:</a:t>
            </a:r>
          </a:p>
          <a:p>
            <a:pPr lvl="1"/>
            <a:r>
              <a:rPr lang="en-US" dirty="0"/>
              <a:t>Data and Computer Communications, William Stallings</a:t>
            </a:r>
          </a:p>
          <a:p>
            <a:r>
              <a:rPr lang="en-US" dirty="0"/>
              <a:t>Links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n-US">
                <a:hlinkClick r:id="rId3"/>
              </a:rPr>
              <a:t>http://telematics.upatras.gr/telematics/bouras/undergraduate-courses/euruzwnikes-texnologies?language=el</a:t>
            </a:r>
            <a:r>
              <a:rPr lang="en-US"/>
              <a:t> (</a:t>
            </a:r>
            <a:r>
              <a:rPr lang="el-GR" dirty="0"/>
              <a:t>Δικτυακός τόπος μαθήματος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hlinkClick r:id="rId4"/>
              </a:rPr>
              <a:t>http://whirlpool.net.au/wiki/?tag=ADSL_Theory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ADSL tutorial</a:t>
            </a:r>
            <a:r>
              <a:rPr lang="el-GR" dirty="0"/>
              <a:t>)</a:t>
            </a:r>
          </a:p>
          <a:p>
            <a:pPr lvl="1"/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48870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64156" y="2492896"/>
            <a:ext cx="8229600" cy="1143000"/>
          </a:xfrm>
        </p:spPr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724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/>
              <a:t>DSL (1/2)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Digital Subscriber Line (DSL)</a:t>
            </a:r>
          </a:p>
          <a:p>
            <a:r>
              <a:rPr lang="el-GR" altLang="en-US" dirty="0"/>
              <a:t>Χρησιμοποιεί το απλό τηλεφωνικό δίκτυο. Πιο συγκεκριμένα χρησιμοποιεί το εύρος συχνοτήτων που δεν εκμεταλλεύεται το τηλεφωνικό δίκτυο</a:t>
            </a:r>
          </a:p>
          <a:p>
            <a:r>
              <a:rPr lang="el-GR" altLang="en-US" dirty="0"/>
              <a:t>Μετατρέπει το απλό τηλεφωνικό καλώδιο σε ένα δίαυλο ψηφιακής επικοινωνίας μεγάλου εύρους ζώνης με τη χρήση ειδικών </a:t>
            </a:r>
            <a:r>
              <a:rPr lang="el-GR" altLang="en-US" dirty="0" err="1"/>
              <a:t>modems</a:t>
            </a:r>
            <a:r>
              <a:rPr lang="el-GR" altLang="en-US" dirty="0"/>
              <a:t>, τα οποία τοποθετούνται στις δυο άκρες της γραμμής</a:t>
            </a:r>
          </a:p>
          <a:p>
            <a:r>
              <a:rPr lang="el-GR" altLang="en-US" dirty="0"/>
              <a:t>Χρησιμοποιεί τόσο τις χαμηλές όσο και τις υψηλές συχνότητες ταυτόχρονα, τις χαμηλές για τη μεταφορά του σήματος της φωνής και τις υψηλές για τα δεδομένα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6601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DSL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n-US" dirty="0"/>
              <a:t>Ανάλογα με το είδος του modem που θα συνδέσουμε, πετυχαίνουμε και διαφορετικές επιδόσεις</a:t>
            </a:r>
          </a:p>
          <a:p>
            <a:r>
              <a:rPr lang="el-GR" altLang="en-US" dirty="0"/>
              <a:t>Με κάθε γενιά τεχνολογίας οι ταχύτητες αυξάνονται, με την πιο εξελιγμένη (</a:t>
            </a:r>
            <a:r>
              <a:rPr lang="en-US" altLang="en-US" dirty="0"/>
              <a:t>VDSL2+</a:t>
            </a:r>
            <a:r>
              <a:rPr lang="el-GR" altLang="en-US" dirty="0"/>
              <a:t>) να</a:t>
            </a:r>
            <a:r>
              <a:rPr lang="en-US" altLang="en-US" dirty="0"/>
              <a:t> </a:t>
            </a:r>
            <a:r>
              <a:rPr lang="el-GR" altLang="en-US" dirty="0"/>
              <a:t>πετυχαίνει 300 Μ</a:t>
            </a:r>
            <a:r>
              <a:rPr lang="en-US" altLang="en-US" dirty="0"/>
              <a:t>bit/s </a:t>
            </a:r>
            <a:r>
              <a:rPr lang="el-GR" altLang="en-US" dirty="0"/>
              <a:t>σε </a:t>
            </a:r>
            <a:r>
              <a:rPr lang="en-US" altLang="en-US" dirty="0"/>
              <a:t>downstream </a:t>
            </a:r>
            <a:r>
              <a:rPr lang="el-GR" altLang="en-US" dirty="0"/>
              <a:t>και 100</a:t>
            </a:r>
            <a:r>
              <a:rPr lang="en-US" altLang="en-US" dirty="0"/>
              <a:t>Mbit/s </a:t>
            </a:r>
            <a:r>
              <a:rPr lang="el-GR" altLang="en-US" dirty="0"/>
              <a:t>σε </a:t>
            </a:r>
            <a:r>
              <a:rPr lang="en-US" altLang="en-US" dirty="0"/>
              <a:t>downstream (</a:t>
            </a:r>
            <a:r>
              <a:rPr lang="el-GR" altLang="en-US" dirty="0">
                <a:hlinkClick r:id="rId3"/>
              </a:rPr>
              <a:t>Πηγή </a:t>
            </a:r>
            <a:r>
              <a:rPr lang="en-US" altLang="en-US" dirty="0" err="1">
                <a:hlinkClick r:id="rId3"/>
              </a:rPr>
              <a:t>wikipedia</a:t>
            </a:r>
            <a:r>
              <a:rPr lang="en-US" altLang="en-US" dirty="0"/>
              <a:t>)</a:t>
            </a:r>
            <a:endParaRPr lang="el-GR" altLang="en-US" dirty="0"/>
          </a:p>
          <a:p>
            <a:r>
              <a:rPr lang="el-GR" altLang="en-US" dirty="0"/>
              <a:t>Ταυτόχρονα μεταφέρονται και τα αναλογικά σήματα της φωνής</a:t>
            </a:r>
          </a:p>
        </p:txBody>
      </p:sp>
    </p:spTree>
    <p:extLst>
      <p:ext uri="{BB962C8B-B14F-4D97-AF65-F5344CB8AC3E}">
        <p14:creationId xmlns:p14="http://schemas.microsoft.com/office/powerpoint/2010/main" val="315660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Τεχνολογίες </a:t>
            </a:r>
            <a:r>
              <a:rPr lang="en-US" altLang="en-US"/>
              <a:t>xDSL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n-US" dirty="0"/>
              <a:t>Οι τεχνολογίες DSL αναφέρονται γενικά ως </a:t>
            </a:r>
            <a:r>
              <a:rPr lang="el-GR" altLang="en-US" dirty="0" err="1"/>
              <a:t>xDSL</a:t>
            </a:r>
            <a:r>
              <a:rPr lang="el-GR" altLang="en-US" dirty="0"/>
              <a:t> και οι κυριότερες από αυτές είναι: </a:t>
            </a:r>
            <a:endParaRPr lang="en-US" altLang="en-US" dirty="0"/>
          </a:p>
          <a:p>
            <a:pPr lvl="1"/>
            <a:r>
              <a:rPr lang="el-GR" altLang="en-US" dirty="0"/>
              <a:t>ADSL</a:t>
            </a:r>
            <a:r>
              <a:rPr lang="en-US" altLang="en-US" dirty="0"/>
              <a:t> (</a:t>
            </a:r>
            <a:r>
              <a:rPr lang="el-GR" altLang="en-US" dirty="0"/>
              <a:t>Α</a:t>
            </a:r>
            <a:r>
              <a:rPr lang="en-US" altLang="en-US" dirty="0"/>
              <a:t>symmetric Digital Subscriber Line)</a:t>
            </a:r>
            <a:endParaRPr lang="el-GR" altLang="en-US" dirty="0"/>
          </a:p>
          <a:p>
            <a:pPr lvl="1"/>
            <a:r>
              <a:rPr lang="el-GR" altLang="en-US" dirty="0"/>
              <a:t>VDSL</a:t>
            </a:r>
            <a:r>
              <a:rPr lang="en-US" altLang="en-US" dirty="0"/>
              <a:t> </a:t>
            </a:r>
            <a:r>
              <a:rPr lang="el-GR" altLang="en-US" dirty="0"/>
              <a:t>(</a:t>
            </a:r>
            <a:r>
              <a:rPr lang="en-US" altLang="en-US" dirty="0"/>
              <a:t>Very-high-data-rate  Digital Subscriber Line</a:t>
            </a:r>
            <a:r>
              <a:rPr lang="el-GR" altLang="en-US" dirty="0"/>
              <a:t>)</a:t>
            </a:r>
            <a:endParaRPr lang="en-US" altLang="en-US" dirty="0"/>
          </a:p>
          <a:p>
            <a:pPr lvl="1"/>
            <a:r>
              <a:rPr lang="el-GR" altLang="en-US" dirty="0"/>
              <a:t>SDSL</a:t>
            </a:r>
            <a:r>
              <a:rPr lang="en-US" altLang="en-US" dirty="0"/>
              <a:t>  (Single-line Digital Subscriber Line)</a:t>
            </a:r>
            <a:endParaRPr lang="el-GR" altLang="en-US" dirty="0"/>
          </a:p>
          <a:p>
            <a:pPr lvl="1"/>
            <a:r>
              <a:rPr lang="el-GR" altLang="en-US" dirty="0"/>
              <a:t>HDSL</a:t>
            </a:r>
            <a:r>
              <a:rPr lang="en-US" altLang="en-US" dirty="0"/>
              <a:t> </a:t>
            </a:r>
            <a:r>
              <a:rPr lang="el-GR" altLang="en-US" dirty="0"/>
              <a:t>(</a:t>
            </a:r>
            <a:r>
              <a:rPr lang="en-US" altLang="en-US" dirty="0"/>
              <a:t>High-bit-rate Digital Subscriber Line</a:t>
            </a:r>
            <a:r>
              <a:rPr lang="el-GR" altLang="en-US" dirty="0"/>
              <a:t>)</a:t>
            </a:r>
            <a:endParaRPr lang="en-US" altLang="en-US" dirty="0"/>
          </a:p>
          <a:p>
            <a:pPr lvl="1"/>
            <a:r>
              <a:rPr lang="en-US" altLang="en-US" dirty="0"/>
              <a:t>RADSL (</a:t>
            </a:r>
            <a:r>
              <a:rPr lang="el-GR" altLang="en-US" dirty="0" err="1"/>
              <a:t>Rate-Adaptive</a:t>
            </a:r>
            <a:r>
              <a:rPr lang="el-GR" altLang="en-US" dirty="0"/>
              <a:t> Digital </a:t>
            </a:r>
            <a:r>
              <a:rPr lang="el-GR" altLang="en-US" dirty="0" err="1"/>
              <a:t>Subscriber</a:t>
            </a:r>
            <a:r>
              <a:rPr lang="el-GR" altLang="en-US" dirty="0"/>
              <a:t> Line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UDSL (</a:t>
            </a:r>
            <a:r>
              <a:rPr lang="el-GR" altLang="en-US" dirty="0" err="1"/>
              <a:t>Universal</a:t>
            </a:r>
            <a:r>
              <a:rPr lang="el-GR" altLang="en-US" dirty="0"/>
              <a:t> ADSL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IPSL (Internet Protocol Subscriber Line)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211904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Κατηγοριοποίηση τεχνολογιών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l-GR" altLang="en-US" dirty="0"/>
          </a:p>
          <a:p>
            <a:endParaRPr lang="el-GR" altLang="en-US" dirty="0"/>
          </a:p>
          <a:p>
            <a:r>
              <a:rPr lang="el-GR" altLang="en-US" dirty="0"/>
              <a:t>Συμμετρικές: Το </a:t>
            </a:r>
            <a:r>
              <a:rPr lang="en-US" altLang="en-US" dirty="0"/>
              <a:t>bitrate </a:t>
            </a:r>
            <a:r>
              <a:rPr lang="el-GR" altLang="en-US" dirty="0"/>
              <a:t>είναι ίδιο και στις δύο κατευθύνσεις (</a:t>
            </a:r>
            <a:r>
              <a:rPr lang="en-US" altLang="en-US" dirty="0"/>
              <a:t>downstream, upstream</a:t>
            </a:r>
            <a:r>
              <a:rPr lang="el-GR" altLang="en-US" dirty="0"/>
              <a:t>)</a:t>
            </a:r>
          </a:p>
          <a:p>
            <a:r>
              <a:rPr lang="el-GR" altLang="en-US" dirty="0" err="1"/>
              <a:t>Ασυμμετρικές</a:t>
            </a:r>
            <a:r>
              <a:rPr lang="el-GR" altLang="en-US" dirty="0"/>
              <a:t>:</a:t>
            </a:r>
            <a:r>
              <a:rPr lang="en-US" altLang="en-US" dirty="0"/>
              <a:t> </a:t>
            </a:r>
            <a:r>
              <a:rPr lang="el-GR" altLang="en-US" dirty="0"/>
              <a:t>Το </a:t>
            </a:r>
            <a:r>
              <a:rPr lang="en-US" altLang="en-US" dirty="0"/>
              <a:t>bitrate </a:t>
            </a:r>
            <a:r>
              <a:rPr lang="el-GR" altLang="en-US" dirty="0"/>
              <a:t>δεν είναι ίδιο και στις δύο κατευθύνσεις (</a:t>
            </a:r>
            <a:r>
              <a:rPr lang="en-US" altLang="en-US" dirty="0"/>
              <a:t>downstream, upstream</a:t>
            </a:r>
            <a:r>
              <a:rPr lang="el-GR" altLang="en-US" dirty="0"/>
              <a:t>)</a:t>
            </a:r>
          </a:p>
          <a:p>
            <a:r>
              <a:rPr lang="el-GR" altLang="en-US" dirty="0"/>
              <a:t>Λειτουργούν και συμμετρικά και ασύμμετρα</a:t>
            </a:r>
          </a:p>
          <a:p>
            <a:pPr lvl="1"/>
            <a:r>
              <a:rPr lang="el-GR" altLang="en-US" dirty="0"/>
              <a:t>RADSL</a:t>
            </a:r>
          </a:p>
          <a:p>
            <a:pPr lvl="1"/>
            <a:r>
              <a:rPr lang="el-GR" altLang="en-US" dirty="0"/>
              <a:t>VDSL, VDSL2</a:t>
            </a:r>
            <a:endParaRPr lang="en-US" alt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C76CAF-86FC-42BB-B498-CB796ED4E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487563"/>
              </p:ext>
            </p:extLst>
          </p:nvPr>
        </p:nvGraphicFramePr>
        <p:xfrm>
          <a:off x="1524000" y="1556792"/>
          <a:ext cx="6096000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2251965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509749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r>
                        <a:rPr lang="el-GR" dirty="0"/>
                        <a:t>Συμμετρικές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Ασυμμετρικές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84413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dirty="0"/>
                        <a:t>HDSL, HDSL2, HDSL4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ADSL, ADSL2, ADSL2+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056977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dirty="0"/>
                        <a:t>SDSL,SHDSL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UDSL (</a:t>
                      </a:r>
                      <a:r>
                        <a:rPr lang="en-US" dirty="0" err="1"/>
                        <a:t>G.Lite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83054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en-US" dirty="0"/>
                        <a:t>IDSL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78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068066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2492</TotalTime>
  <Words>3555</Words>
  <Application>Microsoft Office PowerPoint</Application>
  <PresentationFormat>On-screen Show (4:3)</PresentationFormat>
  <Paragraphs>393</Paragraphs>
  <Slides>57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0" baseType="lpstr">
      <vt:lpstr>Arial</vt:lpstr>
      <vt:lpstr>Calibri</vt:lpstr>
      <vt:lpstr>1_Θέμα του Office</vt:lpstr>
      <vt:lpstr>ΕΥΡΥΖΩΝΙΚΕΣ ΤΕΧΝΟΛΟΓΙΕΣ</vt:lpstr>
      <vt:lpstr>Σκοποί  ενότητας</vt:lpstr>
      <vt:lpstr>Περιεχόμενα ενότητας</vt:lpstr>
      <vt:lpstr>Τεχνολογίες xDSL</vt:lpstr>
      <vt:lpstr>Εισαγωγή</vt:lpstr>
      <vt:lpstr>DSL (1/2)</vt:lpstr>
      <vt:lpstr>DSL (2/2)</vt:lpstr>
      <vt:lpstr>Τεχνολογίες xDSL</vt:lpstr>
      <vt:lpstr>Κατηγοριοποίηση τεχνολογιών</vt:lpstr>
      <vt:lpstr>ADSL Γενικά</vt:lpstr>
      <vt:lpstr>Απόδοση του ADSL σε σχέση με την απόσταση</vt:lpstr>
      <vt:lpstr>ADSL - Πλεονεκτήματα/Μειονεκτήματα</vt:lpstr>
      <vt:lpstr>Τεχνικά Χαρακτηριστικά ADSL</vt:lpstr>
      <vt:lpstr>Η Φιλοσοφία του ADSL</vt:lpstr>
      <vt:lpstr>Συχνότητες ADSL Μετάδοσης (1/2)</vt:lpstr>
      <vt:lpstr>Συχνότητες ADSL Μετάδοσης (2/2)</vt:lpstr>
      <vt:lpstr>Βασική Αρχιτεκτονική ADSL (1/2)</vt:lpstr>
      <vt:lpstr>Βασική Αρχιτεκτονική ADSL (2/2)</vt:lpstr>
      <vt:lpstr>Αρχιτεκτονική ενός ADSL Δικτύου</vt:lpstr>
      <vt:lpstr>DSLAM (1/2)</vt:lpstr>
      <vt:lpstr>DSLAM (2/2)</vt:lpstr>
      <vt:lpstr>Αρχιτεκτονική του DSLAM</vt:lpstr>
      <vt:lpstr>Σχεδίαση DSLAM</vt:lpstr>
      <vt:lpstr>Αρχιτεκτονική Δικτύου από την Σκοπιά του DSLAM (1/2)</vt:lpstr>
      <vt:lpstr>Αρχιτεκτονική Δικτύου από την Σκοπιά του DSLAM (2/2)</vt:lpstr>
      <vt:lpstr>Αρχιτεκτονική και υπηρεσίες (1/2)</vt:lpstr>
      <vt:lpstr>Αρχιτεκτονική και υπηρεσίες (2/2)</vt:lpstr>
      <vt:lpstr>Το Βασικό ADSL Δίκτυο</vt:lpstr>
      <vt:lpstr>ADSL διασύνδεση</vt:lpstr>
      <vt:lpstr>Λειτουργία POTS Splitter</vt:lpstr>
      <vt:lpstr>Δομή POTS Splitter</vt:lpstr>
      <vt:lpstr>Τρόποι Διανομής ADSL (1/3)</vt:lpstr>
      <vt:lpstr>Τρόποι Διανομής ADSL (2/3)</vt:lpstr>
      <vt:lpstr>Τρόποι Διανομής ADSL (3/3)</vt:lpstr>
      <vt:lpstr>ADSL2</vt:lpstr>
      <vt:lpstr>Τεχνικά χαρακτηριστικά ADSL2</vt:lpstr>
      <vt:lpstr>Βελτιώσεις σε σχέση με απλό ADSL (1/2)</vt:lpstr>
      <vt:lpstr>Βελτιώσεις σε σχέση με απλό ADSL (2/2)</vt:lpstr>
      <vt:lpstr>Διαγνωστικές μέθοδοι ADSL2</vt:lpstr>
      <vt:lpstr>Διαχείριση ενέργειας ADSL2: L2 mode </vt:lpstr>
      <vt:lpstr>Διαχείριση ενέργειας ADSL2: L3 mode</vt:lpstr>
      <vt:lpstr>Φαινόμενο Crosstalk</vt:lpstr>
      <vt:lpstr>Προσαρμογή ρυθμού μετάδοσης ADSL2</vt:lpstr>
      <vt:lpstr>Λειτουργία SRA</vt:lpstr>
      <vt:lpstr>Κατάτμηση καναλιών</vt:lpstr>
      <vt:lpstr>Voice over DSL (1/2)</vt:lpstr>
      <vt:lpstr>ADSL2+ (1/2)</vt:lpstr>
      <vt:lpstr>ADSL2+ (2/2)</vt:lpstr>
      <vt:lpstr>Βασικά χαρακτηριστικά ADSL2+</vt:lpstr>
      <vt:lpstr>Συχνότητες ADSL2, ADSL2+</vt:lpstr>
      <vt:lpstr>Σύγκριση απόδοσης ADSL, ADSL2, ADSL2+</vt:lpstr>
      <vt:lpstr>RE-ADSL2+</vt:lpstr>
      <vt:lpstr>Annex M</vt:lpstr>
      <vt:lpstr>Μελλοντική εξέλιξη ADSL</vt:lpstr>
      <vt:lpstr>Σύντομη ανασκόπηση</vt:lpstr>
      <vt:lpstr>Βιβλιογραφία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ΚΟΚΚΙΝΟΣ ΒΑΣΙΛΕΙΟΣ</cp:lastModifiedBy>
  <cp:revision>356</cp:revision>
  <dcterms:created xsi:type="dcterms:W3CDTF">2012-09-06T09:03:05Z</dcterms:created>
  <dcterms:modified xsi:type="dcterms:W3CDTF">2022-02-24T10:50:36Z</dcterms:modified>
</cp:coreProperties>
</file>