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66"/>
  </p:notesMasterIdLst>
  <p:sldIdLst>
    <p:sldId id="398" r:id="rId2"/>
    <p:sldId id="262" r:id="rId3"/>
    <p:sldId id="335" r:id="rId4"/>
    <p:sldId id="456" r:id="rId5"/>
    <p:sldId id="457" r:id="rId6"/>
    <p:sldId id="458" r:id="rId7"/>
    <p:sldId id="459" r:id="rId8"/>
    <p:sldId id="460" r:id="rId9"/>
    <p:sldId id="462" r:id="rId10"/>
    <p:sldId id="461" r:id="rId11"/>
    <p:sldId id="463" r:id="rId12"/>
    <p:sldId id="464" r:id="rId13"/>
    <p:sldId id="465" r:id="rId14"/>
    <p:sldId id="466" r:id="rId15"/>
    <p:sldId id="467" r:id="rId16"/>
    <p:sldId id="468" r:id="rId17"/>
    <p:sldId id="469" r:id="rId18"/>
    <p:sldId id="470" r:id="rId19"/>
    <p:sldId id="471" r:id="rId20"/>
    <p:sldId id="508" r:id="rId21"/>
    <p:sldId id="509" r:id="rId22"/>
    <p:sldId id="510" r:id="rId23"/>
    <p:sldId id="475" r:id="rId24"/>
    <p:sldId id="476" r:id="rId25"/>
    <p:sldId id="477" r:id="rId26"/>
    <p:sldId id="478" r:id="rId27"/>
    <p:sldId id="479" r:id="rId28"/>
    <p:sldId id="480" r:id="rId29"/>
    <p:sldId id="481" r:id="rId30"/>
    <p:sldId id="482" r:id="rId31"/>
    <p:sldId id="483" r:id="rId32"/>
    <p:sldId id="503" r:id="rId33"/>
    <p:sldId id="505" r:id="rId34"/>
    <p:sldId id="504" r:id="rId35"/>
    <p:sldId id="506" r:id="rId36"/>
    <p:sldId id="507" r:id="rId37"/>
    <p:sldId id="484" r:id="rId38"/>
    <p:sldId id="485" r:id="rId39"/>
    <p:sldId id="489" r:id="rId40"/>
    <p:sldId id="486" r:id="rId41"/>
    <p:sldId id="487" r:id="rId42"/>
    <p:sldId id="488" r:id="rId43"/>
    <p:sldId id="491" r:id="rId44"/>
    <p:sldId id="490" r:id="rId45"/>
    <p:sldId id="492" r:id="rId46"/>
    <p:sldId id="493" r:id="rId47"/>
    <p:sldId id="494" r:id="rId48"/>
    <p:sldId id="495" r:id="rId49"/>
    <p:sldId id="496" r:id="rId50"/>
    <p:sldId id="497" r:id="rId51"/>
    <p:sldId id="501" r:id="rId52"/>
    <p:sldId id="500" r:id="rId53"/>
    <p:sldId id="498" r:id="rId54"/>
    <p:sldId id="499" r:id="rId55"/>
    <p:sldId id="502" r:id="rId56"/>
    <p:sldId id="321" r:id="rId57"/>
    <p:sldId id="320" r:id="rId58"/>
    <p:sldId id="455" r:id="rId59"/>
    <p:sldId id="322" r:id="rId60"/>
    <p:sldId id="258" r:id="rId61"/>
    <p:sldId id="260" r:id="rId62"/>
    <p:sldId id="259" r:id="rId63"/>
    <p:sldId id="263" r:id="rId64"/>
    <p:sldId id="264" r:id="rId6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77086" autoAdjust="0"/>
  </p:normalViewPr>
  <p:slideViewPr>
    <p:cSldViewPr>
      <p:cViewPr varScale="1">
        <p:scale>
          <a:sx n="85" d="100"/>
          <a:sy n="85" d="100"/>
        </p:scale>
        <p:origin x="25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20/10/2022</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dirty="0"/>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1D003E3A-AF31-4368-9255-2D484726DEBB}" type="slidenum">
              <a:rPr lang="el-GR" smtClean="0"/>
              <a:t>64</a:t>
            </a:fld>
            <a:endParaRPr lang="el-GR"/>
          </a:p>
        </p:txBody>
      </p:sp>
    </p:spTree>
    <p:extLst>
      <p:ext uri="{BB962C8B-B14F-4D97-AF65-F5344CB8AC3E}">
        <p14:creationId xmlns:p14="http://schemas.microsoft.com/office/powerpoint/2010/main" val="1043047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dirty="0"/>
          </a:p>
        </p:txBody>
      </p:sp>
    </p:spTree>
    <p:extLst>
      <p:ext uri="{BB962C8B-B14F-4D97-AF65-F5344CB8AC3E}">
        <p14:creationId xmlns:p14="http://schemas.microsoft.com/office/powerpoint/2010/main" val="753798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56</a:t>
            </a:fld>
            <a:endParaRPr lang="el-GR" dirty="0"/>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57</a:t>
            </a:fld>
            <a:endParaRPr lang="el-GR" dirty="0"/>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58</a:t>
            </a:fld>
            <a:endParaRPr lang="el-GR" dirty="0"/>
          </a:p>
        </p:txBody>
      </p:sp>
    </p:spTree>
    <p:extLst>
      <p:ext uri="{BB962C8B-B14F-4D97-AF65-F5344CB8AC3E}">
        <p14:creationId xmlns:p14="http://schemas.microsoft.com/office/powerpoint/2010/main" val="3190886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59</a:t>
            </a:fld>
            <a:endParaRPr lang="el-GR" dirty="0"/>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1D003E3A-AF31-4368-9255-2D484726DEBB}" type="slidenum">
              <a:rPr lang="el-GR" smtClean="0"/>
              <a:t>61</a:t>
            </a:fld>
            <a:endParaRPr lang="el-GR"/>
          </a:p>
        </p:txBody>
      </p:sp>
    </p:spTree>
    <p:extLst>
      <p:ext uri="{BB962C8B-B14F-4D97-AF65-F5344CB8AC3E}">
        <p14:creationId xmlns:p14="http://schemas.microsoft.com/office/powerpoint/2010/main" val="2632915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1D003E3A-AF31-4368-9255-2D484726DEBB}" type="slidenum">
              <a:rPr lang="el-GR" smtClean="0"/>
              <a:t>62</a:t>
            </a:fld>
            <a:endParaRPr lang="el-GR"/>
          </a:p>
        </p:txBody>
      </p:sp>
    </p:spTree>
    <p:extLst>
      <p:ext uri="{BB962C8B-B14F-4D97-AF65-F5344CB8AC3E}">
        <p14:creationId xmlns:p14="http://schemas.microsoft.com/office/powerpoint/2010/main" val="3712223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1D003E3A-AF31-4368-9255-2D484726DEBB}" type="slidenum">
              <a:rPr lang="el-GR" smtClean="0"/>
              <a:t>63</a:t>
            </a:fld>
            <a:endParaRPr lang="el-GR"/>
          </a:p>
        </p:txBody>
      </p:sp>
    </p:spTree>
    <p:extLst>
      <p:ext uri="{BB962C8B-B14F-4D97-AF65-F5344CB8AC3E}">
        <p14:creationId xmlns:p14="http://schemas.microsoft.com/office/powerpoint/2010/main" val="650808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38379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Πρωτόκολλο ΑΤΜ</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158"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919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664370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dirty="0"/>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3423171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dirty="0"/>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410507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ea typeface="+mn-ea"/>
                <a:cs typeface="+mn-cs"/>
              </a:rPr>
              <a:t>Το</a:t>
            </a:r>
            <a:r>
              <a:rPr lang="el-GR" sz="1000" baseline="0" dirty="0">
                <a:solidFill>
                  <a:srgbClr val="5075BC"/>
                </a:solidFill>
                <a:ea typeface="+mn-ea"/>
                <a:cs typeface="+mn-cs"/>
              </a:rPr>
              <a:t> πρωτόκολλο </a:t>
            </a:r>
            <a:r>
              <a:rPr lang="en-US" sz="1000" baseline="0" dirty="0">
                <a:solidFill>
                  <a:srgbClr val="5075BC"/>
                </a:solidFill>
                <a:ea typeface="+mn-ea"/>
                <a:cs typeface="+mn-cs"/>
              </a:rPr>
              <a:t>IP</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158"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0201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3051043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Πρωτόκολλο ΑΤΜ</a:t>
            </a:r>
            <a:endParaRPr lang="en-US" sz="1000" dirty="0">
              <a:solidFill>
                <a:srgbClr val="5075BC"/>
              </a:solidFill>
              <a:ea typeface="ＭＳ Ｐゴシック" pitchFamily="34" charset="-128"/>
              <a:cs typeface="+mn-cs"/>
            </a:endParaRPr>
          </a:p>
        </p:txBody>
      </p:sp>
      <p:pic>
        <p:nvPicPr>
          <p:cNvPr id="9" name="Picture 8"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158"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583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Πρωτόκολλο ΑΤΜ</a:t>
            </a:r>
            <a:endParaRPr lang="en-US" sz="1000" dirty="0">
              <a:solidFill>
                <a:srgbClr val="5075BC"/>
              </a:solidFill>
              <a:ea typeface="ＭＳ Ｐゴシック" pitchFamily="34" charset="-128"/>
              <a:cs typeface="+mn-cs"/>
            </a:endParaRPr>
          </a:p>
        </p:txBody>
      </p:sp>
      <p:pic>
        <p:nvPicPr>
          <p:cNvPr id="11" name="Picture 10"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158"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732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Πρωτόκολλο ΑΤΜ</a:t>
            </a:r>
            <a:endParaRPr lang="en-US" sz="1000" dirty="0">
              <a:solidFill>
                <a:srgbClr val="5075BC"/>
              </a:solidFill>
              <a:ea typeface="ＭＳ Ｐゴシック" pitchFamily="34" charset="-128"/>
              <a:cs typeface="+mn-cs"/>
            </a:endParaRPr>
          </a:p>
        </p:txBody>
      </p:sp>
      <p:pic>
        <p:nvPicPr>
          <p:cNvPr id="7" name="Picture 6"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158"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084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010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Πρωτόκολλο ΑΤΜ</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158"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331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Πρωτόκολλο ΑΤΜ</a:t>
            </a:r>
            <a:endParaRPr lang="en-US" sz="1000" dirty="0">
              <a:solidFill>
                <a:srgbClr val="5075BC"/>
              </a:solidFill>
              <a:ea typeface="ＭＳ Ｐゴシック" pitchFamily="34" charset="-128"/>
              <a:cs typeface="+mn-cs"/>
            </a:endParaRPr>
          </a:p>
        </p:txBody>
      </p:sp>
      <p:pic>
        <p:nvPicPr>
          <p:cNvPr id="10" name="Picture 9"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158" y="6263640"/>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807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184484606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sldNum="0"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kkinos@cti.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telematics.upatras.gr/telematics/bouras?language=e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telematics.upatras.gr/telematics/bouras/undergraduate-courses/diktua-dhmosias-xrhshs-kai-diasundesh-diktuwn?language=e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guru99.com/difference-ipv4-vs-ipv6.html" TargetMode="External"/><Relationship Id="rId5" Type="http://schemas.openxmlformats.org/officeDocument/2006/relationships/hyperlink" Target="http://users.sch.gr/jabatzo/files/yliko/live%20ebooks/diktya_ypolog_G_2018_final/_arp__dhcp.html" TargetMode="External"/><Relationship Id="rId4" Type="http://schemas.openxmlformats.org/officeDocument/2006/relationships/hyperlink" Target="https://el.wikipedia.org/wiki/&#928;&#961;&#969;&#964;&#972;&#954;&#959;&#955;&#955;&#959;_&#917;&#955;&#941;&#947;&#967;&#959;&#965;_&#924;&#949;&#964;&#940;&#948;&#959;&#963;&#951;&#962;/&#928;&#961;&#969;&#964;&#972;&#954;&#959;&#955;&#955;&#959;_&#916;&#953;&#945;&#948;&#953;&#954;&#964;&#973;&#959;&#965;"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lstStyle/>
          <a:p>
            <a:r>
              <a:rPr lang="el-GR" dirty="0"/>
              <a:t>ΔΙΚΤΥΑ ΔΗΜΟΣΙΑΣ ΧΡΗΣΗΣ ΚΑΙ ΔΙΑΣΥΝΔΕΣΗ ΔΙΚΤΥΩΝ</a:t>
            </a:r>
            <a:endParaRPr lang="el-GR" dirty="0">
              <a:solidFill>
                <a:srgbClr val="5075BC"/>
              </a:solidFill>
            </a:endParaRPr>
          </a:p>
        </p:txBody>
      </p:sp>
      <p:sp>
        <p:nvSpPr>
          <p:cNvPr id="3" name="Υπότιτλος 2"/>
          <p:cNvSpPr>
            <a:spLocks noGrp="1"/>
          </p:cNvSpPr>
          <p:nvPr>
            <p:ph type="subTitle" idx="1"/>
          </p:nvPr>
        </p:nvSpPr>
        <p:spPr>
          <a:xfrm>
            <a:off x="0" y="3384822"/>
            <a:ext cx="9144000" cy="3068513"/>
          </a:xfrm>
        </p:spPr>
        <p:txBody>
          <a:bodyPr>
            <a:normAutofit fontScale="92500"/>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#4</a:t>
            </a:r>
            <a:r>
              <a:rPr lang="el-GR" sz="2800" dirty="0">
                <a:solidFill>
                  <a:srgbClr val="5075BC"/>
                </a:solidFill>
                <a:latin typeface="+mj-lt"/>
                <a:ea typeface="+mj-ea"/>
                <a:cs typeface="+mj-cs"/>
              </a:rPr>
              <a:t>:</a:t>
            </a:r>
            <a:r>
              <a:rPr lang="en-US" sz="2800" dirty="0">
                <a:solidFill>
                  <a:srgbClr val="5075BC"/>
                </a:solidFill>
                <a:latin typeface="+mj-lt"/>
                <a:ea typeface="+mj-ea"/>
                <a:cs typeface="+mj-cs"/>
              </a:rPr>
              <a:t> </a:t>
            </a:r>
            <a:r>
              <a:rPr lang="el-GR" sz="2800" dirty="0"/>
              <a:t>Το πρωτόκολλο </a:t>
            </a:r>
            <a:r>
              <a:rPr lang="en-US" sz="2800" dirty="0"/>
              <a:t>IP</a:t>
            </a:r>
            <a:endParaRPr lang="el-GR" sz="2800" dirty="0"/>
          </a:p>
          <a:p>
            <a:endParaRPr lang="el-GR" sz="2800" dirty="0"/>
          </a:p>
          <a:p>
            <a:r>
              <a:rPr lang="el-GR" sz="2800" dirty="0"/>
              <a:t>Βασίλειος Κόκκινος (εκ μέρους του Καθηγητή Χ. Ι. Μπούρα)</a:t>
            </a:r>
          </a:p>
          <a:p>
            <a:r>
              <a:rPr lang="el-GR" sz="2800" dirty="0"/>
              <a:t>Τμήμα Μηχανικών Η/Υ &amp; Πληροφορικής</a:t>
            </a:r>
            <a:r>
              <a:rPr lang="en-US" sz="2800" dirty="0"/>
              <a:t>, </a:t>
            </a:r>
            <a:r>
              <a:rPr lang="el-GR" sz="2800" dirty="0"/>
              <a:t>Πανεπιστήμιο Πατρών</a:t>
            </a:r>
          </a:p>
          <a:p>
            <a:r>
              <a:rPr lang="en-US" sz="2800" dirty="0"/>
              <a:t>email: </a:t>
            </a:r>
            <a:r>
              <a:rPr lang="en-US" sz="2800" dirty="0">
                <a:hlinkClick r:id="rId3"/>
              </a:rPr>
              <a:t>kokkinos@cti.gr</a:t>
            </a:r>
            <a:r>
              <a:rPr lang="el-GR" sz="2800" dirty="0"/>
              <a:t>, </a:t>
            </a:r>
            <a:endParaRPr lang="en-US" sz="2800" dirty="0"/>
          </a:p>
          <a:p>
            <a:r>
              <a:rPr lang="en-US" sz="2800" dirty="0"/>
              <a:t>site: </a:t>
            </a:r>
            <a:r>
              <a:rPr lang="en-US" sz="2800" dirty="0">
                <a:hlinkClick r:id="rId4"/>
              </a:rPr>
              <a:t>http://telematics.upatras.gr/telematics/bouras?language=el</a:t>
            </a:r>
            <a:endParaRPr lang="en-US" sz="2800" dirty="0"/>
          </a:p>
          <a:p>
            <a:endParaRPr lang="el-GR" sz="2800" dirty="0"/>
          </a:p>
        </p:txBody>
      </p:sp>
      <p:pic>
        <p:nvPicPr>
          <p:cNvPr id="6" name="Picture 5" descr="Λογότυπος ΠΠ Κάθετος Έγχρωμος  (JPE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4" y="310296"/>
            <a:ext cx="3657600" cy="1327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9030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IP Diagram (</a:t>
            </a:r>
            <a:r>
              <a:rPr lang="el-GR" altLang="en-US" dirty="0"/>
              <a:t>3</a:t>
            </a:r>
            <a:r>
              <a:rPr lang="en-US" altLang="en-US" dirty="0"/>
              <a:t>/</a:t>
            </a:r>
            <a:r>
              <a:rPr lang="el-GR" altLang="en-US" dirty="0"/>
              <a:t>3</a:t>
            </a:r>
            <a:r>
              <a:rPr lang="en-US" altLang="en-US" dirty="0"/>
              <a:t>)</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2883" y="1844824"/>
            <a:ext cx="5555921" cy="3384376"/>
          </a:xfrm>
        </p:spPr>
      </p:pic>
      <p:sp>
        <p:nvSpPr>
          <p:cNvPr id="7" name="Text Placeholder 2"/>
          <p:cNvSpPr txBox="1">
            <a:spLocks/>
          </p:cNvSpPr>
          <p:nvPr/>
        </p:nvSpPr>
        <p:spPr>
          <a:xfrm>
            <a:off x="457200" y="5373216"/>
            <a:ext cx="8507288" cy="79898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000" dirty="0"/>
              <a:t>IP Diagram (</a:t>
            </a:r>
            <a:r>
              <a:rPr lang="en-US" sz="1800" dirty="0"/>
              <a:t>source: https://vceguide.com/wp-content/uploads/2017/05/412-79v8-EC-Council-Certified-Security-Analyst_Image_016.jpg</a:t>
            </a:r>
            <a:r>
              <a:rPr lang="en-US" sz="2000" dirty="0"/>
              <a:t>)</a:t>
            </a:r>
          </a:p>
        </p:txBody>
      </p:sp>
    </p:spTree>
    <p:extLst>
      <p:ext uri="{BB962C8B-B14F-4D97-AF65-F5344CB8AC3E}">
        <p14:creationId xmlns:p14="http://schemas.microsoft.com/office/powerpoint/2010/main" val="4054017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Μοντέλο Λειτουργίας</a:t>
            </a:r>
            <a:endParaRPr lang="en-US" dirty="0"/>
          </a:p>
        </p:txBody>
      </p:sp>
      <p:sp>
        <p:nvSpPr>
          <p:cNvPr id="3" name="Content Placeholder 2"/>
          <p:cNvSpPr>
            <a:spLocks noGrp="1"/>
          </p:cNvSpPr>
          <p:nvPr>
            <p:ph idx="1"/>
          </p:nvPr>
        </p:nvSpPr>
        <p:spPr/>
        <p:txBody>
          <a:bodyPr>
            <a:normAutofit/>
          </a:bodyPr>
          <a:lstStyle/>
          <a:p>
            <a:pPr>
              <a:lnSpc>
                <a:spcPct val="90000"/>
              </a:lnSpc>
            </a:pPr>
            <a:r>
              <a:rPr lang="el-GR" dirty="0"/>
              <a:t>Το IP φτιάχτηκε για να παρέχει τη δυνατότητα μεταφοράς τμημάτων πληροφορίας (datagrams) μεταξύ μηχανών αποστολέα-παραλήπτη</a:t>
            </a:r>
          </a:p>
          <a:p>
            <a:pPr>
              <a:lnSpc>
                <a:spcPct val="90000"/>
              </a:lnSpc>
            </a:pPr>
            <a:r>
              <a:rPr lang="el-GR" dirty="0"/>
              <a:t>Τόσο ο αποστολέας, όσο και ο παραλήπτης, προσδιορίζονται από τις σταθερού μήκους διευθύνσεις τους </a:t>
            </a:r>
            <a:endParaRPr lang="en-US" dirty="0"/>
          </a:p>
        </p:txBody>
      </p:sp>
    </p:spTree>
    <p:extLst>
      <p:ext uri="{BB962C8B-B14F-4D97-AF65-F5344CB8AC3E}">
        <p14:creationId xmlns:p14="http://schemas.microsoft.com/office/powerpoint/2010/main" val="1588374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Διαδικασία Μοντέλου Λειτουργίας (1/</a:t>
            </a:r>
            <a:r>
              <a:rPr lang="en-US" altLang="en-US" dirty="0"/>
              <a:t>5</a:t>
            </a:r>
            <a:r>
              <a:rPr lang="el-GR" altLang="en-US" dirty="0"/>
              <a:t>)</a:t>
            </a:r>
            <a:endParaRPr lang="en-US" dirty="0"/>
          </a:p>
        </p:txBody>
      </p:sp>
      <p:sp>
        <p:nvSpPr>
          <p:cNvPr id="3" name="Content Placeholder 2"/>
          <p:cNvSpPr>
            <a:spLocks noGrp="1"/>
          </p:cNvSpPr>
          <p:nvPr>
            <p:ph idx="1"/>
          </p:nvPr>
        </p:nvSpPr>
        <p:spPr/>
        <p:txBody>
          <a:bodyPr>
            <a:normAutofit fontScale="85000" lnSpcReduction="10000"/>
          </a:bodyPr>
          <a:lstStyle/>
          <a:p>
            <a:pPr>
              <a:lnSpc>
                <a:spcPct val="90000"/>
              </a:lnSpc>
            </a:pPr>
            <a:r>
              <a:rPr lang="el-GR" dirty="0"/>
              <a:t>Ο αποστολέας ετοιμάζει τα δεδομένα και καλεί το τοπικό Internet module για να στείλει αυτά τα δεδομένα σαν datagrams, «περνώντας» του σαν ορίσματα την διεύθυνση του παραλήπτη και άλλες παραμέτρους </a:t>
            </a:r>
          </a:p>
          <a:p>
            <a:pPr>
              <a:lnSpc>
                <a:spcPct val="90000"/>
              </a:lnSpc>
            </a:pPr>
            <a:r>
              <a:rPr lang="el-GR" dirty="0"/>
              <a:t>Το Internet module προετοιμάζει έναν header και ενώνει τα δεδομένα μαζί του </a:t>
            </a:r>
          </a:p>
          <a:p>
            <a:pPr>
              <a:lnSpc>
                <a:spcPct val="90000"/>
              </a:lnSpc>
            </a:pPr>
            <a:r>
              <a:rPr lang="el-GR" dirty="0"/>
              <a:t>Στη συνέχεια αποφασίζει τη διεύθυνση στο τοπικό δίκτυο που θα χρησιμοποιήσει, και στο παράδειγμά μας αυτή είναι η διεύθυνση της gateway</a:t>
            </a:r>
          </a:p>
          <a:p>
            <a:pPr>
              <a:lnSpc>
                <a:spcPct val="90000"/>
              </a:lnSpc>
            </a:pPr>
            <a:r>
              <a:rPr lang="el-GR" dirty="0"/>
              <a:t>Μετά, στέλνει το datagram και τη διεύθυνση του τοπικού δικτύου στο τοπικό network interface </a:t>
            </a:r>
            <a:endParaRPr lang="en-US" dirty="0"/>
          </a:p>
        </p:txBody>
      </p:sp>
    </p:spTree>
    <p:extLst>
      <p:ext uri="{BB962C8B-B14F-4D97-AF65-F5344CB8AC3E}">
        <p14:creationId xmlns:p14="http://schemas.microsoft.com/office/powerpoint/2010/main" val="3742294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Διαδικασία Μοντέλου Λειτουργίας (2/</a:t>
            </a:r>
            <a:r>
              <a:rPr lang="en-US" altLang="en-US" dirty="0"/>
              <a:t>5</a:t>
            </a:r>
            <a:r>
              <a:rPr lang="el-GR" altLang="en-US" dirty="0"/>
              <a:t>)</a:t>
            </a:r>
            <a:endParaRPr lang="en-US" dirty="0"/>
          </a:p>
        </p:txBody>
      </p:sp>
      <p:sp>
        <p:nvSpPr>
          <p:cNvPr id="3" name="Content Placeholder 2"/>
          <p:cNvSpPr>
            <a:spLocks noGrp="1"/>
          </p:cNvSpPr>
          <p:nvPr>
            <p:ph idx="1"/>
          </p:nvPr>
        </p:nvSpPr>
        <p:spPr/>
        <p:txBody>
          <a:bodyPr>
            <a:normAutofit fontScale="85000" lnSpcReduction="20000"/>
          </a:bodyPr>
          <a:lstStyle/>
          <a:p>
            <a:pPr>
              <a:lnSpc>
                <a:spcPct val="90000"/>
              </a:lnSpc>
            </a:pPr>
            <a:r>
              <a:rPr lang="el-GR" dirty="0"/>
              <a:t>Με τη σειρά του, το τοπικό network interface δημιουργεί έναν local network header, του κολλάει το datagram και στέλνει το αποτέλεσμα μέσω του φυσικού δικτύου</a:t>
            </a:r>
          </a:p>
          <a:p>
            <a:pPr>
              <a:lnSpc>
                <a:spcPct val="90000"/>
              </a:lnSpc>
            </a:pPr>
            <a:r>
              <a:rPr lang="el-GR" dirty="0"/>
              <a:t>Στη gateway, το τοπικό interface του δικτύου αφαιρεί τον header και το datagram παραλαμβάνεται από το Internet module</a:t>
            </a:r>
          </a:p>
          <a:p>
            <a:pPr>
              <a:lnSpc>
                <a:spcPct val="90000"/>
              </a:lnSpc>
            </a:pPr>
            <a:r>
              <a:rPr lang="el-GR" dirty="0"/>
              <a:t>Αυτό βλέπει πως το datagram προορίζεται για κάποια μηχανή σε ένα δεύτερο δίκτυο και αφού προσδιορίσει μια διεύθυνση τοπική στο δεύτερο δίκτυο, καλεί το interface αυτού του δικτύου και στέλνει το datagram </a:t>
            </a:r>
          </a:p>
          <a:p>
            <a:pPr>
              <a:lnSpc>
                <a:spcPct val="90000"/>
              </a:lnSpc>
            </a:pPr>
            <a:r>
              <a:rPr lang="el-GR" dirty="0"/>
              <a:t>Το interface, αφού προσθέσει το δικό του header, στέλνει το αποτέλεσμα στον κόμβο-παραλήπτη </a:t>
            </a:r>
            <a:endParaRPr lang="en-US" dirty="0"/>
          </a:p>
        </p:txBody>
      </p:sp>
    </p:spTree>
    <p:extLst>
      <p:ext uri="{BB962C8B-B14F-4D97-AF65-F5344CB8AC3E}">
        <p14:creationId xmlns:p14="http://schemas.microsoft.com/office/powerpoint/2010/main" val="337719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Διαδικασία Μοντέλου Λειτουργίας (3/</a:t>
            </a:r>
            <a:r>
              <a:rPr lang="en-US" altLang="en-US" dirty="0"/>
              <a:t>5</a:t>
            </a:r>
            <a:r>
              <a:rPr lang="el-GR" altLang="en-US" dirty="0"/>
              <a:t>)</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Στον παραλήπτη, αφού το network interface αφαιρέσει τον local net header</a:t>
            </a:r>
            <a:r>
              <a:rPr lang="en-US" dirty="0"/>
              <a:t>,</a:t>
            </a:r>
            <a:r>
              <a:rPr lang="el-GR" dirty="0"/>
              <a:t> προωθεί το datagram στο Internet module</a:t>
            </a:r>
            <a:endParaRPr lang="en-US" dirty="0"/>
          </a:p>
          <a:p>
            <a:pPr>
              <a:lnSpc>
                <a:spcPct val="90000"/>
              </a:lnSpc>
            </a:pPr>
            <a:r>
              <a:rPr lang="en-US" dirty="0"/>
              <a:t>To Internet module</a:t>
            </a:r>
            <a:r>
              <a:rPr lang="el-GR" dirty="0"/>
              <a:t> αποφασίζει πως αυτό το datagram απευθύνεται σε κάποιο πρόγραμμα εφαρμογής σε αυτήν την μηχανή </a:t>
            </a:r>
          </a:p>
          <a:p>
            <a:pPr>
              <a:lnSpc>
                <a:spcPct val="90000"/>
              </a:lnSpc>
            </a:pPr>
            <a:r>
              <a:rPr lang="el-GR" dirty="0"/>
              <a:t>Το </a:t>
            </a:r>
            <a:r>
              <a:rPr lang="en-US" dirty="0"/>
              <a:t>Internet module </a:t>
            </a:r>
            <a:r>
              <a:rPr lang="el-GR" dirty="0"/>
              <a:t>περνάει τα δεδομένα στο πρόγραμμα σε ανταπόκριση κάποιου system call παρέχοντας παράλληλα τη διεύθυνση του αποστολέα και άλλες παραμέτρους σαν αποτέλεσμα της κλήσης </a:t>
            </a:r>
            <a:endParaRPr lang="en-US" dirty="0"/>
          </a:p>
        </p:txBody>
      </p:sp>
    </p:spTree>
    <p:extLst>
      <p:ext uri="{BB962C8B-B14F-4D97-AF65-F5344CB8AC3E}">
        <p14:creationId xmlns:p14="http://schemas.microsoft.com/office/powerpoint/2010/main" val="1284421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Διαδικασία Μοντέλου Λειτουργίας (</a:t>
            </a:r>
            <a:r>
              <a:rPr lang="en-US" altLang="en-US" dirty="0"/>
              <a:t>4</a:t>
            </a:r>
            <a:r>
              <a:rPr lang="el-GR" altLang="en-US" dirty="0"/>
              <a:t>/</a:t>
            </a:r>
            <a:r>
              <a:rPr lang="en-US" altLang="en-US" dirty="0"/>
              <a:t>5</a:t>
            </a:r>
            <a:r>
              <a:rPr lang="el-GR" altLang="en-US" dirty="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2601" y="2276872"/>
            <a:ext cx="6258798" cy="2600688"/>
          </a:xfrm>
          <a:prstGeom prst="rect">
            <a:avLst/>
          </a:prstGeom>
        </p:spPr>
      </p:pic>
      <p:sp>
        <p:nvSpPr>
          <p:cNvPr id="5" name="Text Placeholder 2"/>
          <p:cNvSpPr txBox="1">
            <a:spLocks noGrp="1"/>
          </p:cNvSpPr>
          <p:nvPr>
            <p:ph idx="1"/>
          </p:nvPr>
        </p:nvSpPr>
        <p:spPr>
          <a:xfrm>
            <a:off x="457200" y="5301208"/>
            <a:ext cx="8229600" cy="853555"/>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l-GR" sz="2000" dirty="0"/>
              <a:t>Το μονοπάτι μετάδοσης στο </a:t>
            </a:r>
            <a:r>
              <a:rPr lang="en-US" sz="2000" dirty="0"/>
              <a:t>IP </a:t>
            </a:r>
            <a:r>
              <a:rPr lang="el-GR" sz="2000" dirty="0"/>
              <a:t>πρωτόκολλο (</a:t>
            </a:r>
            <a:r>
              <a:rPr lang="en-US" sz="2000" dirty="0"/>
              <a:t>source: </a:t>
            </a:r>
            <a:r>
              <a:rPr lang="el-GR" sz="2000" dirty="0"/>
              <a:t>Χρήστος Μπούρας, Πανεπιστημιακές Σημειώσεις στα Δίκτυα Δημόσιας Χρήσης και Διασύνδεσης Δικτύων)</a:t>
            </a:r>
            <a:endParaRPr lang="en-US" sz="2000" dirty="0"/>
          </a:p>
        </p:txBody>
      </p:sp>
    </p:spTree>
    <p:extLst>
      <p:ext uri="{BB962C8B-B14F-4D97-AF65-F5344CB8AC3E}">
        <p14:creationId xmlns:p14="http://schemas.microsoft.com/office/powerpoint/2010/main" val="236454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Διαδικασία Μοντέλου Λειτουργίας (</a:t>
            </a:r>
            <a:r>
              <a:rPr lang="en-US" altLang="en-US" dirty="0"/>
              <a:t>5</a:t>
            </a:r>
            <a:r>
              <a:rPr lang="el-GR" altLang="en-US" dirty="0"/>
              <a:t>/</a:t>
            </a:r>
            <a:r>
              <a:rPr lang="en-US" altLang="en-US" dirty="0"/>
              <a:t>5</a:t>
            </a:r>
            <a:r>
              <a:rPr lang="el-GR" altLang="en-US" dirty="0"/>
              <a:t>)</a:t>
            </a:r>
            <a:endParaRPr lang="en-US" dirty="0"/>
          </a:p>
        </p:txBody>
      </p:sp>
      <p:sp>
        <p:nvSpPr>
          <p:cNvPr id="3" name="Content Placeholder 2"/>
          <p:cNvSpPr>
            <a:spLocks noGrp="1"/>
          </p:cNvSpPr>
          <p:nvPr>
            <p:ph idx="1"/>
          </p:nvPr>
        </p:nvSpPr>
        <p:spPr/>
        <p:txBody>
          <a:bodyPr>
            <a:normAutofit/>
          </a:bodyPr>
          <a:lstStyle/>
          <a:p>
            <a:pPr>
              <a:lnSpc>
                <a:spcPct val="90000"/>
              </a:lnSpc>
            </a:pPr>
            <a:r>
              <a:rPr lang="el-GR" dirty="0"/>
              <a:t>Η παραπάνω διαδικασία επιλογής μονοπατιών για τη μετάδοση των </a:t>
            </a:r>
            <a:r>
              <a:rPr lang="en-US" dirty="0"/>
              <a:t>datagrams </a:t>
            </a:r>
            <a:r>
              <a:rPr lang="el-GR" dirty="0"/>
              <a:t>ονομάζεται δρομολόγηση (</a:t>
            </a:r>
            <a:r>
              <a:rPr lang="en-US" dirty="0"/>
              <a:t>routing)</a:t>
            </a:r>
          </a:p>
          <a:p>
            <a:pPr>
              <a:lnSpc>
                <a:spcPct val="90000"/>
              </a:lnSpc>
            </a:pPr>
            <a:r>
              <a:rPr lang="en-US" dirty="0"/>
              <a:t>T</a:t>
            </a:r>
            <a:r>
              <a:rPr lang="el-GR" dirty="0"/>
              <a:t>ο IP αντιμετωπίζει κάθε datagram σαν μια ανεξάρτητη οντότητα, η οποία δεν έχει καμία σχέση με οποιοδήποτε άλλο datagram</a:t>
            </a:r>
            <a:endParaRPr lang="en-US" dirty="0"/>
          </a:p>
        </p:txBody>
      </p:sp>
    </p:spTree>
    <p:extLst>
      <p:ext uri="{BB962C8B-B14F-4D97-AF65-F5344CB8AC3E}">
        <p14:creationId xmlns:p14="http://schemas.microsoft.com/office/powerpoint/2010/main" val="1566209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Λειτουργίες Προσπέλασης </a:t>
            </a:r>
            <a:r>
              <a:rPr lang="en-US" dirty="0"/>
              <a:t>IP</a:t>
            </a:r>
          </a:p>
        </p:txBody>
      </p:sp>
      <p:sp>
        <p:nvSpPr>
          <p:cNvPr id="3" name="Content Placeholder 2"/>
          <p:cNvSpPr>
            <a:spLocks noGrp="1"/>
          </p:cNvSpPr>
          <p:nvPr>
            <p:ph idx="1"/>
          </p:nvPr>
        </p:nvSpPr>
        <p:spPr/>
        <p:txBody>
          <a:bodyPr>
            <a:normAutofit/>
          </a:bodyPr>
          <a:lstStyle/>
          <a:p>
            <a:r>
              <a:rPr lang="el-GR" dirty="0"/>
              <a:t>Δύο είναι οι βασικές λειτουργίες που υλοποιεί το IP: </a:t>
            </a:r>
            <a:endParaRPr lang="en-US" dirty="0"/>
          </a:p>
          <a:p>
            <a:pPr lvl="1"/>
            <a:r>
              <a:rPr lang="el-GR" dirty="0"/>
              <a:t>Προσπέλαση μέσω διευθύνσεων (addressing) </a:t>
            </a:r>
            <a:endParaRPr lang="en-US" dirty="0"/>
          </a:p>
          <a:p>
            <a:pPr lvl="1"/>
            <a:r>
              <a:rPr lang="el-GR" dirty="0"/>
              <a:t>Τμηματοποίηση των πακέτων και «επανασύνδεση» (Fragmentation and Reassembly) </a:t>
            </a:r>
          </a:p>
        </p:txBody>
      </p:sp>
    </p:spTree>
    <p:extLst>
      <p:ext uri="{BB962C8B-B14F-4D97-AF65-F5344CB8AC3E}">
        <p14:creationId xmlns:p14="http://schemas.microsoft.com/office/powerpoint/2010/main" val="2673589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Προσπέλαση διευθύνσεων (1/2)</a:t>
            </a:r>
            <a:endParaRPr lang="en-US" dirty="0"/>
          </a:p>
        </p:txBody>
      </p:sp>
      <p:sp>
        <p:nvSpPr>
          <p:cNvPr id="3" name="Content Placeholder 2"/>
          <p:cNvSpPr>
            <a:spLocks noGrp="1"/>
          </p:cNvSpPr>
          <p:nvPr>
            <p:ph idx="1"/>
          </p:nvPr>
        </p:nvSpPr>
        <p:spPr/>
        <p:txBody>
          <a:bodyPr>
            <a:normAutofit fontScale="92500" lnSpcReduction="10000"/>
          </a:bodyPr>
          <a:lstStyle/>
          <a:p>
            <a:r>
              <a:rPr lang="el-GR" dirty="0"/>
              <a:t>Το σχήμα διευθύνσεων που έχει υλοποιηθεί στο Internet είναι ανάλογο με το σχήμα των φυσικών διευθύνσεων</a:t>
            </a:r>
          </a:p>
          <a:p>
            <a:r>
              <a:rPr lang="el-GR" dirty="0"/>
              <a:t>Ορίζει πως σε κάθε κόμβο που ανήκει στο Internet καταχωρείται μία ακέραια διεύθυνση, που ονομάζεται Internet Address</a:t>
            </a:r>
          </a:p>
          <a:p>
            <a:r>
              <a:rPr lang="el-GR" dirty="0"/>
              <a:t>Οι διευθύνσεις αυτές κωδικοποιούν την ταυτότητα ενός δικτύου καθώς επίσης και την ταυτότητα ενός μοναδικού κόμβου σε αυτό το δίκτυο  </a:t>
            </a:r>
          </a:p>
        </p:txBody>
      </p:sp>
    </p:spTree>
    <p:extLst>
      <p:ext uri="{BB962C8B-B14F-4D97-AF65-F5344CB8AC3E}">
        <p14:creationId xmlns:p14="http://schemas.microsoft.com/office/powerpoint/2010/main" val="1782020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Προσπέλαση διευθύνσεων (2/2)</a:t>
            </a:r>
            <a:endParaRPr lang="en-US" dirty="0"/>
          </a:p>
        </p:txBody>
      </p:sp>
      <p:sp>
        <p:nvSpPr>
          <p:cNvPr id="3" name="Content Placeholder 2"/>
          <p:cNvSpPr>
            <a:spLocks noGrp="1"/>
          </p:cNvSpPr>
          <p:nvPr>
            <p:ph idx="1"/>
          </p:nvPr>
        </p:nvSpPr>
        <p:spPr/>
        <p:txBody>
          <a:bodyPr>
            <a:normAutofit fontScale="92500" lnSpcReduction="20000"/>
          </a:bodyPr>
          <a:lstStyle/>
          <a:p>
            <a:r>
              <a:rPr lang="el-GR" dirty="0"/>
              <a:t>Κάθε κόμβος στο Internet έχει μία μοναδική 32-bit Internet διεύθυνση, η οποία χρησιμοποιείται σε κάθε επικοινωνία από/προς τον κόμβο αυτό</a:t>
            </a:r>
          </a:p>
          <a:p>
            <a:r>
              <a:rPr lang="el-GR" dirty="0"/>
              <a:t>Ιδεατά, κάθε τέτοια διεύθυνση είναι ένα ζευγάρι (netid, hostid), όπου το netid προσδιορίζει ένα δίκτυο και το hostid έναν κόμβο σε αυτό το δίκτυο </a:t>
            </a:r>
          </a:p>
          <a:p>
            <a:r>
              <a:rPr lang="el-GR" dirty="0"/>
              <a:t>Ανάλογα με τον αριθμό των bits που χρησιμοποιούνται για τον προσδιορισμό του δικτύου και του κόμβου αντίστοιχα, οι Internet διευθύνσεις χωρίζονται σε τρεις κατηγορίες: </a:t>
            </a:r>
          </a:p>
        </p:txBody>
      </p:sp>
    </p:spTree>
    <p:extLst>
      <p:ext uri="{BB962C8B-B14F-4D97-AF65-F5344CB8AC3E}">
        <p14:creationId xmlns:p14="http://schemas.microsoft.com/office/powerpoint/2010/main" val="1363825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Περιεχόμενα ενότητας</a:t>
            </a:r>
          </a:p>
        </p:txBody>
      </p:sp>
      <p:sp>
        <p:nvSpPr>
          <p:cNvPr id="3" name="Content Placeholder 2"/>
          <p:cNvSpPr>
            <a:spLocks noGrp="1"/>
          </p:cNvSpPr>
          <p:nvPr>
            <p:ph idx="1"/>
          </p:nvPr>
        </p:nvSpPr>
        <p:spPr/>
        <p:txBody>
          <a:bodyPr>
            <a:normAutofit/>
          </a:bodyPr>
          <a:lstStyle/>
          <a:p>
            <a:r>
              <a:rPr lang="el-GR" altLang="en-US" dirty="0"/>
              <a:t>Εισαγωγή</a:t>
            </a:r>
          </a:p>
          <a:p>
            <a:r>
              <a:rPr lang="el-GR" altLang="en-US" dirty="0"/>
              <a:t>Φιλοσοφία </a:t>
            </a:r>
            <a:r>
              <a:rPr lang="en-US" altLang="en-US" dirty="0"/>
              <a:t>IP</a:t>
            </a:r>
          </a:p>
          <a:p>
            <a:r>
              <a:rPr lang="el-GR" altLang="en-US" dirty="0"/>
              <a:t>Λειτουργίες Προσπέλασης </a:t>
            </a:r>
            <a:r>
              <a:rPr lang="en-US" altLang="en-US" dirty="0"/>
              <a:t>IP</a:t>
            </a:r>
            <a:endParaRPr lang="el-GR" altLang="en-US" dirty="0"/>
          </a:p>
          <a:p>
            <a:r>
              <a:rPr lang="en-US" altLang="en-US" dirty="0"/>
              <a:t>IPv4 </a:t>
            </a:r>
            <a:r>
              <a:rPr lang="el-GR" altLang="en-US" dirty="0"/>
              <a:t>και </a:t>
            </a:r>
            <a:r>
              <a:rPr lang="en-US" altLang="en-US" dirty="0"/>
              <a:t>IPV6</a:t>
            </a:r>
          </a:p>
          <a:p>
            <a:r>
              <a:rPr lang="el-GR" altLang="en-US" dirty="0"/>
              <a:t>Μηχανισμοί </a:t>
            </a:r>
            <a:r>
              <a:rPr lang="en-US" altLang="en-US" dirty="0"/>
              <a:t>IP </a:t>
            </a:r>
          </a:p>
          <a:p>
            <a:r>
              <a:rPr lang="el-GR" altLang="en-US" dirty="0"/>
              <a:t>Συνεργαζόμενα Πρωτόκολλα</a:t>
            </a:r>
            <a:endParaRPr lang="en-US" altLang="en-US" dirty="0"/>
          </a:p>
        </p:txBody>
      </p:sp>
    </p:spTree>
    <p:extLst>
      <p:ext uri="{BB962C8B-B14F-4D97-AF65-F5344CB8AC3E}">
        <p14:creationId xmlns:p14="http://schemas.microsoft.com/office/powerpoint/2010/main" val="3038295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Class A </a:t>
            </a:r>
            <a:r>
              <a:rPr lang="el-GR" dirty="0"/>
              <a:t>διευθύνσεις</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l-GR" dirty="0"/>
                  <a:t>Οι διευθύνσεις σε αυτήν την κατηγορία χρησιμοποιούν 7-bits για το netid και 24-bits για το hostid. Χρησιμοποιούνται για τα δίκτυα που έχουν περισσότερους από </a:t>
                </a:r>
                <a14:m>
                  <m:oMath xmlns:m="http://schemas.openxmlformats.org/officeDocument/2006/math">
                    <m:sSup>
                      <m:sSupPr>
                        <m:ctrlPr>
                          <a:rPr lang="el-GR" i="1" smtClean="0">
                            <a:latin typeface="Cambria Math" panose="02040503050406030204" pitchFamily="18" charset="0"/>
                          </a:rPr>
                        </m:ctrlPr>
                      </m:sSupPr>
                      <m:e>
                        <m:r>
                          <a:rPr lang="el-GR" b="0" i="1" smtClean="0">
                            <a:latin typeface="Cambria Math" panose="02040503050406030204" pitchFamily="18" charset="0"/>
                          </a:rPr>
                          <m:t>2</m:t>
                        </m:r>
                      </m:e>
                      <m:sup>
                        <m:r>
                          <a:rPr lang="el-GR" b="0" i="1" smtClean="0">
                            <a:latin typeface="Cambria Math" panose="02040503050406030204" pitchFamily="18" charset="0"/>
                          </a:rPr>
                          <m:t>16</m:t>
                        </m:r>
                      </m:sup>
                    </m:sSup>
                  </m:oMath>
                </a14:m>
                <a:r>
                  <a:rPr lang="el-GR" dirty="0"/>
                  <a:t> </a:t>
                </a:r>
                <a:r>
                  <a:rPr lang="en-US" dirty="0"/>
                  <a:t>- 2 </a:t>
                </a:r>
                <a:r>
                  <a:rPr lang="el-GR" dirty="0"/>
                  <a:t>(δηλ. 65536) κόμβους</a:t>
                </a:r>
              </a:p>
              <a:p>
                <a:r>
                  <a:rPr lang="el-GR" dirty="0"/>
                  <a:t>η πρώτη διεύθυνση (διεύθυνση δικτύου) και η τελευταία (</a:t>
                </a:r>
                <a:r>
                  <a:rPr lang="en-US" dirty="0"/>
                  <a:t>broadcast </a:t>
                </a:r>
                <a:r>
                  <a:rPr lang="el-GR" dirty="0"/>
                  <a:t>διεύθυνση) δεν χρησιμοποιούνται για τους κόμβους</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704" t="-1750" r="-2519"/>
                </a:stretch>
              </a:blipFill>
            </p:spPr>
            <p:txBody>
              <a:bodyPr/>
              <a:lstStyle/>
              <a:p>
                <a:r>
                  <a:rPr lang="en-US">
                    <a:noFill/>
                  </a:rPr>
                  <a:t> </a:t>
                </a:r>
              </a:p>
            </p:txBody>
          </p:sp>
        </mc:Fallback>
      </mc:AlternateContent>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9732" y="5886528"/>
            <a:ext cx="4824536" cy="710824"/>
          </a:xfrm>
          <a:prstGeom prst="rect">
            <a:avLst/>
          </a:prstGeom>
        </p:spPr>
      </p:pic>
    </p:spTree>
    <p:extLst>
      <p:ext uri="{BB962C8B-B14F-4D97-AF65-F5344CB8AC3E}">
        <p14:creationId xmlns:p14="http://schemas.microsoft.com/office/powerpoint/2010/main" val="958076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Class B </a:t>
            </a:r>
            <a:r>
              <a:rPr lang="el-GR" dirty="0"/>
              <a:t>διευθύνσεις</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l-GR" dirty="0"/>
                  <a:t>Οι διευθύνσεις σε αυτήν την κατηγορία χρησιμοποιούν 14-bits για το netid και 16-bits για το hostid. Περιγράφουν τα περισσότερα δίκτυα (μεσαίου μεγέθους) τα οποία έχουν μεταξύ </a:t>
                </a:r>
                <a14:m>
                  <m:oMath xmlns:m="http://schemas.openxmlformats.org/officeDocument/2006/math">
                    <m:sSup>
                      <m:sSupPr>
                        <m:ctrlPr>
                          <a:rPr lang="el-GR" i="1">
                            <a:latin typeface="Cambria Math" panose="02040503050406030204" pitchFamily="18" charset="0"/>
                          </a:rPr>
                        </m:ctrlPr>
                      </m:sSupPr>
                      <m:e>
                        <m:r>
                          <a:rPr lang="el-GR" i="1">
                            <a:latin typeface="Cambria Math" panose="02040503050406030204" pitchFamily="18" charset="0"/>
                          </a:rPr>
                          <m:t>2</m:t>
                        </m:r>
                      </m:e>
                      <m:sup>
                        <m:r>
                          <a:rPr lang="en-US" b="0" i="1" smtClean="0">
                            <a:latin typeface="Cambria Math" panose="02040503050406030204" pitchFamily="18" charset="0"/>
                          </a:rPr>
                          <m:t>8</m:t>
                        </m:r>
                      </m:sup>
                    </m:sSup>
                  </m:oMath>
                </a14:m>
                <a:r>
                  <a:rPr lang="el-GR" dirty="0"/>
                  <a:t>-2 (δηλ. 254) και </a:t>
                </a:r>
                <a14:m>
                  <m:oMath xmlns:m="http://schemas.openxmlformats.org/officeDocument/2006/math">
                    <m:sSup>
                      <m:sSupPr>
                        <m:ctrlPr>
                          <a:rPr lang="el-GR" i="1">
                            <a:latin typeface="Cambria Math" panose="02040503050406030204" pitchFamily="18" charset="0"/>
                          </a:rPr>
                        </m:ctrlPr>
                      </m:sSupPr>
                      <m:e>
                        <m:r>
                          <a:rPr lang="el-GR" i="1">
                            <a:latin typeface="Cambria Math" panose="02040503050406030204" pitchFamily="18" charset="0"/>
                          </a:rPr>
                          <m:t>2</m:t>
                        </m:r>
                      </m:e>
                      <m:sup>
                        <m:r>
                          <a:rPr lang="el-GR" i="1">
                            <a:latin typeface="Cambria Math" panose="02040503050406030204" pitchFamily="18" charset="0"/>
                          </a:rPr>
                          <m:t>16</m:t>
                        </m:r>
                      </m:sup>
                    </m:sSup>
                  </m:oMath>
                </a14:m>
                <a:r>
                  <a:rPr lang="el-GR" dirty="0"/>
                  <a:t>-2 κόμβους (δηλ. 65534)</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704" t="-1750" r="-2074"/>
                </a:stretch>
              </a:blipFill>
            </p:spPr>
            <p:txBody>
              <a:bodyPr/>
              <a:lstStyle/>
              <a:p>
                <a:r>
                  <a:rPr lang="en-US">
                    <a:noFill/>
                  </a:rPr>
                  <a:t> </a:t>
                </a:r>
              </a:p>
            </p:txBody>
          </p:sp>
        </mc:Fallback>
      </mc:AlternateContent>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3688" y="4987960"/>
            <a:ext cx="5330194" cy="673288"/>
          </a:xfrm>
          <a:prstGeom prst="rect">
            <a:avLst/>
          </a:prstGeom>
        </p:spPr>
      </p:pic>
    </p:spTree>
    <p:extLst>
      <p:ext uri="{BB962C8B-B14F-4D97-AF65-F5344CB8AC3E}">
        <p14:creationId xmlns:p14="http://schemas.microsoft.com/office/powerpoint/2010/main" val="2149294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Class C </a:t>
            </a:r>
            <a:r>
              <a:rPr lang="el-GR" dirty="0"/>
              <a:t>διευθύνσεις</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l-GR" dirty="0"/>
                  <a:t>Οι διευθύνσεις σε αυτήν την κατηγορία χρησιμοποιούν 21-bits για το netid και 8-bits για το hostid. Περιγράφουν μικρά δίκτυα, τα οποία έχουν λιγότερους από </a:t>
                </a:r>
                <a14:m>
                  <m:oMath xmlns:m="http://schemas.openxmlformats.org/officeDocument/2006/math">
                    <m:sSup>
                      <m:sSupPr>
                        <m:ctrlPr>
                          <a:rPr lang="el-GR" i="1">
                            <a:latin typeface="Cambria Math" panose="02040503050406030204" pitchFamily="18" charset="0"/>
                          </a:rPr>
                        </m:ctrlPr>
                      </m:sSupPr>
                      <m:e>
                        <m:r>
                          <a:rPr lang="el-GR" i="1">
                            <a:latin typeface="Cambria Math" panose="02040503050406030204" pitchFamily="18" charset="0"/>
                          </a:rPr>
                          <m:t>2</m:t>
                        </m:r>
                      </m:e>
                      <m:sup>
                        <m:r>
                          <a:rPr lang="en-US" i="1">
                            <a:latin typeface="Cambria Math" panose="02040503050406030204" pitchFamily="18" charset="0"/>
                          </a:rPr>
                          <m:t>8</m:t>
                        </m:r>
                      </m:sup>
                    </m:sSup>
                    <m:r>
                      <a:rPr lang="el-GR" b="0" i="1" smtClean="0">
                        <a:latin typeface="Cambria Math" panose="02040503050406030204" pitchFamily="18" charset="0"/>
                      </a:rPr>
                      <m:t>−2</m:t>
                    </m:r>
                  </m:oMath>
                </a14:m>
                <a:r>
                  <a:rPr lang="el-GR" dirty="0"/>
                  <a:t> κόμβους</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704" t="-1750"/>
                </a:stretch>
              </a:blipFill>
            </p:spPr>
            <p:txBody>
              <a:bodyPr/>
              <a:lstStyle/>
              <a:p>
                <a:r>
                  <a:rPr lang="en-US">
                    <a:noFill/>
                  </a:rPr>
                  <a:t> </a:t>
                </a:r>
              </a:p>
            </p:txBody>
          </p:sp>
        </mc:Fallback>
      </mc:AlternateContent>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4365104"/>
            <a:ext cx="5688632" cy="702300"/>
          </a:xfrm>
          <a:prstGeom prst="rect">
            <a:avLst/>
          </a:prstGeom>
        </p:spPr>
      </p:pic>
    </p:spTree>
    <p:extLst>
      <p:ext uri="{BB962C8B-B14F-4D97-AF65-F5344CB8AC3E}">
        <p14:creationId xmlns:p14="http://schemas.microsoft.com/office/powerpoint/2010/main" val="2203493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Διευθύνσεις στο </a:t>
            </a:r>
            <a:r>
              <a:rPr lang="en-US" dirty="0"/>
              <a:t>Internet</a:t>
            </a:r>
            <a:r>
              <a:rPr lang="el-GR" dirty="0"/>
              <a:t> (1/4)</a:t>
            </a:r>
            <a:endParaRPr lang="en-US" dirty="0"/>
          </a:p>
        </p:txBody>
      </p:sp>
      <p:sp>
        <p:nvSpPr>
          <p:cNvPr id="3" name="Content Placeholder 2"/>
          <p:cNvSpPr>
            <a:spLocks noGrp="1"/>
          </p:cNvSpPr>
          <p:nvPr>
            <p:ph idx="1"/>
          </p:nvPr>
        </p:nvSpPr>
        <p:spPr/>
        <p:txBody>
          <a:bodyPr>
            <a:normAutofit fontScale="92500"/>
          </a:bodyPr>
          <a:lstStyle/>
          <a:p>
            <a:r>
              <a:rPr lang="el-GR" dirty="0"/>
              <a:t>Σε μια Internet διεύθυνση, η κατηγορία της προσδιορίζεται από τα τρία πιο σημαντικά (high-order) bits</a:t>
            </a:r>
            <a:endParaRPr lang="en-US" dirty="0"/>
          </a:p>
          <a:p>
            <a:r>
              <a:rPr lang="el-GR" dirty="0"/>
              <a:t>Όταν αναφερόμαστε σε Internet διευθύνσεις χρησιμοποιούμε τον (.)</a:t>
            </a:r>
            <a:r>
              <a:rPr lang="en-US" dirty="0"/>
              <a:t> </a:t>
            </a:r>
            <a:r>
              <a:rPr lang="el-GR" dirty="0"/>
              <a:t>συμβολισμό</a:t>
            </a:r>
          </a:p>
          <a:p>
            <a:r>
              <a:rPr lang="el-GR" dirty="0"/>
              <a:t>Οι διευθύνσεις γράφονται σαν μια ακολουθία τεσσάρων ακεραίων αριθμών χωρισμένων με τελείες, όπου κάθε ακέραιος είναι το δεκαδικό ισοδύναμο ενός byte της 32-bit διεύθυνσης </a:t>
            </a:r>
          </a:p>
        </p:txBody>
      </p:sp>
    </p:spTree>
    <p:extLst>
      <p:ext uri="{BB962C8B-B14F-4D97-AF65-F5344CB8AC3E}">
        <p14:creationId xmlns:p14="http://schemas.microsoft.com/office/powerpoint/2010/main" val="4293968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Διευθύνσεις στο </a:t>
            </a:r>
            <a:r>
              <a:rPr lang="en-US" dirty="0"/>
              <a:t>Internet</a:t>
            </a:r>
            <a:r>
              <a:rPr lang="el-GR" dirty="0"/>
              <a:t> (</a:t>
            </a:r>
            <a:r>
              <a:rPr lang="en-US" dirty="0"/>
              <a:t>2</a:t>
            </a:r>
            <a:r>
              <a:rPr lang="el-GR" dirty="0"/>
              <a:t>/4)</a:t>
            </a:r>
            <a:endParaRPr lang="en-US" dirty="0"/>
          </a:p>
        </p:txBody>
      </p:sp>
      <p:sp>
        <p:nvSpPr>
          <p:cNvPr id="3" name="Content Placeholder 2"/>
          <p:cNvSpPr>
            <a:spLocks noGrp="1"/>
          </p:cNvSpPr>
          <p:nvPr>
            <p:ph idx="1"/>
          </p:nvPr>
        </p:nvSpPr>
        <p:spPr/>
        <p:txBody>
          <a:bodyPr>
            <a:normAutofit/>
          </a:bodyPr>
          <a:lstStyle/>
          <a:p>
            <a:r>
              <a:rPr lang="el-GR" dirty="0"/>
              <a:t>Για παράδειγμα</a:t>
            </a:r>
            <a:r>
              <a:rPr lang="en-US" dirty="0"/>
              <a:t>:</a:t>
            </a:r>
          </a:p>
          <a:p>
            <a:pPr lvl="1" algn="ctr"/>
            <a:r>
              <a:rPr lang="en-US" u="sng" dirty="0"/>
              <a:t>32-bit </a:t>
            </a:r>
            <a:r>
              <a:rPr lang="el-GR" u="sng" dirty="0"/>
              <a:t>διεύθυνση</a:t>
            </a:r>
            <a:r>
              <a:rPr lang="en-US" u="sng" dirty="0"/>
              <a:t>: </a:t>
            </a:r>
          </a:p>
          <a:p>
            <a:pPr marL="457200" lvl="1" indent="0" algn="ctr">
              <a:buNone/>
            </a:pPr>
            <a:r>
              <a:rPr lang="en-US" dirty="0"/>
              <a:t>    10000000  00001010  00000010  00011110 	</a:t>
            </a:r>
            <a:endParaRPr lang="el-GR" dirty="0"/>
          </a:p>
          <a:p>
            <a:pPr marL="457200" lvl="1" indent="0" algn="ctr">
              <a:buNone/>
            </a:pPr>
            <a:endParaRPr lang="en-US" dirty="0"/>
          </a:p>
          <a:p>
            <a:pPr lvl="1" algn="ctr"/>
            <a:r>
              <a:rPr lang="en-US" u="sng" dirty="0"/>
              <a:t>Internet </a:t>
            </a:r>
            <a:r>
              <a:rPr lang="el-GR" u="sng" dirty="0"/>
              <a:t>διεύθυνση</a:t>
            </a:r>
            <a:r>
              <a:rPr lang="en-US" u="sng" dirty="0"/>
              <a:t>: </a:t>
            </a:r>
          </a:p>
          <a:p>
            <a:pPr marL="457200" lvl="1" indent="0" algn="ctr">
              <a:buNone/>
            </a:pPr>
            <a:r>
              <a:rPr lang="en-US" dirty="0"/>
              <a:t>    128.10.2.30</a:t>
            </a:r>
            <a:endParaRPr lang="el-GR" dirty="0"/>
          </a:p>
        </p:txBody>
      </p:sp>
    </p:spTree>
    <p:extLst>
      <p:ext uri="{BB962C8B-B14F-4D97-AF65-F5344CB8AC3E}">
        <p14:creationId xmlns:p14="http://schemas.microsoft.com/office/powerpoint/2010/main" val="2822734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Διευθύνσεις στο </a:t>
            </a:r>
            <a:r>
              <a:rPr lang="en-US" dirty="0"/>
              <a:t>Internet</a:t>
            </a:r>
            <a:r>
              <a:rPr lang="el-GR" dirty="0"/>
              <a:t> (</a:t>
            </a:r>
            <a:r>
              <a:rPr lang="en-US" dirty="0"/>
              <a:t>3</a:t>
            </a:r>
            <a:r>
              <a:rPr lang="el-GR" dirty="0"/>
              <a:t>/4)</a:t>
            </a:r>
            <a:endParaRPr lang="en-US" dirty="0"/>
          </a:p>
        </p:txBody>
      </p:sp>
      <p:sp>
        <p:nvSpPr>
          <p:cNvPr id="3" name="Content Placeholder 2"/>
          <p:cNvSpPr>
            <a:spLocks noGrp="1"/>
          </p:cNvSpPr>
          <p:nvPr>
            <p:ph idx="1"/>
          </p:nvPr>
        </p:nvSpPr>
        <p:spPr/>
        <p:txBody>
          <a:bodyPr>
            <a:normAutofit fontScale="92500" lnSpcReduction="20000"/>
          </a:bodyPr>
          <a:lstStyle/>
          <a:p>
            <a:r>
              <a:rPr lang="el-GR" dirty="0"/>
              <a:t>Τα τμήματα του λογικού συστήματος που υλοποιούν το IP χρησιμοποιούν τις διευθύνσεις αυτές που βρίσκονται στον Internet header των datagrams</a:t>
            </a:r>
            <a:endParaRPr lang="en-US" dirty="0"/>
          </a:p>
          <a:p>
            <a:r>
              <a:rPr lang="el-GR" dirty="0"/>
              <a:t>Έτσι, μπορούν να προσδιορίσουν τον παραλήπτη της πληροφορίας και να τα δρομολογήσουν προς την ανάλογη κατεύθυνση </a:t>
            </a:r>
            <a:endParaRPr lang="en-US" dirty="0"/>
          </a:p>
          <a:p>
            <a:r>
              <a:rPr lang="el-GR" dirty="0"/>
              <a:t>Για τη σωστή λειτουργία του μηχανισμού, υπάρχουν Internet modules σε κάθε κόμβο που πραγματοποιεί Internet επικοινωνία και σε κάθε gateway που διασυνδέει δίκτυα</a:t>
            </a:r>
          </a:p>
        </p:txBody>
      </p:sp>
    </p:spTree>
    <p:extLst>
      <p:ext uri="{BB962C8B-B14F-4D97-AF65-F5344CB8AC3E}">
        <p14:creationId xmlns:p14="http://schemas.microsoft.com/office/powerpoint/2010/main" val="7321811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Διευθύνσεις στο </a:t>
            </a:r>
            <a:r>
              <a:rPr lang="en-US" dirty="0"/>
              <a:t>Internet</a:t>
            </a:r>
            <a:r>
              <a:rPr lang="el-GR" dirty="0"/>
              <a:t> (4/4)</a:t>
            </a:r>
            <a:endParaRPr lang="en-US" dirty="0"/>
          </a:p>
        </p:txBody>
      </p:sp>
      <p:sp>
        <p:nvSpPr>
          <p:cNvPr id="3" name="Content Placeholder 2"/>
          <p:cNvSpPr>
            <a:spLocks noGrp="1"/>
          </p:cNvSpPr>
          <p:nvPr>
            <p:ph idx="1"/>
          </p:nvPr>
        </p:nvSpPr>
        <p:spPr/>
        <p:txBody>
          <a:bodyPr>
            <a:normAutofit fontScale="85000" lnSpcReduction="20000"/>
          </a:bodyPr>
          <a:lstStyle/>
          <a:p>
            <a:r>
              <a:rPr lang="el-GR" dirty="0"/>
              <a:t>Αυτά τα modules χρησιμοποιούν κοινούς κανόνες για τη μετάφραση των πεδίων διευθύνσεων και για το κομμάτιασμα (εάν χρειάζεται) των πακέτων </a:t>
            </a:r>
          </a:p>
          <a:p>
            <a:r>
              <a:rPr lang="el-GR" dirty="0"/>
              <a:t>Επιπλέον, αυτά τα modules (ειδικά στις gateways) έχουν διαδικασίες για να παίρνουν αποφάσεις δρομολόγησης</a:t>
            </a:r>
          </a:p>
          <a:p>
            <a:r>
              <a:rPr lang="el-GR" dirty="0"/>
              <a:t>Το IP απεικονίζει Internet διευθύνσεις σε διευθύνσεις τοπικού δικτύου (local network addresses) </a:t>
            </a:r>
          </a:p>
          <a:p>
            <a:r>
              <a:rPr lang="el-GR" dirty="0"/>
              <a:t>Είναι δουλειά των χαμηλότερου επιπέδου διαδικασιών (πχ. local net or gateways) η απεικόνιση των διευθύνσεων τοπικού δικτύου σε μονοπάτια δρομολόγησης</a:t>
            </a:r>
          </a:p>
        </p:txBody>
      </p:sp>
    </p:spTree>
    <p:extLst>
      <p:ext uri="{BB962C8B-B14F-4D97-AF65-F5344CB8AC3E}">
        <p14:creationId xmlns:p14="http://schemas.microsoft.com/office/powerpoint/2010/main" val="2521478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Τμηματοποίηση και επανασύνδεση</a:t>
            </a:r>
            <a:r>
              <a:rPr lang="en-US" dirty="0"/>
              <a:t> (1/5)</a:t>
            </a:r>
          </a:p>
        </p:txBody>
      </p:sp>
      <p:sp>
        <p:nvSpPr>
          <p:cNvPr id="3" name="Content Placeholder 2"/>
          <p:cNvSpPr>
            <a:spLocks noGrp="1"/>
          </p:cNvSpPr>
          <p:nvPr>
            <p:ph idx="1"/>
          </p:nvPr>
        </p:nvSpPr>
        <p:spPr/>
        <p:txBody>
          <a:bodyPr>
            <a:normAutofit/>
          </a:bodyPr>
          <a:lstStyle/>
          <a:p>
            <a:r>
              <a:rPr lang="el-GR" dirty="0"/>
              <a:t>Αποτελεί τη 2</a:t>
            </a:r>
            <a:r>
              <a:rPr lang="el-GR" baseline="30000" dirty="0"/>
              <a:t>η</a:t>
            </a:r>
            <a:r>
              <a:rPr lang="el-GR" dirty="0"/>
              <a:t> λειτουργία προσπέλασης του </a:t>
            </a:r>
            <a:r>
              <a:rPr lang="en-US" dirty="0"/>
              <a:t>IP, </a:t>
            </a:r>
            <a:r>
              <a:rPr lang="el-GR" dirty="0"/>
              <a:t>μετά τη προσπέλαση μέσω διευθύνσεων</a:t>
            </a:r>
          </a:p>
          <a:p>
            <a:r>
              <a:rPr lang="el-GR" dirty="0"/>
              <a:t>Το κομμάτιασμα ενός internet datagram είναι απαραίτητο όταν</a:t>
            </a:r>
            <a:r>
              <a:rPr lang="en-US" dirty="0"/>
              <a:t>:</a:t>
            </a:r>
          </a:p>
          <a:p>
            <a:pPr lvl="1"/>
            <a:r>
              <a:rPr lang="el-GR" dirty="0"/>
              <a:t>αυτό ξεκινά από κάποιο τοπικό δίκτυο που επιτρέπει μεγάλο μέγεθος πακέτων και πρέπει να διασχίσει ένα άλλο τοπικό δίκτυο το οποίο περιορίζει τα πακέτα σε ένα μικρότερο μέγεθος, για να φτάσει στον προορισμό του.</a:t>
            </a:r>
          </a:p>
          <a:p>
            <a:endParaRPr lang="el-GR" dirty="0"/>
          </a:p>
        </p:txBody>
      </p:sp>
    </p:spTree>
    <p:extLst>
      <p:ext uri="{BB962C8B-B14F-4D97-AF65-F5344CB8AC3E}">
        <p14:creationId xmlns:p14="http://schemas.microsoft.com/office/powerpoint/2010/main" val="10771423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Τμηματοποίηση και επανασύνδεση</a:t>
            </a:r>
            <a:r>
              <a:rPr lang="en-US" dirty="0"/>
              <a:t> (2/5)</a:t>
            </a:r>
          </a:p>
        </p:txBody>
      </p:sp>
      <p:sp>
        <p:nvSpPr>
          <p:cNvPr id="3" name="Content Placeholder 2"/>
          <p:cNvSpPr>
            <a:spLocks noGrp="1"/>
          </p:cNvSpPr>
          <p:nvPr>
            <p:ph idx="1"/>
          </p:nvPr>
        </p:nvSpPr>
        <p:spPr/>
        <p:txBody>
          <a:bodyPr>
            <a:normAutofit fontScale="85000" lnSpcReduction="20000"/>
          </a:bodyPr>
          <a:lstStyle/>
          <a:p>
            <a:r>
              <a:rPr lang="el-GR" dirty="0"/>
              <a:t>Τα internet modules χρησιμοποιούν πεδία στον header των datagrams για να μπορούν να τα κομματιάζουν και να τα επανασυνδέουν σωστά, όταν πρόκειται να μεταδοθούν μέσα από δίκτυα μικρών πακέτων</a:t>
            </a:r>
            <a:endParaRPr lang="en-US" dirty="0"/>
          </a:p>
          <a:p>
            <a:r>
              <a:rPr lang="el-GR" dirty="0"/>
              <a:t>Ένα datagram μπορεί να «μαρκαριστεί» σαν “Don't fragment” </a:t>
            </a:r>
          </a:p>
          <a:p>
            <a:r>
              <a:rPr lang="el-GR" dirty="0"/>
              <a:t>Κάθε τέτοιο datagram δεν υπάρχει περίπτωση να κομματιαστεί σε καμία περίπτωση </a:t>
            </a:r>
          </a:p>
          <a:p>
            <a:r>
              <a:rPr lang="el-GR" dirty="0"/>
              <a:t>Εάν κάποιο τέτοιο datagram δεν μπορεί να μεταφερθεί στον προορισμό του χωρίς να κομματιαστεί, τότε αγνοείται</a:t>
            </a:r>
          </a:p>
        </p:txBody>
      </p:sp>
    </p:spTree>
    <p:extLst>
      <p:ext uri="{BB962C8B-B14F-4D97-AF65-F5344CB8AC3E}">
        <p14:creationId xmlns:p14="http://schemas.microsoft.com/office/powerpoint/2010/main" val="280944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Τμηματοποίηση και επανασύνδεση</a:t>
            </a:r>
            <a:r>
              <a:rPr lang="en-US" dirty="0"/>
              <a:t> (3/5)</a:t>
            </a:r>
          </a:p>
        </p:txBody>
      </p:sp>
      <p:sp>
        <p:nvSpPr>
          <p:cNvPr id="3" name="Content Placeholder 2"/>
          <p:cNvSpPr>
            <a:spLocks noGrp="1"/>
          </p:cNvSpPr>
          <p:nvPr>
            <p:ph idx="1"/>
          </p:nvPr>
        </p:nvSpPr>
        <p:spPr/>
        <p:txBody>
          <a:bodyPr>
            <a:normAutofit fontScale="92500" lnSpcReduction="10000"/>
          </a:bodyPr>
          <a:lstStyle/>
          <a:p>
            <a:r>
              <a:rPr lang="el-GR" dirty="0"/>
              <a:t>Οι Internet διαδικασίες τμηματοποίησης και επανασύνδεσης πρέπει να μπορούν να κόψουν ένα datagram σε σχεδόν αυθαίρετο αριθμό κομματιών</a:t>
            </a:r>
          </a:p>
          <a:p>
            <a:r>
              <a:rPr lang="el-GR" dirty="0"/>
              <a:t>Τα κομμάτια αυτά μπορούν αργότερα στον παραλήπτη να συνδεθούν ξανά </a:t>
            </a:r>
          </a:p>
          <a:p>
            <a:r>
              <a:rPr lang="el-GR" dirty="0"/>
              <a:t>Ο παραλήπτης χρησιμοποιεί το IDENTIFICATION πεδίο του datagram για να εξασφαλίσει πως «κομμάτια» από διαφορετικά datagrams δεν ανακατεύονται μεταξύ τους </a:t>
            </a:r>
          </a:p>
        </p:txBody>
      </p:sp>
    </p:spTree>
    <p:extLst>
      <p:ext uri="{BB962C8B-B14F-4D97-AF65-F5344CB8AC3E}">
        <p14:creationId xmlns:p14="http://schemas.microsoft.com/office/powerpoint/2010/main" val="357836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Εισαγωγή (1/3)</a:t>
            </a:r>
            <a:endParaRPr lang="en-US" dirty="0"/>
          </a:p>
        </p:txBody>
      </p:sp>
      <p:sp>
        <p:nvSpPr>
          <p:cNvPr id="3" name="Content Placeholder 2"/>
          <p:cNvSpPr>
            <a:spLocks noGrp="1"/>
          </p:cNvSpPr>
          <p:nvPr>
            <p:ph idx="1"/>
          </p:nvPr>
        </p:nvSpPr>
        <p:spPr/>
        <p:txBody>
          <a:bodyPr>
            <a:normAutofit/>
          </a:bodyPr>
          <a:lstStyle/>
          <a:p>
            <a:pPr>
              <a:lnSpc>
                <a:spcPct val="90000"/>
              </a:lnSpc>
            </a:pPr>
            <a:r>
              <a:rPr lang="el-GR" altLang="en-US" dirty="0"/>
              <a:t>Το </a:t>
            </a:r>
            <a:r>
              <a:rPr lang="en-US" altLang="en-US" dirty="0"/>
              <a:t>Internet </a:t>
            </a:r>
            <a:r>
              <a:rPr lang="el-GR" altLang="en-US" dirty="0"/>
              <a:t>θεωρείται </a:t>
            </a:r>
            <a:r>
              <a:rPr lang="el-GR" dirty="0"/>
              <a:t>σαν ένα απλό, ιδεατό δίκτυο, που διασυνδέει όλους τους κόμβους και μέσω του οποίου η επικοινωνία είναι εφικτή</a:t>
            </a:r>
          </a:p>
          <a:p>
            <a:pPr>
              <a:lnSpc>
                <a:spcPct val="90000"/>
              </a:lnSpc>
            </a:pPr>
            <a:r>
              <a:rPr lang="el-GR" dirty="0"/>
              <a:t>Η αρχιτεκτονική που βρίσκεται κάτω από αυτό είναι και καλά κρυμμένη και έξω από τα πλαίσια ενδιαφέροντός του</a:t>
            </a:r>
          </a:p>
          <a:p>
            <a:pPr>
              <a:lnSpc>
                <a:spcPct val="90000"/>
              </a:lnSpc>
            </a:pPr>
            <a:r>
              <a:rPr lang="el-GR" altLang="en-US" dirty="0"/>
              <a:t>Το </a:t>
            </a:r>
            <a:r>
              <a:rPr lang="en-US" altLang="en-US" dirty="0"/>
              <a:t>Internet Protocol (IP) </a:t>
            </a:r>
            <a:r>
              <a:rPr lang="el-GR" altLang="en-US" dirty="0"/>
              <a:t>είναι το 1</a:t>
            </a:r>
            <a:r>
              <a:rPr lang="el-GR" altLang="en-US" baseline="30000" dirty="0"/>
              <a:t>ο</a:t>
            </a:r>
            <a:r>
              <a:rPr lang="el-GR" altLang="en-US" dirty="0"/>
              <a:t> μέλος της οικογένειας πρωτοκόλλων </a:t>
            </a:r>
            <a:r>
              <a:rPr lang="en-US" altLang="en-US" dirty="0"/>
              <a:t>TCP/IP</a:t>
            </a:r>
            <a:endParaRPr lang="el-GR" altLang="en-US" dirty="0"/>
          </a:p>
          <a:p>
            <a:pPr>
              <a:lnSpc>
                <a:spcPct val="90000"/>
              </a:lnSpc>
            </a:pPr>
            <a:endParaRPr lang="en-US" altLang="en-US" dirty="0"/>
          </a:p>
          <a:p>
            <a:pPr>
              <a:lnSpc>
                <a:spcPct val="90000"/>
              </a:lnSpc>
            </a:pPr>
            <a:endParaRPr lang="en-US" altLang="en-US" dirty="0"/>
          </a:p>
          <a:p>
            <a:endParaRPr lang="en-US" dirty="0"/>
          </a:p>
        </p:txBody>
      </p:sp>
    </p:spTree>
    <p:extLst>
      <p:ext uri="{BB962C8B-B14F-4D97-AF65-F5344CB8AC3E}">
        <p14:creationId xmlns:p14="http://schemas.microsoft.com/office/powerpoint/2010/main" val="12487051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Τμηματοποίηση και επανασύνδεση</a:t>
            </a:r>
            <a:r>
              <a:rPr lang="en-US" dirty="0"/>
              <a:t> (4/5)</a:t>
            </a:r>
          </a:p>
        </p:txBody>
      </p:sp>
      <p:sp>
        <p:nvSpPr>
          <p:cNvPr id="3" name="Content Placeholder 2"/>
          <p:cNvSpPr>
            <a:spLocks noGrp="1"/>
          </p:cNvSpPr>
          <p:nvPr>
            <p:ph idx="1"/>
          </p:nvPr>
        </p:nvSpPr>
        <p:spPr/>
        <p:txBody>
          <a:bodyPr>
            <a:normAutofit fontScale="92500"/>
          </a:bodyPr>
          <a:lstStyle/>
          <a:p>
            <a:r>
              <a:rPr lang="el-GR" dirty="0"/>
              <a:t>Το Fragment Offset πεδίο δηλώνει στον παραλήπτη την θέση ενός «κομματιού» στο αρχικό datagram</a:t>
            </a:r>
          </a:p>
          <a:p>
            <a:r>
              <a:rPr lang="el-GR" dirty="0"/>
              <a:t>Τα Fragment Offset και Length πεδία προσδιορίζουν το τμήμα του αρχικού datagram που καλύπτεται από αυτό το fragment</a:t>
            </a:r>
          </a:p>
          <a:p>
            <a:r>
              <a:rPr lang="el-GR" dirty="0"/>
              <a:t>Αυτά τα πεδία παρέχουν όλη την απαραίτητη πληροφορία για να γίνει η επανασύνδεση (reassembly) των datagrams σωστά</a:t>
            </a:r>
          </a:p>
        </p:txBody>
      </p:sp>
    </p:spTree>
    <p:extLst>
      <p:ext uri="{BB962C8B-B14F-4D97-AF65-F5344CB8AC3E}">
        <p14:creationId xmlns:p14="http://schemas.microsoft.com/office/powerpoint/2010/main" val="3666901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Τμηματοποίηση και επανασύνδεση</a:t>
            </a:r>
            <a:r>
              <a:rPr lang="en-US" dirty="0"/>
              <a:t> (5/5)</a:t>
            </a:r>
          </a:p>
        </p:txBody>
      </p:sp>
      <p:sp>
        <p:nvSpPr>
          <p:cNvPr id="3" name="Content Placeholder 2"/>
          <p:cNvSpPr>
            <a:spLocks noGrp="1"/>
          </p:cNvSpPr>
          <p:nvPr>
            <p:ph idx="1"/>
          </p:nvPr>
        </p:nvSpPr>
        <p:spPr/>
        <p:txBody>
          <a:bodyPr>
            <a:normAutofit fontScale="70000" lnSpcReduction="20000"/>
          </a:bodyPr>
          <a:lstStyle/>
          <a:p>
            <a:r>
              <a:rPr lang="el-GR" dirty="0"/>
              <a:t>Για την επανασύνδεση των fragments, το Internet module στον παραλήπτη, συνδυάζει datagrams που έχουν ίδιες τιμές στα πεδία:</a:t>
            </a:r>
          </a:p>
          <a:p>
            <a:pPr lvl="1"/>
            <a:r>
              <a:rPr lang="en-US" dirty="0"/>
              <a:t>IDENTIFICATION</a:t>
            </a:r>
          </a:p>
          <a:p>
            <a:pPr lvl="1"/>
            <a:r>
              <a:rPr lang="en-US" dirty="0"/>
              <a:t>SOURCE IP ADDRESS</a:t>
            </a:r>
          </a:p>
          <a:p>
            <a:pPr lvl="1"/>
            <a:r>
              <a:rPr lang="en-US" dirty="0"/>
              <a:t>DESTINATION IP ADDRESS</a:t>
            </a:r>
          </a:p>
          <a:p>
            <a:pPr lvl="1"/>
            <a:r>
              <a:rPr lang="en-US" dirty="0"/>
              <a:t>PROTOCOL</a:t>
            </a:r>
            <a:r>
              <a:rPr lang="el-GR" dirty="0"/>
              <a:t> </a:t>
            </a:r>
          </a:p>
          <a:p>
            <a:r>
              <a:rPr lang="el-GR" dirty="0"/>
              <a:t>Ο συνδυασμός γίνεται τοποθετώντας το τμήμα δεδομένων κάθε fragment στη σχετική θέση που υποδεικνύεται από το Fragment Offset πεδίο του header αυτού του fragment </a:t>
            </a:r>
            <a:endParaRPr lang="en-US" dirty="0"/>
          </a:p>
          <a:p>
            <a:r>
              <a:rPr lang="el-GR" dirty="0"/>
              <a:t>Το πρώτο fragment θα έχει το Fragment Offset πεδίο, μηδέν και το τελευταίο θα έχει το More-Fragments Flag πεδίο ίσο με μηδέν</a:t>
            </a:r>
          </a:p>
        </p:txBody>
      </p:sp>
    </p:spTree>
    <p:extLst>
      <p:ext uri="{BB962C8B-B14F-4D97-AF65-F5344CB8AC3E}">
        <p14:creationId xmlns:p14="http://schemas.microsoft.com/office/powerpoint/2010/main" val="2105212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IPv4</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l-GR" sz="2800" dirty="0"/>
                  <a:t>Το</a:t>
                </a:r>
                <a:r>
                  <a:rPr lang="en-US" sz="2800" dirty="0"/>
                  <a:t> IPv4 </a:t>
                </a:r>
                <a:r>
                  <a:rPr lang="el-GR" sz="2800" dirty="0"/>
                  <a:t>ήταν η πρώτη έκδοση </a:t>
                </a:r>
                <a:r>
                  <a:rPr lang="en-US" sz="2800" dirty="0"/>
                  <a:t>IP</a:t>
                </a:r>
                <a:r>
                  <a:rPr lang="el-GR" sz="2800" dirty="0"/>
                  <a:t> και εμφανίστηκε για πρώτη φορά το 1983.</a:t>
                </a:r>
              </a:p>
              <a:p>
                <a:r>
                  <a:rPr lang="el-GR" sz="2800" dirty="0"/>
                  <a:t>Σήμερα, αποτελεί την πλέον χρησιμοποιούμενη έκδοση </a:t>
                </a:r>
                <a:r>
                  <a:rPr lang="en-US" sz="2800" dirty="0"/>
                  <a:t>IP </a:t>
                </a:r>
                <a:r>
                  <a:rPr lang="el-GR" sz="2800" dirty="0"/>
                  <a:t>για αναγνώριση συσκευών σε δίκτυο.</a:t>
                </a:r>
              </a:p>
              <a:p>
                <a:r>
                  <a:rPr lang="el-GR" sz="2800" dirty="0"/>
                  <a:t>Χρησιμοποιεί ένα σχήμα 32-</a:t>
                </a:r>
                <a:r>
                  <a:rPr lang="en-US" sz="2800" dirty="0"/>
                  <a:t>bit </a:t>
                </a:r>
                <a:r>
                  <a:rPr lang="el-GR" sz="2800" dirty="0"/>
                  <a:t>διευθύνσεων, επιτρέποντας την καταχώρηση </a:t>
                </a:r>
                <a14:m>
                  <m:oMath xmlns:m="http://schemas.openxmlformats.org/officeDocument/2006/math">
                    <m:sSup>
                      <m:sSupPr>
                        <m:ctrlPr>
                          <a:rPr lang="el-GR" sz="2800" i="1" smtClean="0">
                            <a:latin typeface="Cambria Math" panose="02040503050406030204" pitchFamily="18" charset="0"/>
                          </a:rPr>
                        </m:ctrlPr>
                      </m:sSupPr>
                      <m:e>
                        <m:r>
                          <a:rPr lang="el-GR" sz="2800" b="0" i="1" smtClean="0">
                            <a:latin typeface="Cambria Math" panose="02040503050406030204" pitchFamily="18" charset="0"/>
                          </a:rPr>
                          <m:t>2</m:t>
                        </m:r>
                      </m:e>
                      <m:sup>
                        <m:r>
                          <a:rPr lang="el-GR" sz="2800" b="0" i="1" smtClean="0">
                            <a:latin typeface="Cambria Math" panose="02040503050406030204" pitchFamily="18" charset="0"/>
                          </a:rPr>
                          <m:t>32</m:t>
                        </m:r>
                      </m:sup>
                    </m:sSup>
                  </m:oMath>
                </a14:m>
                <a:r>
                  <a:rPr lang="el-GR" sz="2800" dirty="0"/>
                  <a:t> = 4 δισ. διευθύνσεων.</a:t>
                </a:r>
              </a:p>
              <a:p>
                <a:r>
                  <a:rPr lang="el-GR" sz="2800" dirty="0"/>
                  <a:t>Μέχρι και σήμερα, θεωρείται το κύριο πρωτόκολλο </a:t>
                </a:r>
                <a:r>
                  <a:rPr lang="en-US" sz="2800" dirty="0"/>
                  <a:t>Internet </a:t>
                </a:r>
                <a:r>
                  <a:rPr lang="el-GR" sz="2800" dirty="0"/>
                  <a:t>και εμπεριέχει περίπου του 94% της διαδικτυακής κίνησης.</a:t>
                </a:r>
              </a:p>
              <a:p>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333" t="-2153" r="-1704" b="-808"/>
                </a:stretch>
              </a:blipFill>
            </p:spPr>
            <p:txBody>
              <a:bodyPr/>
              <a:lstStyle/>
              <a:p>
                <a:r>
                  <a:rPr lang="en-US">
                    <a:noFill/>
                  </a:rPr>
                  <a:t> </a:t>
                </a:r>
              </a:p>
            </p:txBody>
          </p:sp>
        </mc:Fallback>
      </mc:AlternateContent>
    </p:spTree>
    <p:extLst>
      <p:ext uri="{BB962C8B-B14F-4D97-AF65-F5344CB8AC3E}">
        <p14:creationId xmlns:p14="http://schemas.microsoft.com/office/powerpoint/2010/main" val="3302525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Δυνατότητες </a:t>
            </a:r>
            <a:r>
              <a:rPr lang="en-US" dirty="0"/>
              <a:t>IPv4</a:t>
            </a:r>
          </a:p>
        </p:txBody>
      </p:sp>
      <p:sp>
        <p:nvSpPr>
          <p:cNvPr id="3" name="Content Placeholder 2"/>
          <p:cNvSpPr>
            <a:spLocks noGrp="1"/>
          </p:cNvSpPr>
          <p:nvPr>
            <p:ph idx="1"/>
          </p:nvPr>
        </p:nvSpPr>
        <p:spPr/>
        <p:txBody>
          <a:bodyPr>
            <a:normAutofit/>
          </a:bodyPr>
          <a:lstStyle/>
          <a:p>
            <a:r>
              <a:rPr lang="el-GR" sz="2800" dirty="0"/>
              <a:t>Πρωτόκολλο χωρίς συνδέσεις</a:t>
            </a:r>
          </a:p>
          <a:p>
            <a:r>
              <a:rPr lang="el-GR" sz="2800" dirty="0"/>
              <a:t>Επιτρέπει τη δημιουργία ενός απλού επιπέδου επικοινωνίας πάνω σε ετερογενείς συσκευές</a:t>
            </a:r>
          </a:p>
          <a:p>
            <a:r>
              <a:rPr lang="el-GR" sz="2800" dirty="0"/>
              <a:t>Απαιτεί λιγότερη μνήμη</a:t>
            </a:r>
          </a:p>
          <a:p>
            <a:r>
              <a:rPr lang="el-GR" sz="2800" dirty="0"/>
              <a:t>Εύκολη μνημόνευση των διευθύνσεων</a:t>
            </a:r>
          </a:p>
          <a:p>
            <a:r>
              <a:rPr lang="el-GR" sz="2800" dirty="0"/>
              <a:t>Προσφέρει βιβλιοθήκες για βίντεο και συνέδρια</a:t>
            </a:r>
          </a:p>
          <a:p>
            <a:r>
              <a:rPr lang="el-GR" sz="2800" dirty="0"/>
              <a:t>Υποστήριξη από εκατομμύριά συσκευές</a:t>
            </a:r>
          </a:p>
        </p:txBody>
      </p:sp>
    </p:spTree>
    <p:extLst>
      <p:ext uri="{BB962C8B-B14F-4D97-AF65-F5344CB8AC3E}">
        <p14:creationId xmlns:p14="http://schemas.microsoft.com/office/powerpoint/2010/main" val="13618043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IPv</a:t>
            </a:r>
            <a:r>
              <a:rPr lang="el-GR" dirty="0"/>
              <a:t>6</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l-GR" sz="2800" dirty="0"/>
                  <a:t>Είναι η πιο πρόσφατη έκδοση του πρωτοκόλλου Διαδικτύου, ξεκινώντας στις αρχές του 1994. </a:t>
                </a:r>
              </a:p>
              <a:p>
                <a:r>
                  <a:rPr lang="el-GR" sz="2800" dirty="0"/>
                  <a:t>Ο σχεδιασμός και η ανάπτυξη αυτής της σουίτας ονομάζεται τώρα IPv6.</a:t>
                </a:r>
              </a:p>
              <a:p>
                <a:r>
                  <a:rPr lang="el-GR" sz="2800" dirty="0"/>
                  <a:t>Αναπτύχθηκε για να ικανοποιήσει την ανάγκη για περισσότερες διευθύνσεις Διαδικτύου. </a:t>
                </a:r>
              </a:p>
              <a:p>
                <a:r>
                  <a:rPr lang="el-GR" sz="2800" dirty="0"/>
                  <a:t>Στόχος ήταν να επιλυθούν ζητήματα που σχετίζονται με το IPv4. </a:t>
                </a:r>
              </a:p>
              <a:p>
                <a:r>
                  <a:rPr lang="el-GR" sz="2800" dirty="0"/>
                  <a:t>Με χώρο διευθύνσεων 128-bit, επιτρέπει </a:t>
                </a:r>
                <a14:m>
                  <m:oMath xmlns:m="http://schemas.openxmlformats.org/officeDocument/2006/math">
                    <m:sSup>
                      <m:sSupPr>
                        <m:ctrlPr>
                          <a:rPr lang="el-GR" sz="2800" i="1">
                            <a:latin typeface="Cambria Math" panose="02040503050406030204" pitchFamily="18" charset="0"/>
                          </a:rPr>
                        </m:ctrlPr>
                      </m:sSupPr>
                      <m:e>
                        <m:r>
                          <a:rPr lang="el-GR" sz="2800" i="1">
                            <a:latin typeface="Cambria Math" panose="02040503050406030204" pitchFamily="18" charset="0"/>
                          </a:rPr>
                          <m:t>2</m:t>
                        </m:r>
                      </m:e>
                      <m:sup>
                        <m:r>
                          <a:rPr lang="el-GR" sz="2800" b="0" i="1" smtClean="0">
                            <a:latin typeface="Cambria Math" panose="02040503050406030204" pitchFamily="18" charset="0"/>
                          </a:rPr>
                          <m:t>128</m:t>
                        </m:r>
                      </m:sup>
                    </m:sSup>
                  </m:oMath>
                </a14:m>
                <a:r>
                  <a:rPr lang="el-GR" sz="2800" dirty="0"/>
                  <a:t> διευθύνσεις στο διαδίκτυο (το </a:t>
                </a:r>
                <a:r>
                  <a:rPr lang="en-US" sz="2800" dirty="0"/>
                  <a:t>IPv4 </a:t>
                </a:r>
                <a:r>
                  <a:rPr lang="el-GR" sz="2800" dirty="0"/>
                  <a:t>προσέφερε </a:t>
                </a:r>
                <a14:m>
                  <m:oMath xmlns:m="http://schemas.openxmlformats.org/officeDocument/2006/math">
                    <m:sSup>
                      <m:sSupPr>
                        <m:ctrlPr>
                          <a:rPr lang="el-GR" sz="2800" i="1">
                            <a:latin typeface="Cambria Math" panose="02040503050406030204" pitchFamily="18" charset="0"/>
                          </a:rPr>
                        </m:ctrlPr>
                      </m:sSupPr>
                      <m:e>
                        <m:r>
                          <a:rPr lang="el-GR" sz="2800" i="1">
                            <a:latin typeface="Cambria Math" panose="02040503050406030204" pitchFamily="18" charset="0"/>
                          </a:rPr>
                          <m:t>2</m:t>
                        </m:r>
                      </m:e>
                      <m:sup>
                        <m:r>
                          <a:rPr lang="el-GR" sz="2800" i="1">
                            <a:latin typeface="Cambria Math" panose="02040503050406030204" pitchFamily="18" charset="0"/>
                          </a:rPr>
                          <m:t>32</m:t>
                        </m:r>
                      </m:sup>
                    </m:sSup>
                  </m:oMath>
                </a14:m>
                <a:r>
                  <a:rPr lang="el-GR" sz="2800" dirty="0"/>
                  <a:t>)</a:t>
                </a:r>
              </a:p>
              <a:p>
                <a:r>
                  <a:rPr lang="el-GR" sz="2800" dirty="0"/>
                  <a:t>Το IPv6 ονομάζεται επίσης IPng (Πρωτόκολλο Διαδικτύου επόμενης γενιάς)</a:t>
                </a: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63" t="-2557"/>
                </a:stretch>
              </a:blipFill>
            </p:spPr>
            <p:txBody>
              <a:bodyPr/>
              <a:lstStyle/>
              <a:p>
                <a:r>
                  <a:rPr lang="en-US">
                    <a:noFill/>
                  </a:rPr>
                  <a:t> </a:t>
                </a:r>
              </a:p>
            </p:txBody>
          </p:sp>
        </mc:Fallback>
      </mc:AlternateContent>
    </p:spTree>
    <p:extLst>
      <p:ext uri="{BB962C8B-B14F-4D97-AF65-F5344CB8AC3E}">
        <p14:creationId xmlns:p14="http://schemas.microsoft.com/office/powerpoint/2010/main" val="40682704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Δυνατότητες </a:t>
            </a:r>
            <a:r>
              <a:rPr lang="en-US" dirty="0"/>
              <a:t>IPv6</a:t>
            </a:r>
          </a:p>
        </p:txBody>
      </p:sp>
      <p:sp>
        <p:nvSpPr>
          <p:cNvPr id="3" name="Content Placeholder 2"/>
          <p:cNvSpPr>
            <a:spLocks noGrp="1"/>
          </p:cNvSpPr>
          <p:nvPr>
            <p:ph idx="1"/>
          </p:nvPr>
        </p:nvSpPr>
        <p:spPr/>
        <p:txBody>
          <a:bodyPr>
            <a:normAutofit/>
          </a:bodyPr>
          <a:lstStyle/>
          <a:p>
            <a:r>
              <a:rPr lang="el-GR" sz="2800" dirty="0"/>
              <a:t>Ιεραρχική υποδομή διευθύνσεων και δρομολόγησης</a:t>
            </a:r>
          </a:p>
          <a:p>
            <a:r>
              <a:rPr lang="el-GR" sz="2800" dirty="0"/>
              <a:t>Διαμόρφωση καταστάσεων (Stateful και Stateless)</a:t>
            </a:r>
          </a:p>
          <a:p>
            <a:r>
              <a:rPr lang="el-GR" sz="2800" dirty="0"/>
              <a:t>Υποστήριξη για ποιότητα υπηρεσίας (QoS)</a:t>
            </a:r>
          </a:p>
          <a:p>
            <a:r>
              <a:rPr lang="el-GR" sz="2800" dirty="0"/>
              <a:t>Αποτελεί ιδανικό πρωτόκολλο για αλληλεπίδραση γειτονικών κόμβων</a:t>
            </a:r>
            <a:endParaRPr lang="en-US" sz="2400" dirty="0"/>
          </a:p>
        </p:txBody>
      </p:sp>
    </p:spTree>
    <p:extLst>
      <p:ext uri="{BB962C8B-B14F-4D97-AF65-F5344CB8AC3E}">
        <p14:creationId xmlns:p14="http://schemas.microsoft.com/office/powerpoint/2010/main" val="624482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Μορφή Διευθύνσεων </a:t>
            </a:r>
            <a:r>
              <a:rPr lang="en-US" dirty="0"/>
              <a:t>IPv4 </a:t>
            </a:r>
            <a:r>
              <a:rPr lang="el-GR" dirty="0"/>
              <a:t>και </a:t>
            </a:r>
            <a:r>
              <a:rPr lang="en-US" dirty="0"/>
              <a:t>IPv6</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2924944"/>
            <a:ext cx="6804756" cy="1204669"/>
          </a:xfrm>
        </p:spPr>
      </p:pic>
      <p:sp>
        <p:nvSpPr>
          <p:cNvPr id="5" name="Text Placeholder 2"/>
          <p:cNvSpPr txBox="1">
            <a:spLocks/>
          </p:cNvSpPr>
          <p:nvPr/>
        </p:nvSpPr>
        <p:spPr>
          <a:xfrm>
            <a:off x="457200" y="5373216"/>
            <a:ext cx="8507288" cy="79898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l-GR" sz="2000" dirty="0"/>
              <a:t>Μορφή Διευθύνσεων </a:t>
            </a:r>
            <a:r>
              <a:rPr lang="en-US" sz="2000" dirty="0"/>
              <a:t>IPv4 </a:t>
            </a:r>
            <a:r>
              <a:rPr lang="el-GR" sz="2000" dirty="0"/>
              <a:t>και </a:t>
            </a:r>
            <a:r>
              <a:rPr lang="en-US" sz="2000" dirty="0"/>
              <a:t>IPv6 (</a:t>
            </a:r>
            <a:r>
              <a:rPr lang="en-US" sz="1800" dirty="0"/>
              <a:t>source: https://www.guru99.com/images/1/053018_0657_IPv4vsIPv6W1.png</a:t>
            </a:r>
            <a:r>
              <a:rPr lang="en-US" sz="2000" dirty="0"/>
              <a:t>)</a:t>
            </a:r>
          </a:p>
        </p:txBody>
      </p:sp>
    </p:spTree>
    <p:extLst>
      <p:ext uri="{BB962C8B-B14F-4D97-AF65-F5344CB8AC3E}">
        <p14:creationId xmlns:p14="http://schemas.microsoft.com/office/powerpoint/2010/main" val="3510018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Μηχανισμοί </a:t>
            </a:r>
            <a:r>
              <a:rPr lang="en-US" dirty="0"/>
              <a:t>IP</a:t>
            </a:r>
          </a:p>
        </p:txBody>
      </p:sp>
      <p:sp>
        <p:nvSpPr>
          <p:cNvPr id="3" name="Content Placeholder 2"/>
          <p:cNvSpPr>
            <a:spLocks noGrp="1"/>
          </p:cNvSpPr>
          <p:nvPr>
            <p:ph idx="1"/>
          </p:nvPr>
        </p:nvSpPr>
        <p:spPr/>
        <p:txBody>
          <a:bodyPr>
            <a:normAutofit/>
          </a:bodyPr>
          <a:lstStyle/>
          <a:p>
            <a:r>
              <a:rPr lang="el-GR" dirty="0"/>
              <a:t>Το IP για να παράσχει τις υπηρεσίες του, χρησιμοποιεί τέσσερις μηχανισμούς-κλειδιά (που εκφράζονται από τα αντίστοιχα πεδία του datagram header):</a:t>
            </a:r>
            <a:endParaRPr lang="en-US" dirty="0"/>
          </a:p>
          <a:p>
            <a:pPr lvl="1"/>
            <a:r>
              <a:rPr lang="en-US" dirty="0"/>
              <a:t>TypeOfService</a:t>
            </a:r>
          </a:p>
          <a:p>
            <a:pPr lvl="1"/>
            <a:r>
              <a:rPr lang="en-US" dirty="0"/>
              <a:t>TimeToLive</a:t>
            </a:r>
          </a:p>
          <a:p>
            <a:pPr lvl="1"/>
            <a:r>
              <a:rPr lang="en-US" dirty="0"/>
              <a:t>Options</a:t>
            </a:r>
          </a:p>
          <a:p>
            <a:pPr lvl="1"/>
            <a:r>
              <a:rPr lang="en-US" dirty="0"/>
              <a:t>Header Checksum</a:t>
            </a:r>
            <a:endParaRPr lang="el-GR" dirty="0"/>
          </a:p>
        </p:txBody>
      </p:sp>
    </p:spTree>
    <p:extLst>
      <p:ext uri="{BB962C8B-B14F-4D97-AF65-F5344CB8AC3E}">
        <p14:creationId xmlns:p14="http://schemas.microsoft.com/office/powerpoint/2010/main" val="1648412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 Of Service (1/2)</a:t>
            </a:r>
          </a:p>
        </p:txBody>
      </p:sp>
      <p:sp>
        <p:nvSpPr>
          <p:cNvPr id="3" name="Content Placeholder 2"/>
          <p:cNvSpPr>
            <a:spLocks noGrp="1"/>
          </p:cNvSpPr>
          <p:nvPr>
            <p:ph idx="1"/>
          </p:nvPr>
        </p:nvSpPr>
        <p:spPr/>
        <p:txBody>
          <a:bodyPr>
            <a:normAutofit fontScale="85000" lnSpcReduction="10000"/>
          </a:bodyPr>
          <a:lstStyle/>
          <a:p>
            <a:r>
              <a:rPr lang="el-GR" dirty="0"/>
              <a:t>Το πεδίο </a:t>
            </a:r>
            <a:r>
              <a:rPr lang="en-US" dirty="0"/>
              <a:t>Type of Service </a:t>
            </a:r>
            <a:r>
              <a:rPr lang="el-GR" dirty="0"/>
              <a:t>χρησιμοποιείται για να δηλώσει την επιθυμητή ποιότητα υπηρεσιών</a:t>
            </a:r>
            <a:endParaRPr lang="en-US" dirty="0"/>
          </a:p>
          <a:p>
            <a:r>
              <a:rPr lang="el-GR" dirty="0"/>
              <a:t>Είναι ένα αφηρημένο ή γενικευμένο σύνολο παραμέτρων που χαρακτηρίζουν τις επιλογές υπηρεσιών οι οποίες παρέχονται στα δίκτυα που αποτελούν το Internet</a:t>
            </a:r>
            <a:endParaRPr lang="en-US" dirty="0"/>
          </a:p>
          <a:p>
            <a:r>
              <a:rPr lang="en-US" dirty="0"/>
              <a:t>X</a:t>
            </a:r>
            <a:r>
              <a:rPr lang="el-GR" dirty="0"/>
              <a:t>ρησιμοποιείται από τα gateways για την επιλογή των πραγματικών παραμέτρων μετάδοσης για ένα συγκεκριμένο δίκτυο, το δίκτυο που θα χρησιμοποιηθεί για το επόμενο hop, ή την επόμενη gateway, όταν δρομολογούν ένα Internet datagram</a:t>
            </a:r>
          </a:p>
        </p:txBody>
      </p:sp>
    </p:spTree>
    <p:extLst>
      <p:ext uri="{BB962C8B-B14F-4D97-AF65-F5344CB8AC3E}">
        <p14:creationId xmlns:p14="http://schemas.microsoft.com/office/powerpoint/2010/main" val="2039950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 Of Service (2/2)</a:t>
            </a:r>
          </a:p>
        </p:txBody>
      </p:sp>
      <p:sp>
        <p:nvSpPr>
          <p:cNvPr id="3" name="Content Placeholder 2"/>
          <p:cNvSpPr>
            <a:spLocks noGrp="1"/>
          </p:cNvSpPr>
          <p:nvPr>
            <p:ph idx="1"/>
          </p:nvPr>
        </p:nvSpPr>
        <p:spPr/>
        <p:txBody>
          <a:bodyPr>
            <a:normAutofit fontScale="85000" lnSpcReduction="10000"/>
          </a:bodyPr>
          <a:lstStyle/>
          <a:p>
            <a:r>
              <a:rPr lang="el-GR" dirty="0"/>
              <a:t>Εάν ένα gateway γνωρίζει περισσότερα από ένα μονοπάτια προς ένα συγκεκριμένο προορισμό, μπορεί τότε να χρησιμοποιήσει το πεδίο τύπου εξυπηρέτησης για να επιλέξει το μονοπάτι που έχει χαρακτηριστικά, κοντινότερα προς τα επιθυμητά.</a:t>
            </a:r>
          </a:p>
          <a:p>
            <a:r>
              <a:rPr lang="el-GR" dirty="0"/>
              <a:t>Αποτελεί υπόδειξη προς τον αλγόριθμο δρομολόγησης που βοηθά στην επιλογή ανάμεσα σε πολλά εναλλακτικά μονοπάτια προς έναν προορισμό</a:t>
            </a:r>
          </a:p>
          <a:p>
            <a:r>
              <a:rPr lang="el-GR" dirty="0"/>
              <a:t>Το Internet δε μπορεί να εγγυηθεί αυτό το αιτούμενο είδος εξυπηρέτησης.</a:t>
            </a:r>
          </a:p>
        </p:txBody>
      </p:sp>
    </p:spTree>
    <p:extLst>
      <p:ext uri="{BB962C8B-B14F-4D97-AF65-F5344CB8AC3E}">
        <p14:creationId xmlns:p14="http://schemas.microsoft.com/office/powerpoint/2010/main" val="3118737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Εισαγωγή (2/3)</a:t>
            </a:r>
            <a:endParaRPr lang="en-US" dirty="0"/>
          </a:p>
        </p:txBody>
      </p:sp>
      <p:sp>
        <p:nvSpPr>
          <p:cNvPr id="3" name="Content Placeholder 2"/>
          <p:cNvSpPr>
            <a:spLocks noGrp="1"/>
          </p:cNvSpPr>
          <p:nvPr>
            <p:ph idx="1"/>
          </p:nvPr>
        </p:nvSpPr>
        <p:spPr/>
        <p:txBody>
          <a:bodyPr>
            <a:normAutofit/>
          </a:bodyPr>
          <a:lstStyle/>
          <a:p>
            <a:pPr>
              <a:lnSpc>
                <a:spcPct val="90000"/>
              </a:lnSpc>
            </a:pPr>
            <a:r>
              <a:rPr lang="el-GR" altLang="en-US" dirty="0"/>
              <a:t>Η λειτουργία του ταιριάζει απόλυτα σε περιβάλλοντα διασυνδεδεμένων ετερογενών δικτύων υπολογιστών που αποτελούνται από μηχανές ποικίλων μεγεθών και υπολογιστικής ισχύος</a:t>
            </a:r>
            <a:endParaRPr lang="en-US" altLang="en-US" dirty="0"/>
          </a:p>
          <a:p>
            <a:pPr>
              <a:lnSpc>
                <a:spcPct val="90000"/>
              </a:lnSpc>
            </a:pPr>
            <a:r>
              <a:rPr lang="el-GR" altLang="en-US" dirty="0"/>
              <a:t>Αποτελείται από ένα μη - αξιόπιστο, καλύτερης προσπάθειας, χωρίς συνδέσεις, σύστημα διανομής πακέτων</a:t>
            </a:r>
            <a:endParaRPr lang="en-US" altLang="en-US" dirty="0"/>
          </a:p>
          <a:p>
            <a:endParaRPr lang="en-US" dirty="0"/>
          </a:p>
        </p:txBody>
      </p:sp>
    </p:spTree>
    <p:extLst>
      <p:ext uri="{BB962C8B-B14F-4D97-AF65-F5344CB8AC3E}">
        <p14:creationId xmlns:p14="http://schemas.microsoft.com/office/powerpoint/2010/main" val="11640684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Time To Live</a:t>
            </a:r>
          </a:p>
        </p:txBody>
      </p:sp>
      <p:sp>
        <p:nvSpPr>
          <p:cNvPr id="3" name="Content Placeholder 2"/>
          <p:cNvSpPr>
            <a:spLocks noGrp="1"/>
          </p:cNvSpPr>
          <p:nvPr>
            <p:ph idx="1"/>
          </p:nvPr>
        </p:nvSpPr>
        <p:spPr/>
        <p:txBody>
          <a:bodyPr>
            <a:normAutofit fontScale="85000" lnSpcReduction="10000"/>
          </a:bodyPr>
          <a:lstStyle/>
          <a:p>
            <a:r>
              <a:rPr lang="el-GR" dirty="0"/>
              <a:t>Είναι μια ένδειξη ενός πάνω ορίου του χρόνου ζωής ενός datagram μέσα στο Internet </a:t>
            </a:r>
          </a:p>
          <a:p>
            <a:r>
              <a:rPr lang="el-GR" dirty="0"/>
              <a:t>Παίρνει κάποια τιμή από τον αποστολέα και μειώνεται σταδιακά στα σημεία της πορείας του όπου επεξεργάζεται </a:t>
            </a:r>
          </a:p>
          <a:p>
            <a:r>
              <a:rPr lang="el-GR" dirty="0"/>
              <a:t>Εάν ο χρόνος ζωής μηδενιστεί πριν ένα datagram φτάσει στον προορισμό του τότε καταστρέφεται </a:t>
            </a:r>
          </a:p>
          <a:p>
            <a:r>
              <a:rPr lang="el-GR" dirty="0"/>
              <a:t>Ο χρόνος ζωής μπορεί να θεωρηθεί σαν ένα «όριο αυτοκαταστροφής» του datagram και βοηθά στο να αποφεύγονται φαινόμενα συμφόρησης στο Internet </a:t>
            </a:r>
          </a:p>
        </p:txBody>
      </p:sp>
    </p:spTree>
    <p:extLst>
      <p:ext uri="{BB962C8B-B14F-4D97-AF65-F5344CB8AC3E}">
        <p14:creationId xmlns:p14="http://schemas.microsoft.com/office/powerpoint/2010/main" val="41607115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Options</a:t>
            </a:r>
          </a:p>
        </p:txBody>
      </p:sp>
      <p:sp>
        <p:nvSpPr>
          <p:cNvPr id="3" name="Content Placeholder 2"/>
          <p:cNvSpPr>
            <a:spLocks noGrp="1"/>
          </p:cNvSpPr>
          <p:nvPr>
            <p:ph idx="1"/>
          </p:nvPr>
        </p:nvSpPr>
        <p:spPr/>
        <p:txBody>
          <a:bodyPr>
            <a:normAutofit/>
          </a:bodyPr>
          <a:lstStyle/>
          <a:p>
            <a:r>
              <a:rPr lang="el-GR" dirty="0"/>
              <a:t>Παρέχει τη δυνατότητα κάποιων λειτουργιών ελέγχου, απαραίτητων ή χρήσιμων σε κάποιες περιπτώσεις </a:t>
            </a:r>
          </a:p>
          <a:p>
            <a:r>
              <a:rPr lang="el-GR" dirty="0"/>
              <a:t>Τέτοιες λειτουργίες περιλαμβάνουν τη χρήση χρονογραμματόσημων (timestamps), ειδική δρομολόγηση (special routing) και ασφάλεια </a:t>
            </a:r>
          </a:p>
        </p:txBody>
      </p:sp>
    </p:spTree>
    <p:extLst>
      <p:ext uri="{BB962C8B-B14F-4D97-AF65-F5344CB8AC3E}">
        <p14:creationId xmlns:p14="http://schemas.microsoft.com/office/powerpoint/2010/main" val="29637592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Header Checksum</a:t>
            </a:r>
          </a:p>
        </p:txBody>
      </p:sp>
      <p:sp>
        <p:nvSpPr>
          <p:cNvPr id="3" name="Content Placeholder 2"/>
          <p:cNvSpPr>
            <a:spLocks noGrp="1"/>
          </p:cNvSpPr>
          <p:nvPr>
            <p:ph idx="1"/>
          </p:nvPr>
        </p:nvSpPr>
        <p:spPr/>
        <p:txBody>
          <a:bodyPr>
            <a:normAutofit/>
          </a:bodyPr>
          <a:lstStyle/>
          <a:p>
            <a:r>
              <a:rPr lang="el-GR" dirty="0"/>
              <a:t>Χρησιμοποιείται για να πιστοποιήσει ότι η πληροφορίες που χρησιμοποιούνται για την επεξεργασία των datagrams έχει μεταδοθεί σωστά</a:t>
            </a:r>
          </a:p>
          <a:p>
            <a:r>
              <a:rPr lang="el-GR" dirty="0"/>
              <a:t>Τα δεδομένα μπορούν να έχουν λάθη </a:t>
            </a:r>
          </a:p>
          <a:p>
            <a:r>
              <a:rPr lang="el-GR" dirty="0"/>
              <a:t>Εάν ο έλεγχος του header checksum αποτύχει, το datagram απορρίπτεται από την οντότητα που έκανε τον έλεγχο</a:t>
            </a:r>
          </a:p>
        </p:txBody>
      </p:sp>
    </p:spTree>
    <p:extLst>
      <p:ext uri="{BB962C8B-B14F-4D97-AF65-F5344CB8AC3E}">
        <p14:creationId xmlns:p14="http://schemas.microsoft.com/office/powerpoint/2010/main" val="1192729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Μειονεκτήματα </a:t>
            </a:r>
            <a:r>
              <a:rPr lang="en-US" dirty="0"/>
              <a:t>IP</a:t>
            </a:r>
          </a:p>
        </p:txBody>
      </p:sp>
      <p:sp>
        <p:nvSpPr>
          <p:cNvPr id="3" name="Content Placeholder 2"/>
          <p:cNvSpPr>
            <a:spLocks noGrp="1"/>
          </p:cNvSpPr>
          <p:nvPr>
            <p:ph idx="1"/>
          </p:nvPr>
        </p:nvSpPr>
        <p:spPr/>
        <p:txBody>
          <a:bodyPr>
            <a:normAutofit fontScale="92500" lnSpcReduction="10000"/>
          </a:bodyPr>
          <a:lstStyle/>
          <a:p>
            <a:r>
              <a:rPr lang="el-GR" dirty="0"/>
              <a:t>Μερικά μειονεκτήματα του </a:t>
            </a:r>
            <a:r>
              <a:rPr lang="en-US" dirty="0"/>
              <a:t>IP </a:t>
            </a:r>
            <a:r>
              <a:rPr lang="el-GR" dirty="0"/>
              <a:t>είναι τα παρακάτω</a:t>
            </a:r>
            <a:r>
              <a:rPr lang="en-US" dirty="0"/>
              <a:t>:</a:t>
            </a:r>
          </a:p>
          <a:p>
            <a:pPr lvl="1"/>
            <a:r>
              <a:rPr lang="el-GR" dirty="0"/>
              <a:t>Το IP δεν παρέχει δυνατότητες αξιόπιστης επικοινωνίας. </a:t>
            </a:r>
            <a:endParaRPr lang="en-US" dirty="0"/>
          </a:p>
          <a:p>
            <a:pPr lvl="1"/>
            <a:r>
              <a:rPr lang="el-GR" dirty="0"/>
              <a:t>Δεν υπάρχουν επιβεβαιώσεις (acknowledgements) ούτε end-to-end, ούτε hop-by-hop. </a:t>
            </a:r>
            <a:endParaRPr lang="en-US" dirty="0"/>
          </a:p>
          <a:p>
            <a:pPr lvl="1"/>
            <a:r>
              <a:rPr lang="el-GR" dirty="0"/>
              <a:t>Δεν υπάρχει έλεγχος λαθών για τα δεδομένα, παρά μόνο ένα header checksum. </a:t>
            </a:r>
            <a:endParaRPr lang="en-US" dirty="0"/>
          </a:p>
          <a:p>
            <a:pPr lvl="1"/>
            <a:r>
              <a:rPr lang="el-GR" dirty="0"/>
              <a:t>Δεν υπάρχουν επαναμεταδόσεις ούτε και έλεγχος ροής της κυκλοφορίας των datagrams.</a:t>
            </a:r>
          </a:p>
        </p:txBody>
      </p:sp>
    </p:spTree>
    <p:extLst>
      <p:ext uri="{BB962C8B-B14F-4D97-AF65-F5344CB8AC3E}">
        <p14:creationId xmlns:p14="http://schemas.microsoft.com/office/powerpoint/2010/main" val="28129694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Συνεργαζόμενα πρωτόκολλα</a:t>
            </a:r>
            <a:endParaRPr lang="en-US" dirty="0"/>
          </a:p>
        </p:txBody>
      </p:sp>
      <p:sp>
        <p:nvSpPr>
          <p:cNvPr id="3" name="Content Placeholder 2"/>
          <p:cNvSpPr>
            <a:spLocks noGrp="1"/>
          </p:cNvSpPr>
          <p:nvPr>
            <p:ph idx="1"/>
          </p:nvPr>
        </p:nvSpPr>
        <p:spPr/>
        <p:txBody>
          <a:bodyPr>
            <a:normAutofit/>
          </a:bodyPr>
          <a:lstStyle/>
          <a:p>
            <a:r>
              <a:rPr lang="el-GR" dirty="0"/>
              <a:t>Το </a:t>
            </a:r>
            <a:r>
              <a:rPr lang="en-US" dirty="0"/>
              <a:t>IP </a:t>
            </a:r>
            <a:r>
              <a:rPr lang="el-GR" dirty="0"/>
              <a:t>συνεργάζεται με τα παρακάτω πρωτόκολλα</a:t>
            </a:r>
            <a:r>
              <a:rPr lang="en-US" dirty="0"/>
              <a:t>:</a:t>
            </a:r>
          </a:p>
          <a:p>
            <a:pPr lvl="1"/>
            <a:r>
              <a:rPr lang="en-US" dirty="0"/>
              <a:t>ICMP (Internet Control Message Protocol)</a:t>
            </a:r>
          </a:p>
          <a:p>
            <a:pPr lvl="1"/>
            <a:r>
              <a:rPr lang="en-US" dirty="0"/>
              <a:t>ARP (Address Resolution Protocol)</a:t>
            </a:r>
            <a:endParaRPr lang="el-GR" dirty="0"/>
          </a:p>
          <a:p>
            <a:pPr lvl="1"/>
            <a:r>
              <a:rPr lang="en-US" dirty="0"/>
              <a:t>RARP (Reverse Address Resolution Protocol)</a:t>
            </a:r>
            <a:endParaRPr lang="el-GR" dirty="0"/>
          </a:p>
        </p:txBody>
      </p:sp>
    </p:spTree>
    <p:extLst>
      <p:ext uri="{BB962C8B-B14F-4D97-AF65-F5344CB8AC3E}">
        <p14:creationId xmlns:p14="http://schemas.microsoft.com/office/powerpoint/2010/main" val="37669675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ICMP </a:t>
            </a:r>
            <a:r>
              <a:rPr lang="el-GR" dirty="0"/>
              <a:t>πρωτόκολλο (1/4)</a:t>
            </a:r>
            <a:endParaRPr lang="en-US" dirty="0"/>
          </a:p>
        </p:txBody>
      </p:sp>
      <p:sp>
        <p:nvSpPr>
          <p:cNvPr id="3" name="Content Placeholder 2"/>
          <p:cNvSpPr>
            <a:spLocks noGrp="1"/>
          </p:cNvSpPr>
          <p:nvPr>
            <p:ph idx="1"/>
          </p:nvPr>
        </p:nvSpPr>
        <p:spPr/>
        <p:txBody>
          <a:bodyPr>
            <a:normAutofit fontScale="92500" lnSpcReduction="10000"/>
          </a:bodyPr>
          <a:lstStyle/>
          <a:p>
            <a:r>
              <a:rPr lang="el-GR" dirty="0"/>
              <a:t>Το IP συνεργάζεται και με άλλα πρωτόκολλα, τα οποία περιλαμβάνονται στην υλοποίηση των IP software modules</a:t>
            </a:r>
          </a:p>
          <a:p>
            <a:r>
              <a:rPr lang="el-GR" dirty="0"/>
              <a:t>Αυτά τα </a:t>
            </a:r>
            <a:r>
              <a:rPr lang="en-US" dirty="0"/>
              <a:t>modules </a:t>
            </a:r>
            <a:r>
              <a:rPr lang="el-GR" dirty="0"/>
              <a:t>επιτρέπουν σε μηχανές του Internet να ανιχνεύουν και να αναφέρουν λάθη σχετικά με απρόσμενες καταστάσεις </a:t>
            </a:r>
            <a:endParaRPr lang="en-US" dirty="0"/>
          </a:p>
          <a:p>
            <a:r>
              <a:rPr lang="el-GR" dirty="0"/>
              <a:t>Ένα τέτοιο πρωτόκολλο είναι το Internet Control Message Protocol (ICMP)</a:t>
            </a:r>
            <a:endParaRPr lang="en-US" dirty="0"/>
          </a:p>
          <a:p>
            <a:r>
              <a:rPr lang="en-US" dirty="0"/>
              <a:t>To ICMP </a:t>
            </a:r>
            <a:r>
              <a:rPr lang="el-GR" dirty="0"/>
              <a:t>θεωρείται αναπόσπαστο κομμάτι του IP </a:t>
            </a:r>
          </a:p>
        </p:txBody>
      </p:sp>
    </p:spTree>
    <p:extLst>
      <p:ext uri="{BB962C8B-B14F-4D97-AF65-F5344CB8AC3E}">
        <p14:creationId xmlns:p14="http://schemas.microsoft.com/office/powerpoint/2010/main" val="9124398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ICMP </a:t>
            </a:r>
            <a:r>
              <a:rPr lang="el-GR" dirty="0"/>
              <a:t>πρωτόκολλο (2/4)</a:t>
            </a:r>
            <a:endParaRPr lang="en-US" dirty="0"/>
          </a:p>
        </p:txBody>
      </p:sp>
      <p:sp>
        <p:nvSpPr>
          <p:cNvPr id="3" name="Content Placeholder 2"/>
          <p:cNvSpPr>
            <a:spLocks noGrp="1"/>
          </p:cNvSpPr>
          <p:nvPr>
            <p:ph idx="1"/>
          </p:nvPr>
        </p:nvSpPr>
        <p:spPr/>
        <p:txBody>
          <a:bodyPr>
            <a:normAutofit fontScale="85000" lnSpcReduction="20000"/>
          </a:bodyPr>
          <a:lstStyle/>
          <a:p>
            <a:r>
              <a:rPr lang="el-GR" dirty="0"/>
              <a:t>Τα ICMP μηνύματα ταξιδεύουν μέσα στο δίκτυο, στο κομμάτι των δεδομένων των IP datagrams. </a:t>
            </a:r>
            <a:endParaRPr lang="en-US" dirty="0"/>
          </a:p>
          <a:p>
            <a:r>
              <a:rPr lang="el-GR" dirty="0"/>
              <a:t>Ο τελικός προορισμός ενός ICMP μηνύματος δεν είναι κάποια διαδικασία-χρήστη στην μηχανή-παραλήπτης, αλλά το Internet software σε αυτή τη μηχανή. </a:t>
            </a:r>
            <a:endParaRPr lang="en-US" dirty="0"/>
          </a:p>
          <a:p>
            <a:r>
              <a:rPr lang="el-GR" dirty="0"/>
              <a:t>Αυτό σημαίνει ότι, όταν ένα ICMP μήνυμα λάθους καταφθάνει</a:t>
            </a:r>
            <a:r>
              <a:rPr lang="en-US" dirty="0"/>
              <a:t>:</a:t>
            </a:r>
          </a:p>
          <a:p>
            <a:pPr lvl="1"/>
            <a:r>
              <a:rPr lang="el-GR" dirty="0"/>
              <a:t>δεν περνά το μήνυμα λάθους σε κάποια εφαρμογή της οποίας το datagram πιθανώς προκάλεσε το πρόβλημα.</a:t>
            </a:r>
          </a:p>
          <a:p>
            <a:pPr lvl="1"/>
            <a:r>
              <a:rPr lang="el-GR" dirty="0"/>
              <a:t>το IP software module διαχειρίζεται το πρόβλημα μόνο του</a:t>
            </a:r>
            <a:endParaRPr lang="en-US" dirty="0"/>
          </a:p>
        </p:txBody>
      </p:sp>
    </p:spTree>
    <p:extLst>
      <p:ext uri="{BB962C8B-B14F-4D97-AF65-F5344CB8AC3E}">
        <p14:creationId xmlns:p14="http://schemas.microsoft.com/office/powerpoint/2010/main" val="16780796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ICMP </a:t>
            </a:r>
            <a:r>
              <a:rPr lang="el-GR" dirty="0"/>
              <a:t>πρωτόκολλο (3/4)</a:t>
            </a:r>
            <a:endParaRPr lang="en-US" dirty="0"/>
          </a:p>
        </p:txBody>
      </p:sp>
      <p:sp>
        <p:nvSpPr>
          <p:cNvPr id="3" name="Content Placeholder 2"/>
          <p:cNvSpPr>
            <a:spLocks noGrp="1"/>
          </p:cNvSpPr>
          <p:nvPr>
            <p:ph idx="1"/>
          </p:nvPr>
        </p:nvSpPr>
        <p:spPr/>
        <p:txBody>
          <a:bodyPr>
            <a:normAutofit fontScale="85000" lnSpcReduction="10000"/>
          </a:bodyPr>
          <a:lstStyle/>
          <a:p>
            <a:r>
              <a:rPr lang="el-GR" dirty="0"/>
              <a:t>Το ICMP πραγματοποιεί ελέγχους για προβλήματα που παρουσιάζονται κατά την επικοινωνία δύο μηχανών </a:t>
            </a:r>
            <a:endParaRPr lang="en-US" dirty="0"/>
          </a:p>
          <a:p>
            <a:r>
              <a:rPr lang="el-GR" dirty="0"/>
              <a:t>Όταν για παράδειγμα, ένα gateway δεν μπορεί να στείλει ένα datagram στον προορισμό του, στέλνει πίσω στον αποστολέα ένα ICMP destination unreachable μήνυμα, το οποίο έχει και συγκεκριμένο format </a:t>
            </a:r>
          </a:p>
          <a:p>
            <a:r>
              <a:rPr lang="el-GR" dirty="0"/>
              <a:t>Το ICMP μπορεί να χρησιμοποιηθεί για να δοκιμάσει εάν ένας κόμβος-προορισμός είναι σε λειτουργία και προσπελάσιμος, στέλνοντας ένα ICMP echo request μήνυμα </a:t>
            </a:r>
            <a:endParaRPr lang="en-US" dirty="0"/>
          </a:p>
        </p:txBody>
      </p:sp>
    </p:spTree>
    <p:extLst>
      <p:ext uri="{BB962C8B-B14F-4D97-AF65-F5344CB8AC3E}">
        <p14:creationId xmlns:p14="http://schemas.microsoft.com/office/powerpoint/2010/main" val="36360231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ICMP </a:t>
            </a:r>
            <a:r>
              <a:rPr lang="el-GR" dirty="0"/>
              <a:t>πρωτόκολλο (4/4)</a:t>
            </a:r>
            <a:endParaRPr lang="en-US" dirty="0"/>
          </a:p>
        </p:txBody>
      </p:sp>
      <p:sp>
        <p:nvSpPr>
          <p:cNvPr id="3" name="Content Placeholder 2"/>
          <p:cNvSpPr>
            <a:spLocks noGrp="1"/>
          </p:cNvSpPr>
          <p:nvPr>
            <p:ph idx="1"/>
          </p:nvPr>
        </p:nvSpPr>
        <p:spPr/>
        <p:txBody>
          <a:bodyPr>
            <a:normAutofit fontScale="92500"/>
          </a:bodyPr>
          <a:lstStyle/>
          <a:p>
            <a:r>
              <a:rPr lang="el-GR" dirty="0"/>
              <a:t>Αποτελέσματα ελέγχων του συγκεκριμένου πρωτοκόλλου περιλαμβάνουν:</a:t>
            </a:r>
          </a:p>
          <a:p>
            <a:pPr lvl="1"/>
            <a:r>
              <a:rPr lang="en-US" dirty="0"/>
              <a:t>Network Unreachable</a:t>
            </a:r>
          </a:p>
          <a:p>
            <a:pPr lvl="1"/>
            <a:r>
              <a:rPr lang="en-US" dirty="0"/>
              <a:t>Host Unreachable</a:t>
            </a:r>
          </a:p>
          <a:p>
            <a:pPr lvl="1"/>
            <a:r>
              <a:rPr lang="en-US" dirty="0"/>
              <a:t>Protocol Unreachable</a:t>
            </a:r>
          </a:p>
          <a:p>
            <a:pPr lvl="1"/>
            <a:r>
              <a:rPr lang="en-US" dirty="0"/>
              <a:t>Port Unreachable</a:t>
            </a:r>
          </a:p>
          <a:p>
            <a:pPr lvl="1"/>
            <a:r>
              <a:rPr lang="en-US" dirty="0"/>
              <a:t>Fragmentation needed and [Don't Fragment] flag set</a:t>
            </a:r>
          </a:p>
          <a:p>
            <a:pPr lvl="1"/>
            <a:r>
              <a:rPr lang="en-US" dirty="0"/>
              <a:t>Source Route Failed</a:t>
            </a:r>
          </a:p>
        </p:txBody>
      </p:sp>
    </p:spTree>
    <p:extLst>
      <p:ext uri="{BB962C8B-B14F-4D97-AF65-F5344CB8AC3E}">
        <p14:creationId xmlns:p14="http://schemas.microsoft.com/office/powerpoint/2010/main" val="21576988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ARP </a:t>
            </a:r>
            <a:r>
              <a:rPr lang="el-GR" dirty="0"/>
              <a:t>πρωτόκολλο</a:t>
            </a:r>
            <a:r>
              <a:rPr lang="en-US" dirty="0"/>
              <a:t> (1/</a:t>
            </a:r>
            <a:r>
              <a:rPr lang="el-GR" dirty="0"/>
              <a:t>5</a:t>
            </a:r>
            <a:r>
              <a:rPr lang="en-US" dirty="0"/>
              <a:t>)</a:t>
            </a:r>
          </a:p>
        </p:txBody>
      </p:sp>
      <p:sp>
        <p:nvSpPr>
          <p:cNvPr id="3" name="Content Placeholder 2"/>
          <p:cNvSpPr>
            <a:spLocks noGrp="1"/>
          </p:cNvSpPr>
          <p:nvPr>
            <p:ph idx="1"/>
          </p:nvPr>
        </p:nvSpPr>
        <p:spPr/>
        <p:txBody>
          <a:bodyPr>
            <a:normAutofit fontScale="92500" lnSpcReduction="20000"/>
          </a:bodyPr>
          <a:lstStyle/>
          <a:p>
            <a:r>
              <a:rPr lang="el-GR" dirty="0"/>
              <a:t>Τα πρωτόκολλο </a:t>
            </a:r>
            <a:r>
              <a:rPr lang="en-US" dirty="0"/>
              <a:t>ARP (Address Resolution Protocol) </a:t>
            </a:r>
            <a:r>
              <a:rPr lang="el-GR" dirty="0"/>
              <a:t>εξυπηρετεί την ανάγκη μετάφρασης από Internet διευθύνσεις σε φυσικές διευθύνσεις των μηχανών σε ένα δίκτυο και το αντίστροφο. </a:t>
            </a:r>
            <a:endParaRPr lang="en-US" dirty="0"/>
          </a:p>
          <a:p>
            <a:r>
              <a:rPr lang="el-GR" dirty="0"/>
              <a:t>Το ARP πρωτόκολλο επιτρέπει σε έναν κόμβο να βρει την φυσική διεύθυνση ενός κόμβου-στόχου που βρίσκεται στο ίδιο δίκτυο, με δεδομένη μόνο την Internet διεύθυνση του στόχου. </a:t>
            </a:r>
          </a:p>
          <a:p>
            <a:r>
              <a:rPr lang="el-GR" dirty="0"/>
              <a:t>Η ιδέα πίσω από τη δυναμική ανάλυση διευθύνσεων με χρήση του ARP είναι απλή</a:t>
            </a:r>
          </a:p>
          <a:p>
            <a:endParaRPr lang="el-GR" dirty="0"/>
          </a:p>
        </p:txBody>
      </p:sp>
    </p:spTree>
    <p:extLst>
      <p:ext uri="{BB962C8B-B14F-4D97-AF65-F5344CB8AC3E}">
        <p14:creationId xmlns:p14="http://schemas.microsoft.com/office/powerpoint/2010/main" val="337831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Εισαγωγή (3/3)</a:t>
            </a:r>
            <a:endParaRPr lang="en-US" dirty="0"/>
          </a:p>
        </p:txBody>
      </p:sp>
      <p:sp>
        <p:nvSpPr>
          <p:cNvPr id="3" name="Content Placeholder 2"/>
          <p:cNvSpPr>
            <a:spLocks noGrp="1"/>
          </p:cNvSpPr>
          <p:nvPr>
            <p:ph idx="1"/>
          </p:nvPr>
        </p:nvSpPr>
        <p:spPr/>
        <p:txBody>
          <a:bodyPr>
            <a:normAutofit fontScale="62500" lnSpcReduction="20000"/>
          </a:bodyPr>
          <a:lstStyle/>
          <a:p>
            <a:pPr>
              <a:lnSpc>
                <a:spcPct val="90000"/>
              </a:lnSpc>
            </a:pPr>
            <a:r>
              <a:rPr lang="el-GR" altLang="en-US" dirty="0"/>
              <a:t>Το σύστημα είναι</a:t>
            </a:r>
            <a:r>
              <a:rPr lang="en-US" altLang="en-US" dirty="0"/>
              <a:t>:</a:t>
            </a:r>
          </a:p>
          <a:p>
            <a:pPr lvl="1">
              <a:lnSpc>
                <a:spcPct val="90000"/>
              </a:lnSpc>
            </a:pPr>
            <a:r>
              <a:rPr lang="el-GR" altLang="en-US" u="sng" dirty="0"/>
              <a:t>Μη αξιόπιστο</a:t>
            </a:r>
            <a:r>
              <a:rPr lang="el-GR" altLang="en-US" dirty="0"/>
              <a:t>, γιατί η μεταφορά του πακέτου δεν είναι εγγυημένη. Παρ' όλο που το πακέτο είναι πιθανό να χαθεί, να επαναδημιουργηθεί ή να μεταφερθεί στον παραλήπτη σε λάθος σειρά, το Internet δε θα ανιχνεύσει τέτοιες καταστάσεις ούτε και θα πληροφορήσει κατάλληλα τον αποστολέα ή τον παραλήπτη για το γεγονός</a:t>
            </a:r>
          </a:p>
          <a:p>
            <a:pPr lvl="1">
              <a:lnSpc>
                <a:spcPct val="90000"/>
              </a:lnSpc>
            </a:pPr>
            <a:r>
              <a:rPr lang="el-GR" altLang="en-US" u="sng" dirty="0"/>
              <a:t>Χωρίς συνδέσεις</a:t>
            </a:r>
            <a:r>
              <a:rPr lang="el-GR" altLang="en-US" dirty="0"/>
              <a:t>, γιατί κάθε πακέτο αντιμετωπίζεται ανεξάρτητα από όλα τα άλλα, σαν αυτόνομη οντότητα. Σε μία ακολουθία πακέτων που στέλνεται από μια μηχανή σε μία άλλη, τα πακέτα μπορεί να «ταξιδέψουν» στον προορισμό τους πάνω από διαφορετικά μονοπάτια ή μερικά πακέτα να χαθούν ενώ άλλα να μεταφερθούν σωστά</a:t>
            </a:r>
            <a:endParaRPr lang="en-US" altLang="en-US" dirty="0"/>
          </a:p>
          <a:p>
            <a:pPr lvl="1">
              <a:lnSpc>
                <a:spcPct val="90000"/>
              </a:lnSpc>
            </a:pPr>
            <a:r>
              <a:rPr lang="el-GR" altLang="en-US" u="sng" dirty="0"/>
              <a:t>Καλύτερης προσπάθειας</a:t>
            </a:r>
            <a:r>
              <a:rPr lang="el-GR" altLang="en-US" dirty="0"/>
              <a:t>, γιατί το Internet κάνει μία αρκετά «καλή» προσπάθεια για να μεταφέρει τα πακέτα. Αυτό σημαίνει πως, δεν απορρίπτει πακέτα χωρίς λόγο και κατά ένα μη-ντετερμινιστικό τρόπο. Η μη αξιοπιστία εμφανίζεται μόνο όταν οι πόροι του συστήματος εξαντλούνται ή το «από κάτω» δίκτυο επικοινωνίας αποτυγχάνει</a:t>
            </a:r>
            <a:endParaRPr lang="en-US" altLang="en-US" dirty="0"/>
          </a:p>
          <a:p>
            <a:pPr>
              <a:lnSpc>
                <a:spcPct val="90000"/>
              </a:lnSpc>
            </a:pPr>
            <a:endParaRPr lang="en-US" altLang="en-US" dirty="0"/>
          </a:p>
          <a:p>
            <a:endParaRPr lang="en-US" dirty="0"/>
          </a:p>
        </p:txBody>
      </p:sp>
    </p:spTree>
    <p:extLst>
      <p:ext uri="{BB962C8B-B14F-4D97-AF65-F5344CB8AC3E}">
        <p14:creationId xmlns:p14="http://schemas.microsoft.com/office/powerpoint/2010/main" val="38644001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ARP </a:t>
            </a:r>
            <a:r>
              <a:rPr lang="el-GR" dirty="0"/>
              <a:t>πρωτόκολλο</a:t>
            </a:r>
            <a:r>
              <a:rPr lang="en-US" dirty="0"/>
              <a:t> (2/</a:t>
            </a:r>
            <a:r>
              <a:rPr lang="el-GR" dirty="0"/>
              <a:t>5</a:t>
            </a:r>
            <a:r>
              <a:rPr lang="en-US" dirty="0"/>
              <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7500" lnSpcReduction="20000"/>
              </a:bodyPr>
              <a:lstStyle/>
              <a:p>
                <a:r>
                  <a:rPr lang="el-GR" dirty="0"/>
                  <a:t>Όταν ένας κόμβος Α θέλει να βρει την Internet διεύθυνση </a:t>
                </a:r>
                <a14:m>
                  <m:oMath xmlns:m="http://schemas.openxmlformats.org/officeDocument/2006/math">
                    <m:sSub>
                      <m:sSubPr>
                        <m:ctrlPr>
                          <a:rPr lang="el-GR"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𝐵</m:t>
                        </m:r>
                      </m:sub>
                    </m:sSub>
                  </m:oMath>
                </a14:m>
                <a:r>
                  <a:rPr lang="en-US" dirty="0"/>
                  <a:t> </a:t>
                </a:r>
                <a:r>
                  <a:rPr lang="el-GR" dirty="0"/>
                  <a:t>ενός κόμβου Β, μεταδίδει στο δίκτυο (broadcasts) ένα ειδικό πακέτο που ζητά από τον κόμβο με Internet διεύθυνση </a:t>
                </a:r>
                <a14:m>
                  <m:oMath xmlns:m="http://schemas.openxmlformats.org/officeDocument/2006/math">
                    <m:sSub>
                      <m:sSubPr>
                        <m:ctrlPr>
                          <a:rPr lang="el-GR"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𝐵</m:t>
                        </m:r>
                      </m:sub>
                    </m:sSub>
                  </m:oMath>
                </a14:m>
                <a:r>
                  <a:rPr lang="el-GR" dirty="0"/>
                  <a:t> να απαντήσει με την φυσική του διεύθυνση, </a:t>
                </a:r>
                <a14:m>
                  <m:oMath xmlns:m="http://schemas.openxmlformats.org/officeDocument/2006/math">
                    <m:sSub>
                      <m:sSubPr>
                        <m:ctrlPr>
                          <a:rPr lang="el-GR" i="1">
                            <a:latin typeface="Cambria Math" panose="02040503050406030204" pitchFamily="18" charset="0"/>
                          </a:rPr>
                        </m:ctrlPr>
                      </m:sSubPr>
                      <m:e>
                        <m:r>
                          <a:rPr lang="en-US" b="0" i="1" smtClean="0">
                            <a:latin typeface="Cambria Math" panose="02040503050406030204" pitchFamily="18" charset="0"/>
                          </a:rPr>
                          <m:t>𝑃</m:t>
                        </m:r>
                      </m:e>
                      <m:sub>
                        <m:r>
                          <a:rPr lang="en-US" i="1">
                            <a:latin typeface="Cambria Math" panose="02040503050406030204" pitchFamily="18" charset="0"/>
                          </a:rPr>
                          <m:t>𝐵</m:t>
                        </m:r>
                      </m:sub>
                    </m:sSub>
                  </m:oMath>
                </a14:m>
                <a:r>
                  <a:rPr lang="el-GR" dirty="0"/>
                  <a:t> </a:t>
                </a:r>
                <a:endParaRPr lang="en-US" dirty="0"/>
              </a:p>
              <a:p>
                <a:r>
                  <a:rPr lang="el-GR" dirty="0"/>
                  <a:t>Όλοι οι κόμβοι</a:t>
                </a:r>
                <a:r>
                  <a:rPr lang="en-US" dirty="0"/>
                  <a:t> </a:t>
                </a:r>
                <a:r>
                  <a:rPr lang="el-GR" dirty="0"/>
                  <a:t>λαμβάνουν την αίτηση, αλλά μόνο ο Β αναγνωρίζει την Internet διεύθυνσή του</a:t>
                </a:r>
                <a:endParaRPr lang="en-US" dirty="0"/>
              </a:p>
              <a:p>
                <a:r>
                  <a:rPr lang="en-US" dirty="0"/>
                  <a:t>O B </a:t>
                </a:r>
                <a:r>
                  <a:rPr lang="el-GR" dirty="0"/>
                  <a:t>στέλνει μία απάντηση με την φυσική του διεύθυνση (στην περίπτωση π.χ. δικτύου Ethernet απαντά με την Ethernet address του). </a:t>
                </a:r>
                <a:endParaRPr lang="en-US" dirty="0"/>
              </a:p>
              <a:p>
                <a:r>
                  <a:rPr lang="el-GR" dirty="0"/>
                  <a:t>Όταν ο Α λαμβάνει την απάντηση, μαθαίνει την φυσική hardware διεύθυνση του Β και τη χρησιμοποιεί για να στείλει το Internet πακέτο κατευθείαν στον κόμβο Β.</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37" t="-2423" r="-296" b="-3096"/>
                </a:stretch>
              </a:blipFill>
            </p:spPr>
            <p:txBody>
              <a:bodyPr/>
              <a:lstStyle/>
              <a:p>
                <a:r>
                  <a:rPr lang="en-US">
                    <a:noFill/>
                  </a:rPr>
                  <a:t> </a:t>
                </a:r>
              </a:p>
            </p:txBody>
          </p:sp>
        </mc:Fallback>
      </mc:AlternateContent>
    </p:spTree>
    <p:extLst>
      <p:ext uri="{BB962C8B-B14F-4D97-AF65-F5344CB8AC3E}">
        <p14:creationId xmlns:p14="http://schemas.microsoft.com/office/powerpoint/2010/main" val="7697386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ARP </a:t>
            </a:r>
            <a:r>
              <a:rPr lang="el-GR" dirty="0"/>
              <a:t>πρωτόκολλο</a:t>
            </a:r>
            <a:r>
              <a:rPr lang="en-US" dirty="0"/>
              <a:t> (</a:t>
            </a:r>
            <a:r>
              <a:rPr lang="el-GR" dirty="0"/>
              <a:t>3</a:t>
            </a:r>
            <a:r>
              <a:rPr lang="en-US" dirty="0"/>
              <a:t>/</a:t>
            </a:r>
            <a:r>
              <a:rPr lang="el-GR" dirty="0"/>
              <a:t>5</a:t>
            </a:r>
            <a:r>
              <a:rPr lang="en-US" dirty="0"/>
              <a: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9712" y="1916832"/>
            <a:ext cx="5472608" cy="3138080"/>
          </a:xfrm>
        </p:spPr>
      </p:pic>
      <p:sp>
        <p:nvSpPr>
          <p:cNvPr id="5" name="Text Placeholder 2"/>
          <p:cNvSpPr txBox="1">
            <a:spLocks/>
          </p:cNvSpPr>
          <p:nvPr/>
        </p:nvSpPr>
        <p:spPr>
          <a:xfrm>
            <a:off x="179512" y="5445224"/>
            <a:ext cx="8784976" cy="86409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l-GR" sz="2000" dirty="0"/>
              <a:t>Δομή </a:t>
            </a:r>
            <a:r>
              <a:rPr lang="en-US" sz="2000" dirty="0"/>
              <a:t>ARP </a:t>
            </a:r>
            <a:r>
              <a:rPr lang="el-GR" sz="2000" dirty="0"/>
              <a:t>πακέτου </a:t>
            </a:r>
            <a:r>
              <a:rPr lang="en-US" sz="2000" dirty="0"/>
              <a:t>(</a:t>
            </a:r>
            <a:r>
              <a:rPr lang="en-US" sz="1800" dirty="0"/>
              <a:t>source: http://users.sch.gr/jabatzo/files/yliko/live%20ebooks/diktya_ypolog_G_2018_final/ARP_domi.PNG</a:t>
            </a:r>
            <a:r>
              <a:rPr lang="en-US" sz="2000" dirty="0"/>
              <a:t>)</a:t>
            </a:r>
          </a:p>
        </p:txBody>
      </p:sp>
    </p:spTree>
    <p:extLst>
      <p:ext uri="{BB962C8B-B14F-4D97-AF65-F5344CB8AC3E}">
        <p14:creationId xmlns:p14="http://schemas.microsoft.com/office/powerpoint/2010/main" val="24982019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ARP </a:t>
            </a:r>
            <a:r>
              <a:rPr lang="el-GR" dirty="0"/>
              <a:t>πρωτόκολλο</a:t>
            </a:r>
            <a:r>
              <a:rPr lang="en-US" dirty="0"/>
              <a:t> (</a:t>
            </a:r>
            <a:r>
              <a:rPr lang="el-GR" dirty="0"/>
              <a:t>4</a:t>
            </a:r>
            <a:r>
              <a:rPr lang="en-US" dirty="0"/>
              <a:t>/</a:t>
            </a:r>
            <a:r>
              <a:rPr lang="el-GR" dirty="0"/>
              <a:t>5</a:t>
            </a:r>
            <a:r>
              <a:rPr lang="en-US" dirty="0"/>
              <a: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9950" y="2420888"/>
            <a:ext cx="6081788" cy="2390601"/>
          </a:xfrm>
        </p:spPr>
      </p:pic>
      <p:sp>
        <p:nvSpPr>
          <p:cNvPr id="5" name="Text Placeholder 2"/>
          <p:cNvSpPr txBox="1">
            <a:spLocks/>
          </p:cNvSpPr>
          <p:nvPr/>
        </p:nvSpPr>
        <p:spPr>
          <a:xfrm>
            <a:off x="457200" y="5517232"/>
            <a:ext cx="8507288" cy="79898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l-GR" sz="2000" dirty="0"/>
              <a:t>Μετάδοση με </a:t>
            </a:r>
            <a:r>
              <a:rPr lang="en-US" sz="2000" dirty="0"/>
              <a:t>ARP (</a:t>
            </a:r>
            <a:r>
              <a:rPr lang="en-US" sz="1800" dirty="0"/>
              <a:t>source: https://media.geeksforgeeks.org/wp-content/uploads/arp.jpg</a:t>
            </a:r>
            <a:r>
              <a:rPr lang="en-US" sz="2000" dirty="0"/>
              <a:t>)</a:t>
            </a:r>
          </a:p>
        </p:txBody>
      </p:sp>
    </p:spTree>
    <p:extLst>
      <p:ext uri="{BB962C8B-B14F-4D97-AF65-F5344CB8AC3E}">
        <p14:creationId xmlns:p14="http://schemas.microsoft.com/office/powerpoint/2010/main" val="13389764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ARP </a:t>
            </a:r>
            <a:r>
              <a:rPr lang="el-GR" dirty="0"/>
              <a:t>πρωτόκολλο</a:t>
            </a:r>
            <a:r>
              <a:rPr lang="en-US" dirty="0"/>
              <a:t> (</a:t>
            </a:r>
            <a:r>
              <a:rPr lang="el-GR" dirty="0"/>
              <a:t>5</a:t>
            </a:r>
            <a:r>
              <a:rPr lang="en-US" dirty="0"/>
              <a:t>/</a:t>
            </a:r>
            <a:r>
              <a:rPr lang="el-GR" dirty="0"/>
              <a:t>5</a:t>
            </a:r>
            <a:r>
              <a:rPr lang="en-US" dirty="0"/>
              <a:t>)</a:t>
            </a:r>
          </a:p>
        </p:txBody>
      </p:sp>
      <p:sp>
        <p:nvSpPr>
          <p:cNvPr id="3" name="Content Placeholder 2"/>
          <p:cNvSpPr>
            <a:spLocks noGrp="1"/>
          </p:cNvSpPr>
          <p:nvPr>
            <p:ph idx="1"/>
          </p:nvPr>
        </p:nvSpPr>
        <p:spPr/>
        <p:txBody>
          <a:bodyPr>
            <a:normAutofit fontScale="92500"/>
          </a:bodyPr>
          <a:lstStyle/>
          <a:p>
            <a:r>
              <a:rPr lang="el-GR" dirty="0"/>
              <a:t>Το ARP είναι ένα χαμηλού επιπέδου πρωτόκολλο που κρύβει τους μηχανισμούς προσπέλασης μέσω φυσικών διευθύνσεων του κατώτερου επιπέδου δικτύου</a:t>
            </a:r>
            <a:endParaRPr lang="en-US" dirty="0"/>
          </a:p>
          <a:p>
            <a:r>
              <a:rPr lang="el-GR" dirty="0"/>
              <a:t>Μας επιτρέπει να ορίζουμε Internet διευθύνσεις της επιλογής μας σε κάθε μηχανή. </a:t>
            </a:r>
            <a:endParaRPr lang="en-US" dirty="0"/>
          </a:p>
          <a:p>
            <a:r>
              <a:rPr lang="el-GR" dirty="0"/>
              <a:t>Θεωρείται κομμάτι του φυσικού συστήματος του δικτύου, αλλά και σαφώς απαραίτητο για την λειτουργία των Internet πρωτοκόλλων.</a:t>
            </a:r>
            <a:endParaRPr lang="en-US" dirty="0"/>
          </a:p>
        </p:txBody>
      </p:sp>
    </p:spTree>
    <p:extLst>
      <p:ext uri="{BB962C8B-B14F-4D97-AF65-F5344CB8AC3E}">
        <p14:creationId xmlns:p14="http://schemas.microsoft.com/office/powerpoint/2010/main" val="10994796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RARP </a:t>
            </a:r>
            <a:r>
              <a:rPr lang="el-GR" dirty="0"/>
              <a:t>πρωτόκολλο (1/</a:t>
            </a:r>
            <a:r>
              <a:rPr lang="en-US" dirty="0"/>
              <a:t>2</a:t>
            </a:r>
            <a:r>
              <a:rPr lang="el-GR" dirty="0"/>
              <a:t>)</a:t>
            </a:r>
            <a:endParaRPr lang="en-US" dirty="0"/>
          </a:p>
        </p:txBody>
      </p:sp>
      <p:sp>
        <p:nvSpPr>
          <p:cNvPr id="3" name="Content Placeholder 2"/>
          <p:cNvSpPr>
            <a:spLocks noGrp="1"/>
          </p:cNvSpPr>
          <p:nvPr>
            <p:ph idx="1"/>
          </p:nvPr>
        </p:nvSpPr>
        <p:spPr/>
        <p:txBody>
          <a:bodyPr>
            <a:normAutofit fontScale="92500" lnSpcReduction="10000"/>
          </a:bodyPr>
          <a:lstStyle/>
          <a:p>
            <a:r>
              <a:rPr lang="el-GR" sz="2800" dirty="0"/>
              <a:t>To RARP</a:t>
            </a:r>
            <a:r>
              <a:rPr lang="en-US" sz="2800" dirty="0"/>
              <a:t> (Reverse Address Resolution Protocol) </a:t>
            </a:r>
            <a:r>
              <a:rPr lang="el-GR" sz="2800" dirty="0"/>
              <a:t>επιτελεί την ίδια λειτουργία με το </a:t>
            </a:r>
            <a:r>
              <a:rPr lang="en-US" sz="2800" dirty="0"/>
              <a:t>ARP </a:t>
            </a:r>
            <a:r>
              <a:rPr lang="el-GR" sz="2800" dirty="0"/>
              <a:t>με μια πολύ σημαντική διαφορά</a:t>
            </a:r>
            <a:endParaRPr lang="en-US" sz="2800" dirty="0"/>
          </a:p>
          <a:p>
            <a:r>
              <a:rPr lang="el-GR" sz="2800" dirty="0"/>
              <a:t>Το κάνει την αντίστροφη μετάφραση από φυσικές διευθύνσεις σε Internet addresses</a:t>
            </a:r>
          </a:p>
          <a:p>
            <a:r>
              <a:rPr lang="el-GR" sz="2800" dirty="0"/>
              <a:t>Ο εξυπηρετητής </a:t>
            </a:r>
            <a:r>
              <a:rPr lang="en-US" sz="2800" dirty="0"/>
              <a:t>RARP </a:t>
            </a:r>
            <a:r>
              <a:rPr lang="el-GR" sz="2800" dirty="0"/>
              <a:t>ενημερώνει έναν υπολογιστή, κατόπιν ερωτήματος, ποια είναι η </a:t>
            </a:r>
            <a:r>
              <a:rPr lang="en-US" sz="2800" dirty="0"/>
              <a:t>IP </a:t>
            </a:r>
            <a:r>
              <a:rPr lang="el-GR" sz="2800" dirty="0"/>
              <a:t>διεύθυνση του ή του αποδίδει μια νέα</a:t>
            </a:r>
            <a:endParaRPr lang="en-US" sz="2800" dirty="0"/>
          </a:p>
          <a:p>
            <a:r>
              <a:rPr lang="el-GR" sz="2800" dirty="0"/>
              <a:t>Το </a:t>
            </a:r>
            <a:r>
              <a:rPr lang="en-US" sz="2800" dirty="0"/>
              <a:t>RARP </a:t>
            </a:r>
            <a:r>
              <a:rPr lang="el-GR" sz="2800" dirty="0"/>
              <a:t>χρησιμοποιείται σπάνια στις μέρες, καθώς έχει αντικατασταθεί από μεταγενέστερα πρωτόκολλα (π.χ. </a:t>
            </a:r>
            <a:r>
              <a:rPr lang="en-US" sz="2800" dirty="0"/>
              <a:t>BOOTP, DHCP)</a:t>
            </a:r>
            <a:endParaRPr lang="en-US" sz="2400" dirty="0"/>
          </a:p>
          <a:p>
            <a:endParaRPr lang="el-GR" sz="2800" dirty="0"/>
          </a:p>
          <a:p>
            <a:endParaRPr lang="en-US" sz="2400" dirty="0"/>
          </a:p>
        </p:txBody>
      </p:sp>
    </p:spTree>
    <p:extLst>
      <p:ext uri="{BB962C8B-B14F-4D97-AF65-F5344CB8AC3E}">
        <p14:creationId xmlns:p14="http://schemas.microsoft.com/office/powerpoint/2010/main" val="22082229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RARP </a:t>
            </a:r>
            <a:r>
              <a:rPr lang="el-GR" dirty="0"/>
              <a:t>πρωτόκολλο (2/</a:t>
            </a:r>
            <a:r>
              <a:rPr lang="en-US" dirty="0"/>
              <a:t>2</a:t>
            </a:r>
            <a:r>
              <a:rPr lang="el-GR" dirty="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2780928"/>
            <a:ext cx="7500534" cy="1872208"/>
          </a:xfrm>
          <a:prstGeom prst="rect">
            <a:avLst/>
          </a:prstGeom>
        </p:spPr>
      </p:pic>
      <p:sp>
        <p:nvSpPr>
          <p:cNvPr id="5" name="Text Placeholder 2"/>
          <p:cNvSpPr txBox="1">
            <a:spLocks/>
          </p:cNvSpPr>
          <p:nvPr/>
        </p:nvSpPr>
        <p:spPr>
          <a:xfrm>
            <a:off x="457200" y="5373216"/>
            <a:ext cx="8507288" cy="79898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l-GR" sz="2000" dirty="0"/>
              <a:t>Το </a:t>
            </a:r>
            <a:r>
              <a:rPr lang="en-US" sz="2000" dirty="0"/>
              <a:t>RARP </a:t>
            </a:r>
            <a:r>
              <a:rPr lang="el-GR" sz="2000" dirty="0"/>
              <a:t>πρωτόκολλο </a:t>
            </a:r>
            <a:r>
              <a:rPr lang="en-US" sz="2000" dirty="0"/>
              <a:t>(</a:t>
            </a:r>
            <a:r>
              <a:rPr lang="en-US" sz="1800" dirty="0"/>
              <a:t>source: https://media.geeksforgeeks.org/wp-content/uploads/arp.jpg</a:t>
            </a:r>
            <a:r>
              <a:rPr lang="en-US" sz="2000" dirty="0"/>
              <a:t>)</a:t>
            </a:r>
          </a:p>
        </p:txBody>
      </p:sp>
    </p:spTree>
    <p:extLst>
      <p:ext uri="{BB962C8B-B14F-4D97-AF65-F5344CB8AC3E}">
        <p14:creationId xmlns:p14="http://schemas.microsoft.com/office/powerpoint/2010/main" val="32124121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Σύντομη ανασκόπηση</a:t>
            </a:r>
          </a:p>
        </p:txBody>
      </p:sp>
      <p:sp>
        <p:nvSpPr>
          <p:cNvPr id="5" name="Θέση περιεχομένου 4"/>
          <p:cNvSpPr>
            <a:spLocks noGrp="1"/>
          </p:cNvSpPr>
          <p:nvPr>
            <p:ph idx="1"/>
          </p:nvPr>
        </p:nvSpPr>
        <p:spPr/>
        <p:txBody>
          <a:bodyPr>
            <a:normAutofit/>
          </a:bodyPr>
          <a:lstStyle/>
          <a:p>
            <a:r>
              <a:rPr lang="el-GR" altLang="en-US" dirty="0"/>
              <a:t>Εισαγωγή</a:t>
            </a:r>
          </a:p>
          <a:p>
            <a:r>
              <a:rPr lang="el-GR" altLang="en-US" dirty="0"/>
              <a:t>Φιλοσοφία </a:t>
            </a:r>
            <a:r>
              <a:rPr lang="en-US" altLang="en-US" dirty="0"/>
              <a:t>IP</a:t>
            </a:r>
          </a:p>
          <a:p>
            <a:r>
              <a:rPr lang="el-GR" altLang="en-US" dirty="0"/>
              <a:t>Λειτουργίες Προσπέλασης </a:t>
            </a:r>
            <a:r>
              <a:rPr lang="en-US" altLang="en-US" dirty="0"/>
              <a:t>IP</a:t>
            </a:r>
            <a:endParaRPr lang="el-GR" altLang="en-US" dirty="0"/>
          </a:p>
          <a:p>
            <a:r>
              <a:rPr lang="en-US" altLang="en-US" dirty="0"/>
              <a:t>IPv4 </a:t>
            </a:r>
            <a:r>
              <a:rPr lang="el-GR" altLang="en-US" dirty="0"/>
              <a:t>και </a:t>
            </a:r>
            <a:r>
              <a:rPr lang="en-US" altLang="en-US" dirty="0"/>
              <a:t>IPV6</a:t>
            </a:r>
          </a:p>
          <a:p>
            <a:r>
              <a:rPr lang="el-GR" altLang="en-US" dirty="0"/>
              <a:t>Μηχανισμοί </a:t>
            </a:r>
            <a:r>
              <a:rPr lang="en-US" altLang="en-US" dirty="0"/>
              <a:t>IP </a:t>
            </a:r>
          </a:p>
          <a:p>
            <a:r>
              <a:rPr lang="el-GR" altLang="en-US" dirty="0"/>
              <a:t>Συνεργαζόμενα Πρωτόκολλα</a:t>
            </a:r>
            <a:endParaRPr lang="en-US" altLang="en-US" dirty="0"/>
          </a:p>
        </p:txBody>
      </p:sp>
    </p:spTree>
    <p:extLst>
      <p:ext uri="{BB962C8B-B14F-4D97-AF65-F5344CB8AC3E}">
        <p14:creationId xmlns:p14="http://schemas.microsoft.com/office/powerpoint/2010/main" val="2834887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Βιβλιογραφία</a:t>
            </a:r>
          </a:p>
        </p:txBody>
      </p:sp>
      <p:sp>
        <p:nvSpPr>
          <p:cNvPr id="5" name="Θέση περιεχομένου 4"/>
          <p:cNvSpPr>
            <a:spLocks noGrp="1"/>
          </p:cNvSpPr>
          <p:nvPr>
            <p:ph idx="1"/>
          </p:nvPr>
        </p:nvSpPr>
        <p:spPr>
          <a:xfrm>
            <a:off x="457200" y="1196752"/>
            <a:ext cx="8229600" cy="4525963"/>
          </a:xfrm>
        </p:spPr>
        <p:txBody>
          <a:bodyPr>
            <a:noAutofit/>
          </a:bodyPr>
          <a:lstStyle/>
          <a:p>
            <a:r>
              <a:rPr lang="el-GR" sz="2800" u="sng" dirty="0"/>
              <a:t>Σημειώσεις μαθήματος (Κεφάλαιο 3)</a:t>
            </a:r>
            <a:endParaRPr lang="el-GR" sz="2800" dirty="0"/>
          </a:p>
          <a:p>
            <a:r>
              <a:rPr lang="el-GR" sz="2800" u="sng" dirty="0"/>
              <a:t>Βιβλία:</a:t>
            </a:r>
          </a:p>
          <a:p>
            <a:pPr lvl="1"/>
            <a:r>
              <a:rPr lang="en-US" sz="2400" dirty="0"/>
              <a:t>D. E. Comer, </a:t>
            </a:r>
            <a:r>
              <a:rPr lang="el-GR" sz="2400" dirty="0"/>
              <a:t>Διαδίκτυα με </a:t>
            </a:r>
            <a:r>
              <a:rPr lang="en-US" sz="2400" dirty="0"/>
              <a:t>TCP/IP: </a:t>
            </a:r>
            <a:r>
              <a:rPr lang="el-GR" sz="2400" dirty="0"/>
              <a:t>Αρχές, Πρωτόκολλα, και Αρχιτεκτονικές, 4</a:t>
            </a:r>
            <a:r>
              <a:rPr lang="el-GR" sz="2400" baseline="30000" dirty="0"/>
              <a:t>η</a:t>
            </a:r>
            <a:r>
              <a:rPr lang="el-GR" sz="2400" dirty="0"/>
              <a:t> Αμερικανική έκδοση, Τόμος 1</a:t>
            </a:r>
            <a:r>
              <a:rPr lang="en-US" sz="2400" dirty="0"/>
              <a:t>,</a:t>
            </a:r>
            <a:r>
              <a:rPr lang="el-GR" sz="2400" dirty="0"/>
              <a:t> Εκδόσεις Κλειδάριθμος</a:t>
            </a:r>
          </a:p>
          <a:p>
            <a:pPr lvl="1"/>
            <a:r>
              <a:rPr lang="en-US" sz="2400" dirty="0"/>
              <a:t>A. Tanenbaum &amp; D. Wetherall, </a:t>
            </a:r>
            <a:r>
              <a:rPr lang="el-GR" sz="2400" dirty="0"/>
              <a:t>Δίκτυα Υπολογιστών, 5</a:t>
            </a:r>
            <a:r>
              <a:rPr lang="el-GR" sz="2400" baseline="30000" dirty="0"/>
              <a:t>η</a:t>
            </a:r>
            <a:r>
              <a:rPr lang="el-GR" sz="2400" dirty="0"/>
              <a:t> Αμερικανική έκδοση, Εκδόσεις Κλειδάριθμος</a:t>
            </a:r>
          </a:p>
        </p:txBody>
      </p:sp>
    </p:spTree>
    <p:extLst>
      <p:ext uri="{BB962C8B-B14F-4D97-AF65-F5344CB8AC3E}">
        <p14:creationId xmlns:p14="http://schemas.microsoft.com/office/powerpoint/2010/main" val="28348870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dirty="0"/>
              <a:t>Links</a:t>
            </a:r>
            <a:endParaRPr lang="el-GR" dirty="0"/>
          </a:p>
        </p:txBody>
      </p:sp>
      <p:sp>
        <p:nvSpPr>
          <p:cNvPr id="5" name="Θέση περιεχομένου 4"/>
          <p:cNvSpPr>
            <a:spLocks noGrp="1"/>
          </p:cNvSpPr>
          <p:nvPr>
            <p:ph idx="1"/>
          </p:nvPr>
        </p:nvSpPr>
        <p:spPr>
          <a:xfrm>
            <a:off x="457200" y="1196752"/>
            <a:ext cx="8229600" cy="5040560"/>
          </a:xfrm>
        </p:spPr>
        <p:txBody>
          <a:bodyPr>
            <a:noAutofit/>
          </a:bodyPr>
          <a:lstStyle/>
          <a:p>
            <a:r>
              <a:rPr lang="en-US" sz="2400" dirty="0">
                <a:hlinkClick r:id="rId3"/>
              </a:rPr>
              <a:t>http://telematics.upatras.gr/telematics/bouras/undergraduate-courses/diktua-dhmosias-xrhshs-kai-diasundesh-diktuwn?language=el</a:t>
            </a:r>
            <a:r>
              <a:rPr lang="en-US" sz="2400" dirty="0"/>
              <a:t> (</a:t>
            </a:r>
            <a:r>
              <a:rPr lang="el-GR" sz="2400" dirty="0"/>
              <a:t>Δικτυακός τόπος μαθήματος</a:t>
            </a:r>
            <a:r>
              <a:rPr lang="en-US" sz="2400" dirty="0"/>
              <a:t>)</a:t>
            </a:r>
          </a:p>
          <a:p>
            <a:r>
              <a:rPr lang="en-US" sz="2400" dirty="0">
                <a:hlinkClick r:id="rId4"/>
              </a:rPr>
              <a:t>https://el.wikipedia.org/wiki/</a:t>
            </a:r>
            <a:r>
              <a:rPr lang="el-GR" sz="2400" dirty="0">
                <a:hlinkClick r:id="rId4"/>
              </a:rPr>
              <a:t>Πρωτόκολλο_Ελέγχου_Μετάδοσης/</a:t>
            </a:r>
            <a:r>
              <a:rPr lang="el-GR" sz="2400" dirty="0" err="1">
                <a:hlinkClick r:id="rId4"/>
              </a:rPr>
              <a:t>Πρωτόκολλο_Διαδικτύου</a:t>
            </a:r>
            <a:r>
              <a:rPr lang="en-US" sz="2400" dirty="0"/>
              <a:t> (</a:t>
            </a:r>
            <a:r>
              <a:rPr lang="el-GR" sz="2400" dirty="0"/>
              <a:t>Πρωτόκολλο Διαδικτύου)</a:t>
            </a:r>
            <a:endParaRPr lang="en-US" sz="2400" dirty="0"/>
          </a:p>
          <a:p>
            <a:r>
              <a:rPr lang="en-US" sz="2400" dirty="0">
                <a:hlinkClick r:id="rId5"/>
              </a:rPr>
              <a:t>http://users.sch.gr/jabatzo/files/yliko/live%20ebooks/diktya_ypolog_G_2018_final/_arp__dhcp.html</a:t>
            </a:r>
            <a:r>
              <a:rPr lang="en-US" sz="2400" dirty="0"/>
              <a:t> (</a:t>
            </a:r>
            <a:r>
              <a:rPr lang="el-GR" sz="2400" dirty="0"/>
              <a:t>Πρωτόκολλα </a:t>
            </a:r>
            <a:r>
              <a:rPr lang="en-US" sz="2400" dirty="0"/>
              <a:t>ARP/RARP)</a:t>
            </a:r>
          </a:p>
          <a:p>
            <a:r>
              <a:rPr lang="en-US" sz="2400" dirty="0">
                <a:hlinkClick r:id="rId6"/>
              </a:rPr>
              <a:t>https://www.guru99.com/difference-ipv4-vs-ipv6.html</a:t>
            </a:r>
            <a:r>
              <a:rPr lang="en-US" sz="2400" dirty="0"/>
              <a:t> (IPv4 </a:t>
            </a:r>
            <a:r>
              <a:rPr lang="el-GR" sz="2400" dirty="0"/>
              <a:t>και </a:t>
            </a:r>
            <a:r>
              <a:rPr lang="en-US" sz="2400" dirty="0"/>
              <a:t>IPv6)</a:t>
            </a:r>
            <a:endParaRPr lang="el-GR" sz="2400" dirty="0"/>
          </a:p>
        </p:txBody>
      </p:sp>
    </p:spTree>
    <p:extLst>
      <p:ext uri="{BB962C8B-B14F-4D97-AF65-F5344CB8AC3E}">
        <p14:creationId xmlns:p14="http://schemas.microsoft.com/office/powerpoint/2010/main" val="23328232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64156" y="2492896"/>
            <a:ext cx="8229600" cy="1143000"/>
          </a:xfrm>
        </p:spPr>
        <p:txBody>
          <a:bodyPr/>
          <a:lstStyle/>
          <a:p>
            <a:r>
              <a:rPr lang="el-GR" dirty="0"/>
              <a:t>Ερωτήσεις</a:t>
            </a:r>
          </a:p>
        </p:txBody>
      </p:sp>
      <p:sp>
        <p:nvSpPr>
          <p:cNvPr id="5" name="Θέση περιεχομένου 4"/>
          <p:cNvSpPr>
            <a:spLocks noGrp="1"/>
          </p:cNvSpPr>
          <p:nvPr>
            <p:ph idx="1"/>
          </p:nvPr>
        </p:nvSpPr>
        <p:spPr/>
        <p:txBody>
          <a:bodyPr/>
          <a:lstStyle/>
          <a:p>
            <a:endParaRPr lang="el-GR" dirty="0"/>
          </a:p>
          <a:p>
            <a:endParaRPr lang="el-GR" dirty="0"/>
          </a:p>
        </p:txBody>
      </p:sp>
    </p:spTree>
    <p:extLst>
      <p:ext uri="{BB962C8B-B14F-4D97-AF65-F5344CB8AC3E}">
        <p14:creationId xmlns:p14="http://schemas.microsoft.com/office/powerpoint/2010/main" val="416724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Φιλοσοφία (1/2)</a:t>
            </a:r>
            <a:endParaRPr lang="en-US" dirty="0"/>
          </a:p>
        </p:txBody>
      </p:sp>
      <p:sp>
        <p:nvSpPr>
          <p:cNvPr id="3" name="Content Placeholder 2"/>
          <p:cNvSpPr>
            <a:spLocks noGrp="1"/>
          </p:cNvSpPr>
          <p:nvPr>
            <p:ph idx="1"/>
          </p:nvPr>
        </p:nvSpPr>
        <p:spPr/>
        <p:txBody>
          <a:bodyPr>
            <a:normAutofit/>
          </a:bodyPr>
          <a:lstStyle/>
          <a:p>
            <a:pPr>
              <a:lnSpc>
                <a:spcPct val="90000"/>
              </a:lnSpc>
            </a:pPr>
            <a:r>
              <a:rPr lang="el-GR" altLang="en-US" dirty="0"/>
              <a:t>Το </a:t>
            </a:r>
            <a:r>
              <a:rPr lang="en-US" altLang="en-US" dirty="0"/>
              <a:t>IP </a:t>
            </a:r>
            <a:r>
              <a:rPr lang="el-GR" altLang="en-US" dirty="0"/>
              <a:t>ορίζει</a:t>
            </a:r>
            <a:r>
              <a:rPr lang="en-US" altLang="en-US" dirty="0"/>
              <a:t>:</a:t>
            </a:r>
          </a:p>
          <a:p>
            <a:pPr lvl="1">
              <a:lnSpc>
                <a:spcPct val="90000"/>
              </a:lnSpc>
            </a:pPr>
            <a:r>
              <a:rPr lang="el-GR" altLang="en-US" dirty="0"/>
              <a:t>το μηχανισμό μη-αξιόπιστης, χωρίς συνδέσεις, μετάδοσης πακέτων</a:t>
            </a:r>
          </a:p>
          <a:p>
            <a:pPr lvl="1">
              <a:lnSpc>
                <a:spcPct val="90000"/>
              </a:lnSpc>
            </a:pPr>
            <a:r>
              <a:rPr lang="el-GR" altLang="en-US" dirty="0"/>
              <a:t>τη βασική μονάδα μεταφοράς δεδομένων </a:t>
            </a:r>
          </a:p>
          <a:p>
            <a:pPr lvl="1">
              <a:lnSpc>
                <a:spcPct val="90000"/>
              </a:lnSpc>
            </a:pPr>
            <a:r>
              <a:rPr lang="el-GR" altLang="en-US" dirty="0"/>
              <a:t>το </a:t>
            </a:r>
            <a:r>
              <a:rPr lang="en-US" altLang="en-US" dirty="0"/>
              <a:t>format</a:t>
            </a:r>
            <a:r>
              <a:rPr lang="el-GR" altLang="en-US" dirty="0"/>
              <a:t> των δεδομένων αυτών όταν μεταδίδονται</a:t>
            </a:r>
          </a:p>
          <a:p>
            <a:pPr lvl="1">
              <a:lnSpc>
                <a:spcPct val="90000"/>
              </a:lnSpc>
            </a:pPr>
            <a:r>
              <a:rPr lang="el-GR" altLang="en-US" dirty="0"/>
              <a:t>ένα σύνολο κανόνων που ορίζουν την τεχνική επεξεργασίας των πακέτων και διαχείρισης λαθών</a:t>
            </a:r>
            <a:endParaRPr lang="en-US" altLang="en-US" dirty="0"/>
          </a:p>
        </p:txBody>
      </p:sp>
    </p:spTree>
    <p:extLst>
      <p:ext uri="{BB962C8B-B14F-4D97-AF65-F5344CB8AC3E}">
        <p14:creationId xmlns:p14="http://schemas.microsoft.com/office/powerpoint/2010/main" val="34085873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EDA24-674B-4A85-89C5-7F66025ED48A}"/>
              </a:ext>
            </a:extLst>
          </p:cNvPr>
          <p:cNvSpPr>
            <a:spLocks noGrp="1"/>
          </p:cNvSpPr>
          <p:nvPr>
            <p:ph type="title"/>
          </p:nvPr>
        </p:nvSpPr>
        <p:spPr/>
        <p:txBody>
          <a:bodyPr>
            <a:normAutofit/>
          </a:bodyPr>
          <a:lstStyle/>
          <a:p>
            <a:r>
              <a:rPr lang="el-GR" dirty="0"/>
              <a:t>Μετάδοση από </a:t>
            </a:r>
            <a:r>
              <a:rPr lang="en-US" dirty="0"/>
              <a:t>PC3 </a:t>
            </a:r>
            <a:r>
              <a:rPr lang="el-GR" dirty="0"/>
              <a:t>σε </a:t>
            </a:r>
            <a:r>
              <a:rPr lang="en-US" dirty="0"/>
              <a:t>PC4</a:t>
            </a:r>
            <a:endParaRPr lang="el-GR" dirty="0"/>
          </a:p>
        </p:txBody>
      </p:sp>
      <p:pic>
        <p:nvPicPr>
          <p:cNvPr id="5" name="Content Placeholder 4" descr="Diagram&#10;&#10;Description automatically generated">
            <a:extLst>
              <a:ext uri="{FF2B5EF4-FFF2-40B4-BE49-F238E27FC236}">
                <a16:creationId xmlns:a16="http://schemas.microsoft.com/office/drawing/2014/main" id="{8FD44E8A-C277-44CD-B9C2-D260C4413E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2228" y="1879402"/>
            <a:ext cx="7779544" cy="3436144"/>
          </a:xfrm>
        </p:spPr>
      </p:pic>
    </p:spTree>
    <p:extLst>
      <p:ext uri="{BB962C8B-B14F-4D97-AF65-F5344CB8AC3E}">
        <p14:creationId xmlns:p14="http://schemas.microsoft.com/office/powerpoint/2010/main" val="288036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6">
            <a:extLst>
              <a:ext uri="{FF2B5EF4-FFF2-40B4-BE49-F238E27FC236}">
                <a16:creationId xmlns:a16="http://schemas.microsoft.com/office/drawing/2014/main" id="{4CE82A41-24C0-44AD-AA3A-EAF153D6BEB2}"/>
              </a:ext>
            </a:extLst>
          </p:cNvPr>
          <p:cNvSpPr txBox="1">
            <a:spLocks/>
          </p:cNvSpPr>
          <p:nvPr/>
        </p:nvSpPr>
        <p:spPr>
          <a:xfrm>
            <a:off x="6136080" y="5508925"/>
            <a:ext cx="2571751" cy="512659"/>
          </a:xfrm>
          <a:prstGeom prst="rect">
            <a:avLst/>
          </a:prstGeom>
          <a:solidFill>
            <a:schemeClr val="accent2">
              <a:lumMod val="40000"/>
              <a:lumOff val="60000"/>
            </a:schemeClr>
          </a:solidFill>
          <a:ln>
            <a:solidFill>
              <a:schemeClr val="accent2">
                <a:lumMod val="75000"/>
              </a:schemeClr>
            </a:solidFill>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endParaRPr lang="en-US" sz="450" b="1" dirty="0">
              <a:solidFill>
                <a:schemeClr val="bg1"/>
              </a:solidFill>
            </a:endParaRPr>
          </a:p>
          <a:p>
            <a:pPr marL="0" indent="0">
              <a:lnSpc>
                <a:spcPct val="120000"/>
              </a:lnSpc>
              <a:spcBef>
                <a:spcPts val="0"/>
              </a:spcBef>
              <a:buNone/>
            </a:pPr>
            <a:r>
              <a:rPr lang="en-US" sz="1350" b="1" dirty="0">
                <a:solidFill>
                  <a:schemeClr val="bg1"/>
                </a:solidFill>
              </a:rPr>
              <a:t>L2</a:t>
            </a:r>
            <a:endParaRPr lang="el-GR" sz="1350" b="1" dirty="0">
              <a:solidFill>
                <a:schemeClr val="bg1"/>
              </a:solidFill>
            </a:endParaRPr>
          </a:p>
        </p:txBody>
      </p:sp>
      <p:sp>
        <p:nvSpPr>
          <p:cNvPr id="7" name="Content Placeholder 6">
            <a:extLst>
              <a:ext uri="{FF2B5EF4-FFF2-40B4-BE49-F238E27FC236}">
                <a16:creationId xmlns:a16="http://schemas.microsoft.com/office/drawing/2014/main" id="{3DCF5EEB-AB47-4B75-A233-3BC2CB10C479}"/>
              </a:ext>
            </a:extLst>
          </p:cNvPr>
          <p:cNvSpPr txBox="1">
            <a:spLocks/>
          </p:cNvSpPr>
          <p:nvPr/>
        </p:nvSpPr>
        <p:spPr>
          <a:xfrm>
            <a:off x="6457549" y="5564384"/>
            <a:ext cx="2200276" cy="400050"/>
          </a:xfrm>
          <a:prstGeom prst="rect">
            <a:avLst/>
          </a:prstGeom>
          <a:solidFill>
            <a:schemeClr val="accent1">
              <a:lumMod val="60000"/>
              <a:lumOff val="40000"/>
            </a:schemeClr>
          </a:solidFill>
          <a:ln>
            <a:solidFill>
              <a:schemeClr val="accent1">
                <a:lumMod val="75000"/>
              </a:schemeClr>
            </a:solidFill>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endParaRPr lang="en-US" sz="375" b="1" dirty="0">
              <a:solidFill>
                <a:schemeClr val="bg1"/>
              </a:solidFill>
            </a:endParaRPr>
          </a:p>
          <a:p>
            <a:pPr marL="0" indent="0">
              <a:lnSpc>
                <a:spcPct val="100000"/>
              </a:lnSpc>
              <a:spcBef>
                <a:spcPts val="0"/>
              </a:spcBef>
              <a:buNone/>
            </a:pPr>
            <a:r>
              <a:rPr lang="en-US" sz="1350" b="1" dirty="0">
                <a:solidFill>
                  <a:schemeClr val="bg1"/>
                </a:solidFill>
              </a:rPr>
              <a:t>L3</a:t>
            </a:r>
            <a:endParaRPr lang="el-GR" sz="1350" b="1" dirty="0">
              <a:solidFill>
                <a:schemeClr val="bg1"/>
              </a:solidFill>
            </a:endParaRPr>
          </a:p>
        </p:txBody>
      </p:sp>
      <p:sp>
        <p:nvSpPr>
          <p:cNvPr id="2" name="Title 1">
            <a:extLst>
              <a:ext uri="{FF2B5EF4-FFF2-40B4-BE49-F238E27FC236}">
                <a16:creationId xmlns:a16="http://schemas.microsoft.com/office/drawing/2014/main" id="{AD7D945F-83DF-42EC-AF2E-4E2A22CE1A8A}"/>
              </a:ext>
            </a:extLst>
          </p:cNvPr>
          <p:cNvSpPr>
            <a:spLocks noGrp="1"/>
          </p:cNvSpPr>
          <p:nvPr>
            <p:ph type="title"/>
          </p:nvPr>
        </p:nvSpPr>
        <p:spPr/>
        <p:txBody>
          <a:bodyPr>
            <a:normAutofit/>
          </a:bodyPr>
          <a:lstStyle/>
          <a:p>
            <a:r>
              <a:rPr lang="el-GR" dirty="0"/>
              <a:t>Γενικά</a:t>
            </a:r>
          </a:p>
        </p:txBody>
      </p:sp>
      <p:sp>
        <p:nvSpPr>
          <p:cNvPr id="3" name="Content Placeholder 2">
            <a:extLst>
              <a:ext uri="{FF2B5EF4-FFF2-40B4-BE49-F238E27FC236}">
                <a16:creationId xmlns:a16="http://schemas.microsoft.com/office/drawing/2014/main" id="{B5D8D2AE-96AE-45B3-A026-AF16DD7446A4}"/>
              </a:ext>
            </a:extLst>
          </p:cNvPr>
          <p:cNvSpPr>
            <a:spLocks noGrp="1"/>
          </p:cNvSpPr>
          <p:nvPr>
            <p:ph idx="1"/>
          </p:nvPr>
        </p:nvSpPr>
        <p:spPr>
          <a:xfrm>
            <a:off x="628650" y="1704796"/>
            <a:ext cx="7886700" cy="3445848"/>
          </a:xfrm>
        </p:spPr>
        <p:txBody>
          <a:bodyPr>
            <a:normAutofit fontScale="47500" lnSpcReduction="20000"/>
          </a:bodyPr>
          <a:lstStyle/>
          <a:p>
            <a:pPr>
              <a:spcBef>
                <a:spcPts val="600"/>
              </a:spcBef>
            </a:pPr>
            <a:r>
              <a:rPr lang="el-GR" dirty="0"/>
              <a:t>Οι </a:t>
            </a:r>
            <a:r>
              <a:rPr lang="en-US" dirty="0"/>
              <a:t>PC3 </a:t>
            </a:r>
            <a:r>
              <a:rPr lang="el-GR" dirty="0"/>
              <a:t>και </a:t>
            </a:r>
            <a:r>
              <a:rPr lang="en-US" dirty="0"/>
              <a:t>PC4 </a:t>
            </a:r>
            <a:r>
              <a:rPr lang="el-GR" dirty="0"/>
              <a:t>είναι σε διαφορετικά </a:t>
            </a:r>
            <a:r>
              <a:rPr lang="el-GR" dirty="0" err="1"/>
              <a:t>υποδίκτυα</a:t>
            </a:r>
            <a:endParaRPr lang="el-GR" dirty="0"/>
          </a:p>
          <a:p>
            <a:pPr>
              <a:spcBef>
                <a:spcPts val="600"/>
              </a:spcBef>
            </a:pPr>
            <a:r>
              <a:rPr lang="el-GR" dirty="0"/>
              <a:t>Για τη μετάδοση, ο </a:t>
            </a:r>
            <a:r>
              <a:rPr lang="en-US" dirty="0"/>
              <a:t>PC</a:t>
            </a:r>
            <a:r>
              <a:rPr lang="el-GR" dirty="0"/>
              <a:t>3 γνωρίζει μόνο την </a:t>
            </a:r>
            <a:r>
              <a:rPr lang="en-US" dirty="0"/>
              <a:t>IP </a:t>
            </a:r>
            <a:r>
              <a:rPr lang="el-GR" dirty="0"/>
              <a:t>διεύθυνση του </a:t>
            </a:r>
            <a:r>
              <a:rPr lang="en-US" dirty="0"/>
              <a:t>PC4</a:t>
            </a:r>
          </a:p>
          <a:p>
            <a:pPr>
              <a:spcBef>
                <a:spcPts val="600"/>
              </a:spcBef>
            </a:pPr>
            <a:r>
              <a:rPr lang="el-GR" dirty="0"/>
              <a:t>Δικτυακές συσκευές του παραδείγματος</a:t>
            </a:r>
          </a:p>
          <a:p>
            <a:pPr lvl="1">
              <a:spcBef>
                <a:spcPts val="600"/>
              </a:spcBef>
            </a:pPr>
            <a:r>
              <a:rPr lang="en-US" dirty="0"/>
              <a:t>Router: </a:t>
            </a:r>
            <a:r>
              <a:rPr lang="el-GR" dirty="0"/>
              <a:t>Συσκευή </a:t>
            </a:r>
            <a:r>
              <a:rPr lang="en-US" dirty="0"/>
              <a:t>L3 </a:t>
            </a:r>
            <a:r>
              <a:rPr lang="el-GR" dirty="0"/>
              <a:t>για επικοινωνία μεταξύ δικτύων (προωθεί τα πακέτα στις </a:t>
            </a:r>
            <a:r>
              <a:rPr lang="el-GR" dirty="0" err="1"/>
              <a:t>διεπαφές</a:t>
            </a:r>
            <a:r>
              <a:rPr lang="el-GR" dirty="0"/>
              <a:t> του με βάσει την </a:t>
            </a:r>
            <a:r>
              <a:rPr lang="en-US" dirty="0"/>
              <a:t>IP </a:t>
            </a:r>
            <a:r>
              <a:rPr lang="el-GR" dirty="0"/>
              <a:t>προορισμού</a:t>
            </a:r>
            <a:r>
              <a:rPr lang="en-US" dirty="0"/>
              <a:t> - </a:t>
            </a:r>
            <a:r>
              <a:rPr lang="el-GR" dirty="0"/>
              <a:t>πίνακα δρομολόγησης)</a:t>
            </a:r>
            <a:endParaRPr lang="en-US" dirty="0"/>
          </a:p>
          <a:p>
            <a:pPr lvl="1">
              <a:spcBef>
                <a:spcPts val="600"/>
              </a:spcBef>
            </a:pPr>
            <a:r>
              <a:rPr lang="en-US" dirty="0"/>
              <a:t>Switch: </a:t>
            </a:r>
            <a:r>
              <a:rPr lang="el-GR" dirty="0"/>
              <a:t>Συσκευή </a:t>
            </a:r>
            <a:r>
              <a:rPr lang="en-US" dirty="0"/>
              <a:t>L2 </a:t>
            </a:r>
            <a:r>
              <a:rPr lang="el-GR" dirty="0"/>
              <a:t>(προωθεί τα πακέτα στις θύρες με βάσει την </a:t>
            </a:r>
            <a:r>
              <a:rPr lang="en-US" dirty="0"/>
              <a:t>MAC </a:t>
            </a:r>
            <a:r>
              <a:rPr lang="el-GR" dirty="0"/>
              <a:t>προορισμού - πίνακα </a:t>
            </a:r>
            <a:r>
              <a:rPr lang="en-US" dirty="0"/>
              <a:t>MAC switch</a:t>
            </a:r>
            <a:r>
              <a:rPr lang="el-GR" dirty="0"/>
              <a:t>)</a:t>
            </a:r>
            <a:endParaRPr lang="en-US" dirty="0"/>
          </a:p>
          <a:p>
            <a:pPr>
              <a:spcBef>
                <a:spcPts val="600"/>
              </a:spcBef>
            </a:pPr>
            <a:r>
              <a:rPr lang="el-GR" dirty="0"/>
              <a:t>Βασικά στοιχεία στις δικτυακές συσκευές του παραδείγματος:</a:t>
            </a:r>
          </a:p>
          <a:p>
            <a:pPr lvl="1">
              <a:spcBef>
                <a:spcPts val="600"/>
              </a:spcBef>
            </a:pPr>
            <a:r>
              <a:rPr lang="el-GR" u="sng" dirty="0"/>
              <a:t>Πίνακας </a:t>
            </a:r>
            <a:r>
              <a:rPr lang="en-US" u="sng" dirty="0"/>
              <a:t>ARP:</a:t>
            </a:r>
            <a:r>
              <a:rPr lang="en-US" dirty="0"/>
              <a:t> </a:t>
            </a:r>
            <a:r>
              <a:rPr lang="el-GR" dirty="0"/>
              <a:t>Χαρτογραφεί τις διευθύνσεις </a:t>
            </a:r>
            <a:r>
              <a:rPr lang="en-US" dirty="0"/>
              <a:t>IP </a:t>
            </a:r>
            <a:r>
              <a:rPr lang="el-GR" dirty="0"/>
              <a:t>σε </a:t>
            </a:r>
            <a:r>
              <a:rPr lang="en-US" dirty="0"/>
              <a:t>MAC</a:t>
            </a:r>
          </a:p>
          <a:p>
            <a:pPr lvl="1">
              <a:spcBef>
                <a:spcPts val="600"/>
              </a:spcBef>
            </a:pPr>
            <a:r>
              <a:rPr lang="el-GR" u="sng" dirty="0"/>
              <a:t>Πίνακας </a:t>
            </a:r>
            <a:r>
              <a:rPr lang="en-US" u="sng" dirty="0"/>
              <a:t>MAC</a:t>
            </a:r>
            <a:r>
              <a:rPr lang="el-GR" u="sng" dirty="0"/>
              <a:t> </a:t>
            </a:r>
            <a:r>
              <a:rPr lang="en-US" u="sng" dirty="0"/>
              <a:t>switch:</a:t>
            </a:r>
            <a:r>
              <a:rPr lang="en-US" dirty="0"/>
              <a:t> </a:t>
            </a:r>
            <a:r>
              <a:rPr lang="el-GR" dirty="0"/>
              <a:t>Χαρτογραφεί τις θύρες του </a:t>
            </a:r>
            <a:r>
              <a:rPr lang="en-US" dirty="0"/>
              <a:t>switch </a:t>
            </a:r>
            <a:r>
              <a:rPr lang="el-GR" dirty="0"/>
              <a:t>σε διευθύνσεις </a:t>
            </a:r>
            <a:r>
              <a:rPr lang="en-US" dirty="0"/>
              <a:t>MAC</a:t>
            </a:r>
            <a:endParaRPr lang="el-GR" dirty="0"/>
          </a:p>
          <a:p>
            <a:pPr lvl="1">
              <a:spcBef>
                <a:spcPts val="600"/>
              </a:spcBef>
            </a:pPr>
            <a:r>
              <a:rPr lang="el-GR" u="sng" dirty="0"/>
              <a:t>Πίνακας δρομολόγησης </a:t>
            </a:r>
            <a:r>
              <a:rPr lang="en-US" u="sng" dirty="0"/>
              <a:t>router</a:t>
            </a:r>
            <a:r>
              <a:rPr lang="el-GR" u="sng" dirty="0"/>
              <a:t>:</a:t>
            </a:r>
            <a:r>
              <a:rPr lang="en-US" dirty="0"/>
              <a:t> </a:t>
            </a:r>
            <a:r>
              <a:rPr lang="el-GR" dirty="0"/>
              <a:t>Χαρτογραφεί τις διευθύνσεις </a:t>
            </a:r>
            <a:r>
              <a:rPr lang="en-US" dirty="0"/>
              <a:t>IP </a:t>
            </a:r>
            <a:r>
              <a:rPr lang="el-GR" dirty="0"/>
              <a:t>στις </a:t>
            </a:r>
            <a:r>
              <a:rPr lang="el-GR" dirty="0" err="1"/>
              <a:t>διεπαφές</a:t>
            </a:r>
            <a:r>
              <a:rPr lang="el-GR" dirty="0"/>
              <a:t> του</a:t>
            </a:r>
          </a:p>
          <a:p>
            <a:pPr>
              <a:spcBef>
                <a:spcPts val="600"/>
              </a:spcBef>
            </a:pPr>
            <a:r>
              <a:rPr lang="el-GR" dirty="0"/>
              <a:t>Ενθυλάκωση πακέτων</a:t>
            </a:r>
          </a:p>
          <a:p>
            <a:pPr lvl="1">
              <a:spcBef>
                <a:spcPts val="600"/>
              </a:spcBef>
            </a:pPr>
            <a:r>
              <a:rPr lang="el-GR" dirty="0"/>
              <a:t>Η </a:t>
            </a:r>
            <a:r>
              <a:rPr lang="en-US" dirty="0"/>
              <a:t>L3 </a:t>
            </a:r>
            <a:r>
              <a:rPr lang="el-GR" dirty="0"/>
              <a:t>κεφαλίδα του πακέτου περιέχει πληροφορία για την </a:t>
            </a:r>
            <a:r>
              <a:rPr lang="en-US" dirty="0"/>
              <a:t>source </a:t>
            </a:r>
            <a:r>
              <a:rPr lang="el-GR" dirty="0"/>
              <a:t>και </a:t>
            </a:r>
            <a:r>
              <a:rPr lang="en-US" dirty="0"/>
              <a:t>destination IP</a:t>
            </a:r>
          </a:p>
          <a:p>
            <a:pPr lvl="1">
              <a:spcBef>
                <a:spcPts val="600"/>
              </a:spcBef>
            </a:pPr>
            <a:r>
              <a:rPr lang="el-GR" dirty="0"/>
              <a:t>Η </a:t>
            </a:r>
            <a:r>
              <a:rPr lang="en-US" dirty="0"/>
              <a:t>L2 </a:t>
            </a:r>
            <a:r>
              <a:rPr lang="el-GR" dirty="0"/>
              <a:t>κεφαλίδα του πακέτου περιέχει πληροφορία για την </a:t>
            </a:r>
            <a:r>
              <a:rPr lang="en-US" dirty="0"/>
              <a:t>MAC </a:t>
            </a:r>
            <a:r>
              <a:rPr lang="el-GR" dirty="0"/>
              <a:t>διεύθυνση του επόμενου </a:t>
            </a:r>
            <a:r>
              <a:rPr lang="en-US" dirty="0"/>
              <a:t>hop</a:t>
            </a:r>
            <a:endParaRPr lang="el-GR" dirty="0"/>
          </a:p>
        </p:txBody>
      </p:sp>
      <p:sp>
        <p:nvSpPr>
          <p:cNvPr id="5" name="Content Placeholder 6">
            <a:extLst>
              <a:ext uri="{FF2B5EF4-FFF2-40B4-BE49-F238E27FC236}">
                <a16:creationId xmlns:a16="http://schemas.microsoft.com/office/drawing/2014/main" id="{F0762912-3F3E-4F02-94F7-BA37739918BE}"/>
              </a:ext>
            </a:extLst>
          </p:cNvPr>
          <p:cNvSpPr txBox="1">
            <a:spLocks/>
          </p:cNvSpPr>
          <p:nvPr/>
        </p:nvSpPr>
        <p:spPr>
          <a:xfrm>
            <a:off x="6891292" y="5620995"/>
            <a:ext cx="1702238" cy="287981"/>
          </a:xfrm>
          <a:prstGeom prst="rect">
            <a:avLst/>
          </a:prstGeom>
          <a:solidFill>
            <a:schemeClr val="accent6">
              <a:lumMod val="60000"/>
              <a:lumOff val="40000"/>
            </a:schemeClr>
          </a:solidFill>
          <a:ln>
            <a:solidFill>
              <a:schemeClr val="accent6">
                <a:lumMod val="75000"/>
              </a:schemeClr>
            </a:solidFill>
          </a:ln>
        </p:spPr>
        <p:txBody>
          <a:bodyPr vert="horz" lIns="68580" tIns="34290" rIns="68580" bIns="3429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spcBef>
                <a:spcPts val="0"/>
              </a:spcBef>
              <a:buNone/>
            </a:pPr>
            <a:r>
              <a:rPr lang="el-GR" sz="2100" b="1" dirty="0">
                <a:solidFill>
                  <a:schemeClr val="bg1"/>
                </a:solidFill>
              </a:rPr>
              <a:t>Δεδομένα</a:t>
            </a:r>
          </a:p>
        </p:txBody>
      </p:sp>
      <p:cxnSp>
        <p:nvCxnSpPr>
          <p:cNvPr id="12" name="Straight Arrow Connector 11">
            <a:extLst>
              <a:ext uri="{FF2B5EF4-FFF2-40B4-BE49-F238E27FC236}">
                <a16:creationId xmlns:a16="http://schemas.microsoft.com/office/drawing/2014/main" id="{EA2C1585-68CB-41E2-BCC7-7E1B187F1738}"/>
              </a:ext>
            </a:extLst>
          </p:cNvPr>
          <p:cNvCxnSpPr>
            <a:cxnSpLocks/>
            <a:endCxn id="17" idx="3"/>
          </p:cNvCxnSpPr>
          <p:nvPr/>
        </p:nvCxnSpPr>
        <p:spPr>
          <a:xfrm flipH="1">
            <a:off x="5193103" y="5936130"/>
            <a:ext cx="1264446" cy="29150"/>
          </a:xfrm>
          <a:prstGeom prst="straightConnector1">
            <a:avLst/>
          </a:prstGeom>
          <a:ln w="3175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Content Placeholder 6">
            <a:extLst>
              <a:ext uri="{FF2B5EF4-FFF2-40B4-BE49-F238E27FC236}">
                <a16:creationId xmlns:a16="http://schemas.microsoft.com/office/drawing/2014/main" id="{3198D5CC-3F9A-418A-B006-B646E2795574}"/>
              </a:ext>
            </a:extLst>
          </p:cNvPr>
          <p:cNvSpPr txBox="1">
            <a:spLocks/>
          </p:cNvSpPr>
          <p:nvPr/>
        </p:nvSpPr>
        <p:spPr>
          <a:xfrm>
            <a:off x="2757086" y="5765254"/>
            <a:ext cx="2436017" cy="400050"/>
          </a:xfrm>
          <a:prstGeom prst="rect">
            <a:avLst/>
          </a:prstGeom>
          <a:solidFill>
            <a:schemeClr val="accent1">
              <a:lumMod val="60000"/>
              <a:lumOff val="40000"/>
            </a:schemeClr>
          </a:solidFill>
          <a:ln>
            <a:solidFill>
              <a:schemeClr val="accent1">
                <a:lumMod val="75000"/>
              </a:schemeClr>
            </a:solidFill>
          </a:ln>
        </p:spPr>
        <p:txBody>
          <a:bodyPr vert="horz" lIns="68580" tIns="34290" rIns="68580" bIns="3429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endParaRPr lang="en-US" sz="375" dirty="0">
              <a:solidFill>
                <a:schemeClr val="bg1"/>
              </a:solidFill>
            </a:endParaRPr>
          </a:p>
          <a:p>
            <a:pPr marL="0" indent="0">
              <a:lnSpc>
                <a:spcPct val="100000"/>
              </a:lnSpc>
              <a:spcBef>
                <a:spcPts val="0"/>
              </a:spcBef>
              <a:buNone/>
            </a:pPr>
            <a:r>
              <a:rPr lang="en-US" sz="1350" dirty="0">
                <a:solidFill>
                  <a:schemeClr val="bg1"/>
                </a:solidFill>
              </a:rPr>
              <a:t>Source IP:                10.0.0.4</a:t>
            </a:r>
          </a:p>
          <a:p>
            <a:pPr marL="0" indent="0">
              <a:lnSpc>
                <a:spcPct val="100000"/>
              </a:lnSpc>
              <a:spcBef>
                <a:spcPts val="0"/>
              </a:spcBef>
              <a:buNone/>
            </a:pPr>
            <a:r>
              <a:rPr lang="en-US" sz="1350" dirty="0">
                <a:solidFill>
                  <a:schemeClr val="bg1"/>
                </a:solidFill>
              </a:rPr>
              <a:t>Destination IP:        20.0.0.2</a:t>
            </a:r>
            <a:endParaRPr lang="el-GR" sz="1350" dirty="0">
              <a:solidFill>
                <a:schemeClr val="bg1"/>
              </a:solidFill>
            </a:endParaRPr>
          </a:p>
        </p:txBody>
      </p:sp>
      <p:cxnSp>
        <p:nvCxnSpPr>
          <p:cNvPr id="18" name="Straight Arrow Connector 17">
            <a:extLst>
              <a:ext uri="{FF2B5EF4-FFF2-40B4-BE49-F238E27FC236}">
                <a16:creationId xmlns:a16="http://schemas.microsoft.com/office/drawing/2014/main" id="{2EDE9819-E7EE-43CA-B1EE-10C73136F9F1}"/>
              </a:ext>
            </a:extLst>
          </p:cNvPr>
          <p:cNvCxnSpPr>
            <a:cxnSpLocks/>
            <a:endCxn id="19" idx="3"/>
          </p:cNvCxnSpPr>
          <p:nvPr/>
        </p:nvCxnSpPr>
        <p:spPr>
          <a:xfrm flipH="1" flipV="1">
            <a:off x="5206379" y="5443786"/>
            <a:ext cx="929703" cy="177209"/>
          </a:xfrm>
          <a:prstGeom prst="straightConnector1">
            <a:avLst/>
          </a:prstGeom>
          <a:ln w="317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Content Placeholder 6">
            <a:extLst>
              <a:ext uri="{FF2B5EF4-FFF2-40B4-BE49-F238E27FC236}">
                <a16:creationId xmlns:a16="http://schemas.microsoft.com/office/drawing/2014/main" id="{71B0F888-CAB8-43CD-8568-9861DB02ABEE}"/>
              </a:ext>
            </a:extLst>
          </p:cNvPr>
          <p:cNvSpPr txBox="1">
            <a:spLocks/>
          </p:cNvSpPr>
          <p:nvPr/>
        </p:nvSpPr>
        <p:spPr>
          <a:xfrm>
            <a:off x="2757086" y="5243761"/>
            <a:ext cx="2449293" cy="400050"/>
          </a:xfrm>
          <a:prstGeom prst="rect">
            <a:avLst/>
          </a:prstGeom>
          <a:solidFill>
            <a:schemeClr val="accent2">
              <a:lumMod val="40000"/>
              <a:lumOff val="60000"/>
            </a:schemeClr>
          </a:solidFill>
          <a:ln>
            <a:solidFill>
              <a:schemeClr val="accent2">
                <a:lumMod val="75000"/>
              </a:schemeClr>
            </a:solidFill>
          </a:ln>
        </p:spPr>
        <p:txBody>
          <a:bodyPr vert="horz" lIns="68580" tIns="34290" rIns="68580" bIns="34290" rtlCol="0">
            <a:noAutofit/>
          </a:bodyPr>
          <a:lstStyle>
            <a:defPPr>
              <a:defRPr lang="el-GR"/>
            </a:defPPr>
            <a:lvl1pPr indent="0">
              <a:lnSpc>
                <a:spcPct val="120000"/>
              </a:lnSpc>
              <a:spcBef>
                <a:spcPts val="0"/>
              </a:spcBef>
              <a:buFont typeface="Arial" panose="020B0604020202020204" pitchFamily="34" charset="0"/>
              <a:buNone/>
              <a:defRPr sz="600" b="1">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pPr>
            <a:r>
              <a:rPr lang="en-US" sz="1125" b="0" dirty="0"/>
              <a:t>Source MAC:            p3.p3.p3.p3.p3.p3</a:t>
            </a:r>
          </a:p>
          <a:p>
            <a:pPr>
              <a:lnSpc>
                <a:spcPct val="100000"/>
              </a:lnSpc>
            </a:pPr>
            <a:r>
              <a:rPr lang="en-US" sz="1125" b="0" dirty="0"/>
              <a:t>Destination MAC:   e1.e1.e1.e1.e1.e1</a:t>
            </a:r>
            <a:endParaRPr lang="el-GR" sz="1125" b="0" dirty="0"/>
          </a:p>
        </p:txBody>
      </p:sp>
    </p:spTree>
    <p:extLst>
      <p:ext uri="{BB962C8B-B14F-4D97-AF65-F5344CB8AC3E}">
        <p14:creationId xmlns:p14="http://schemas.microsoft.com/office/powerpoint/2010/main" val="12527701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EDA24-674B-4A85-89C5-7F66025ED48A}"/>
              </a:ext>
            </a:extLst>
          </p:cNvPr>
          <p:cNvSpPr>
            <a:spLocks noGrp="1"/>
          </p:cNvSpPr>
          <p:nvPr>
            <p:ph type="title"/>
          </p:nvPr>
        </p:nvSpPr>
        <p:spPr/>
        <p:txBody>
          <a:bodyPr>
            <a:normAutofit/>
          </a:bodyPr>
          <a:lstStyle/>
          <a:p>
            <a:r>
              <a:rPr lang="el-GR" dirty="0"/>
              <a:t>Από το </a:t>
            </a:r>
            <a:r>
              <a:rPr lang="en-US" dirty="0"/>
              <a:t>PC3 </a:t>
            </a:r>
            <a:r>
              <a:rPr lang="el-GR" dirty="0"/>
              <a:t>στο </a:t>
            </a:r>
            <a:r>
              <a:rPr lang="en-US" dirty="0"/>
              <a:t>router</a:t>
            </a:r>
            <a:r>
              <a:rPr lang="el-GR" dirty="0"/>
              <a:t> </a:t>
            </a:r>
          </a:p>
        </p:txBody>
      </p:sp>
      <p:sp>
        <p:nvSpPr>
          <p:cNvPr id="7" name="Content Placeholder 6">
            <a:extLst>
              <a:ext uri="{FF2B5EF4-FFF2-40B4-BE49-F238E27FC236}">
                <a16:creationId xmlns:a16="http://schemas.microsoft.com/office/drawing/2014/main" id="{CEA058F9-A17C-43F6-9C5C-F0A8B559E442}"/>
              </a:ext>
            </a:extLst>
          </p:cNvPr>
          <p:cNvSpPr>
            <a:spLocks noGrp="1"/>
          </p:cNvSpPr>
          <p:nvPr>
            <p:ph idx="1"/>
          </p:nvPr>
        </p:nvSpPr>
        <p:spPr>
          <a:xfrm>
            <a:off x="4892455" y="1069594"/>
            <a:ext cx="3944982" cy="3395597"/>
          </a:xfrm>
        </p:spPr>
        <p:txBody>
          <a:bodyPr>
            <a:normAutofit fontScale="40000" lnSpcReduction="20000"/>
          </a:bodyPr>
          <a:lstStyle/>
          <a:p>
            <a:pPr>
              <a:spcBef>
                <a:spcPts val="600"/>
              </a:spcBef>
            </a:pPr>
            <a:r>
              <a:rPr lang="el-GR" dirty="0"/>
              <a:t>Ο </a:t>
            </a:r>
            <a:r>
              <a:rPr lang="en-US" dirty="0"/>
              <a:t>PC3 </a:t>
            </a:r>
            <a:r>
              <a:rPr lang="el-GR" dirty="0"/>
              <a:t>ξέρει την </a:t>
            </a:r>
            <a:r>
              <a:rPr lang="en-US" dirty="0"/>
              <a:t>destination IP </a:t>
            </a:r>
            <a:endParaRPr lang="el-GR" dirty="0"/>
          </a:p>
          <a:p>
            <a:pPr lvl="1">
              <a:spcBef>
                <a:spcPts val="600"/>
              </a:spcBef>
            </a:pPr>
            <a:r>
              <a:rPr lang="el-GR" dirty="0"/>
              <a:t>δημιουργεί την </a:t>
            </a:r>
            <a:r>
              <a:rPr lang="en-US" dirty="0"/>
              <a:t>L3 </a:t>
            </a:r>
            <a:r>
              <a:rPr lang="el-GR" dirty="0"/>
              <a:t>κεφαλίδα</a:t>
            </a:r>
          </a:p>
          <a:p>
            <a:pPr lvl="1">
              <a:spcBef>
                <a:spcPts val="600"/>
              </a:spcBef>
            </a:pPr>
            <a:r>
              <a:rPr lang="el-GR" dirty="0"/>
              <a:t>δεν ανήκει στο </a:t>
            </a:r>
            <a:r>
              <a:rPr lang="el-GR" dirty="0" err="1"/>
              <a:t>υποδίκτυό</a:t>
            </a:r>
            <a:r>
              <a:rPr lang="el-GR" dirty="0"/>
              <a:t> της </a:t>
            </a:r>
          </a:p>
          <a:p>
            <a:pPr lvl="1">
              <a:spcBef>
                <a:spcPts val="600"/>
              </a:spcBef>
            </a:pPr>
            <a:r>
              <a:rPr lang="el-GR" dirty="0"/>
              <a:t>θα κατευθύνει το πακέτο στο </a:t>
            </a:r>
            <a:r>
              <a:rPr lang="en-US" dirty="0"/>
              <a:t>Default Gateway (</a:t>
            </a:r>
            <a:r>
              <a:rPr lang="el-GR" dirty="0"/>
              <a:t>10.0.0.1</a:t>
            </a:r>
            <a:r>
              <a:rPr lang="en-US" dirty="0"/>
              <a:t>)</a:t>
            </a:r>
            <a:r>
              <a:rPr lang="el-GR" dirty="0"/>
              <a:t> </a:t>
            </a:r>
          </a:p>
          <a:p>
            <a:pPr>
              <a:spcBef>
                <a:spcPts val="600"/>
              </a:spcBef>
            </a:pPr>
            <a:r>
              <a:rPr lang="el-GR" dirty="0"/>
              <a:t>Δεν γνωρίζει την </a:t>
            </a:r>
            <a:r>
              <a:rPr lang="en-US" dirty="0"/>
              <a:t>MAC </a:t>
            </a:r>
            <a:r>
              <a:rPr lang="el-GR" dirty="0"/>
              <a:t>του 10.0.0.1 και επομένως θα κάνει </a:t>
            </a:r>
            <a:r>
              <a:rPr lang="en-US" dirty="0"/>
              <a:t>ARP request </a:t>
            </a:r>
          </a:p>
          <a:p>
            <a:pPr lvl="1">
              <a:spcBef>
                <a:spcPts val="600"/>
              </a:spcBef>
            </a:pPr>
            <a:r>
              <a:rPr lang="el-GR" dirty="0"/>
              <a:t>Τ</a:t>
            </a:r>
            <a:r>
              <a:rPr lang="en-US" dirty="0"/>
              <a:t>o</a:t>
            </a:r>
            <a:r>
              <a:rPr lang="el-GR" dirty="0"/>
              <a:t> </a:t>
            </a:r>
            <a:r>
              <a:rPr lang="en-US" dirty="0"/>
              <a:t>switch 1 </a:t>
            </a:r>
            <a:r>
              <a:rPr lang="el-GR" dirty="0"/>
              <a:t>λαμβάνει το </a:t>
            </a:r>
            <a:r>
              <a:rPr lang="en-US" dirty="0"/>
              <a:t>request (</a:t>
            </a:r>
            <a:r>
              <a:rPr lang="el-GR" dirty="0"/>
              <a:t>αντιστοιχεί στο </a:t>
            </a:r>
            <a:r>
              <a:rPr lang="en-US" dirty="0"/>
              <a:t>port 3 </a:t>
            </a:r>
            <a:r>
              <a:rPr lang="el-GR" dirty="0"/>
              <a:t>την </a:t>
            </a:r>
            <a:r>
              <a:rPr lang="en-US" dirty="0"/>
              <a:t>MAC </a:t>
            </a:r>
            <a:r>
              <a:rPr lang="el-GR" dirty="0"/>
              <a:t>του </a:t>
            </a:r>
            <a:r>
              <a:rPr lang="en-US" dirty="0"/>
              <a:t>PC3) </a:t>
            </a:r>
            <a:r>
              <a:rPr lang="el-GR" dirty="0"/>
              <a:t>και στέλνει το </a:t>
            </a:r>
            <a:r>
              <a:rPr lang="en-US" dirty="0"/>
              <a:t>ARP request </a:t>
            </a:r>
            <a:r>
              <a:rPr lang="el-GR" dirty="0"/>
              <a:t>σε όλες τις άλλες θύρες</a:t>
            </a:r>
            <a:endParaRPr lang="en-US" dirty="0"/>
          </a:p>
          <a:p>
            <a:pPr lvl="1">
              <a:spcBef>
                <a:spcPts val="600"/>
              </a:spcBef>
            </a:pPr>
            <a:r>
              <a:rPr lang="el-GR" dirty="0"/>
              <a:t>Τα </a:t>
            </a:r>
            <a:r>
              <a:rPr lang="en-US" dirty="0"/>
              <a:t>PC1, PC2 </a:t>
            </a:r>
            <a:r>
              <a:rPr lang="el-GR" dirty="0"/>
              <a:t>δεν απαντούν στο </a:t>
            </a:r>
            <a:r>
              <a:rPr lang="en-US" dirty="0"/>
              <a:t>ARP request</a:t>
            </a:r>
          </a:p>
          <a:p>
            <a:pPr lvl="1">
              <a:spcBef>
                <a:spcPts val="600"/>
              </a:spcBef>
            </a:pPr>
            <a:r>
              <a:rPr lang="el-GR" dirty="0"/>
              <a:t>Το </a:t>
            </a:r>
            <a:r>
              <a:rPr lang="en-US" dirty="0"/>
              <a:t>router </a:t>
            </a:r>
            <a:r>
              <a:rPr lang="el-GR" dirty="0"/>
              <a:t>λαμβάνει το </a:t>
            </a:r>
            <a:r>
              <a:rPr lang="en-US" dirty="0"/>
              <a:t>request, </a:t>
            </a:r>
            <a:r>
              <a:rPr lang="el-GR" dirty="0"/>
              <a:t>απαντά και στέλνει </a:t>
            </a:r>
            <a:r>
              <a:rPr lang="en-US" dirty="0"/>
              <a:t>ARP response</a:t>
            </a:r>
            <a:r>
              <a:rPr lang="el-GR" dirty="0"/>
              <a:t> μέσω του </a:t>
            </a:r>
            <a:r>
              <a:rPr lang="en-US" dirty="0"/>
              <a:t>switch 1 (</a:t>
            </a:r>
            <a:r>
              <a:rPr lang="el-GR" dirty="0"/>
              <a:t>που αντιστοιχεί στο </a:t>
            </a:r>
            <a:r>
              <a:rPr lang="en-US" dirty="0"/>
              <a:t>port </a:t>
            </a:r>
            <a:r>
              <a:rPr lang="el-GR" dirty="0"/>
              <a:t>4</a:t>
            </a:r>
            <a:r>
              <a:rPr lang="en-US" dirty="0"/>
              <a:t> </a:t>
            </a:r>
            <a:r>
              <a:rPr lang="el-GR" dirty="0"/>
              <a:t>την </a:t>
            </a:r>
            <a:r>
              <a:rPr lang="en-US" dirty="0"/>
              <a:t>MAC </a:t>
            </a:r>
            <a:r>
              <a:rPr lang="el-GR" dirty="0"/>
              <a:t>του </a:t>
            </a:r>
            <a:r>
              <a:rPr lang="en-US" dirty="0"/>
              <a:t>router)</a:t>
            </a:r>
          </a:p>
          <a:p>
            <a:pPr lvl="1">
              <a:spcBef>
                <a:spcPts val="600"/>
              </a:spcBef>
            </a:pPr>
            <a:r>
              <a:rPr lang="el-GR" dirty="0"/>
              <a:t>Το </a:t>
            </a:r>
            <a:r>
              <a:rPr lang="en-US" dirty="0"/>
              <a:t>PC3</a:t>
            </a:r>
            <a:r>
              <a:rPr lang="el-GR" dirty="0"/>
              <a:t> ενημερώνεται για την </a:t>
            </a:r>
            <a:r>
              <a:rPr lang="en-US" dirty="0"/>
              <a:t>MAC </a:t>
            </a:r>
            <a:r>
              <a:rPr lang="el-GR" dirty="0"/>
              <a:t>του </a:t>
            </a:r>
            <a:r>
              <a:rPr lang="en-US" dirty="0"/>
              <a:t>router</a:t>
            </a:r>
            <a:endParaRPr lang="el-GR" dirty="0"/>
          </a:p>
          <a:p>
            <a:pPr>
              <a:spcBef>
                <a:spcPts val="600"/>
              </a:spcBef>
            </a:pPr>
            <a:r>
              <a:rPr lang="el-GR" dirty="0"/>
              <a:t>Δημιουργεί την </a:t>
            </a:r>
            <a:r>
              <a:rPr lang="en-US" dirty="0"/>
              <a:t>L</a:t>
            </a:r>
            <a:r>
              <a:rPr lang="el-GR" dirty="0"/>
              <a:t>2</a:t>
            </a:r>
            <a:r>
              <a:rPr lang="en-US" dirty="0"/>
              <a:t> </a:t>
            </a:r>
            <a:r>
              <a:rPr lang="el-GR" dirty="0"/>
              <a:t>κεφαλίδα και στέλνει το πακέτο στον </a:t>
            </a:r>
            <a:r>
              <a:rPr lang="en-US" dirty="0"/>
              <a:t>router (</a:t>
            </a:r>
            <a:r>
              <a:rPr lang="el-GR" dirty="0"/>
              <a:t>όπου αφαιρείται η </a:t>
            </a:r>
            <a:r>
              <a:rPr lang="en-US" dirty="0"/>
              <a:t>L2 </a:t>
            </a:r>
            <a:r>
              <a:rPr lang="el-GR" dirty="0"/>
              <a:t>κεφαλίδα)</a:t>
            </a:r>
          </a:p>
        </p:txBody>
      </p:sp>
      <p:pic>
        <p:nvPicPr>
          <p:cNvPr id="8" name="Content Placeholder 4" descr="Diagram&#10;&#10;Description automatically generated">
            <a:extLst>
              <a:ext uri="{FF2B5EF4-FFF2-40B4-BE49-F238E27FC236}">
                <a16:creationId xmlns:a16="http://schemas.microsoft.com/office/drawing/2014/main" id="{A8FF14CB-73BF-4C26-9100-0B145DFA6F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55" y="1804302"/>
            <a:ext cx="4473836" cy="1976047"/>
          </a:xfrm>
          <a:prstGeom prst="rect">
            <a:avLst/>
          </a:prstGeom>
        </p:spPr>
      </p:pic>
      <p:graphicFrame>
        <p:nvGraphicFramePr>
          <p:cNvPr id="9" name="Table 8">
            <a:extLst>
              <a:ext uri="{FF2B5EF4-FFF2-40B4-BE49-F238E27FC236}">
                <a16:creationId xmlns:a16="http://schemas.microsoft.com/office/drawing/2014/main" id="{62CC7F92-4338-4DA6-B3E5-91BE6B740249}"/>
              </a:ext>
            </a:extLst>
          </p:cNvPr>
          <p:cNvGraphicFramePr>
            <a:graphicFrameLocks noGrp="1"/>
          </p:cNvGraphicFramePr>
          <p:nvPr/>
        </p:nvGraphicFramePr>
        <p:xfrm>
          <a:off x="93961" y="4878296"/>
          <a:ext cx="8903081" cy="910712"/>
        </p:xfrm>
        <a:graphic>
          <a:graphicData uri="http://schemas.openxmlformats.org/drawingml/2006/table">
            <a:tbl>
              <a:tblPr firstRow="1" firstCol="1" bandRow="1">
                <a:tableStyleId>{5940675A-B579-460E-94D1-54222C63F5DA}</a:tableStyleId>
              </a:tblPr>
              <a:tblGrid>
                <a:gridCol w="1613396">
                  <a:extLst>
                    <a:ext uri="{9D8B030D-6E8A-4147-A177-3AD203B41FA5}">
                      <a16:colId xmlns:a16="http://schemas.microsoft.com/office/drawing/2014/main" val="701322866"/>
                    </a:ext>
                  </a:extLst>
                </a:gridCol>
                <a:gridCol w="1400175">
                  <a:extLst>
                    <a:ext uri="{9D8B030D-6E8A-4147-A177-3AD203B41FA5}">
                      <a16:colId xmlns:a16="http://schemas.microsoft.com/office/drawing/2014/main" val="555799739"/>
                    </a:ext>
                  </a:extLst>
                </a:gridCol>
                <a:gridCol w="1700213">
                  <a:extLst>
                    <a:ext uri="{9D8B030D-6E8A-4147-A177-3AD203B41FA5}">
                      <a16:colId xmlns:a16="http://schemas.microsoft.com/office/drawing/2014/main" val="1253299594"/>
                    </a:ext>
                  </a:extLst>
                </a:gridCol>
                <a:gridCol w="1314450">
                  <a:extLst>
                    <a:ext uri="{9D8B030D-6E8A-4147-A177-3AD203B41FA5}">
                      <a16:colId xmlns:a16="http://schemas.microsoft.com/office/drawing/2014/main" val="3281218350"/>
                    </a:ext>
                  </a:extLst>
                </a:gridCol>
                <a:gridCol w="1335881">
                  <a:extLst>
                    <a:ext uri="{9D8B030D-6E8A-4147-A177-3AD203B41FA5}">
                      <a16:colId xmlns:a16="http://schemas.microsoft.com/office/drawing/2014/main" val="1017878216"/>
                    </a:ext>
                  </a:extLst>
                </a:gridCol>
                <a:gridCol w="1538966">
                  <a:extLst>
                    <a:ext uri="{9D8B030D-6E8A-4147-A177-3AD203B41FA5}">
                      <a16:colId xmlns:a16="http://schemas.microsoft.com/office/drawing/2014/main" val="514772337"/>
                    </a:ext>
                  </a:extLst>
                </a:gridCol>
              </a:tblGrid>
              <a:tr h="539146">
                <a:tc>
                  <a:txBody>
                    <a:bodyPr/>
                    <a:lstStyle/>
                    <a:p>
                      <a:pPr algn="ctr">
                        <a:lnSpc>
                          <a:spcPct val="115000"/>
                        </a:lnSpc>
                        <a:spcBef>
                          <a:spcPts val="600"/>
                        </a:spcBef>
                        <a:spcAft>
                          <a:spcPts val="600"/>
                        </a:spcAft>
                      </a:pPr>
                      <a:r>
                        <a:rPr lang="el-GR" sz="800" b="1" dirty="0">
                          <a:effectLst/>
                        </a:rPr>
                        <a:t>Πίνακας </a:t>
                      </a:r>
                      <a:r>
                        <a:rPr lang="en-US" sz="800" b="1" dirty="0">
                          <a:effectLst/>
                        </a:rPr>
                        <a:t>ARP PC3</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MAC Switch 1</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ARP Router</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Δρομολόγησης </a:t>
                      </a:r>
                      <a:r>
                        <a:rPr lang="en-US" sz="800" b="1" dirty="0">
                          <a:effectLst/>
                        </a:rPr>
                        <a:t>Router</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MAC</a:t>
                      </a:r>
                      <a:r>
                        <a:rPr lang="el-GR" sz="800" b="1" dirty="0">
                          <a:effectLst/>
                        </a:rPr>
                        <a:t> </a:t>
                      </a:r>
                      <a:r>
                        <a:rPr lang="en-US" sz="800" b="1" dirty="0">
                          <a:effectLst/>
                        </a:rPr>
                        <a:t>Switch 2</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ARP PC4</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2349150959"/>
                  </a:ext>
                </a:extLst>
              </a:tr>
              <a:tr h="185783">
                <a:tc>
                  <a:txBody>
                    <a:bodyPr/>
                    <a:lstStyle/>
                    <a:p>
                      <a:pPr marL="0" marR="0" lvl="0" indent="0" algn="l" defTabSz="914400" rtl="0" eaLnBrk="1" fontAlgn="auto" latinLnBrk="0" hangingPunct="1">
                        <a:lnSpc>
                          <a:spcPct val="115000"/>
                        </a:lnSpc>
                        <a:spcBef>
                          <a:spcPts val="600"/>
                        </a:spcBef>
                        <a:spcAft>
                          <a:spcPts val="600"/>
                        </a:spcAft>
                        <a:buClrTx/>
                        <a:buSzTx/>
                        <a:buFontTx/>
                        <a:buNone/>
                        <a:tabLst/>
                        <a:defRPr/>
                      </a:pPr>
                      <a:r>
                        <a:rPr lang="en-US" sz="800" dirty="0">
                          <a:effectLst/>
                        </a:rPr>
                        <a:t>10.0.0.</a:t>
                      </a:r>
                      <a:r>
                        <a:rPr lang="el-GR" sz="800" dirty="0">
                          <a:effectLst/>
                        </a:rPr>
                        <a:t>1  </a:t>
                      </a:r>
                      <a:r>
                        <a:rPr lang="en-US" sz="800" dirty="0">
                          <a:effectLst/>
                        </a:rPr>
                        <a:t> e1.e1.e1.e1.e1.e1</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r>
                        <a:rPr lang="el-GR" sz="800" dirty="0">
                          <a:effectLst/>
                        </a:rPr>
                        <a:t>3 </a:t>
                      </a:r>
                      <a:r>
                        <a:rPr lang="en-US" sz="800" dirty="0">
                          <a:effectLst/>
                        </a:rPr>
                        <a:t>  p3.p3.p3.p3.p3.p3</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10.0.0.4    p3.p3.p3.p3.p3.p3</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eth1    10.0.0.0/24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a:effectLst/>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65693311"/>
                  </a:ext>
                </a:extLst>
              </a:tr>
              <a:tr h="185783">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4</a:t>
                      </a:r>
                      <a:r>
                        <a:rPr lang="el-GR" sz="800" dirty="0">
                          <a:effectLst/>
                        </a:rPr>
                        <a:t> </a:t>
                      </a:r>
                      <a:r>
                        <a:rPr lang="en-US" sz="800" dirty="0">
                          <a:effectLst/>
                        </a:rPr>
                        <a:t>  e1.e1.e1.e1.e1.e1</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lvl="0" indent="0" algn="l" defTabSz="914400" rtl="0" eaLnBrk="1" fontAlgn="auto" latinLnBrk="0" hangingPunct="1">
                        <a:lnSpc>
                          <a:spcPct val="115000"/>
                        </a:lnSpc>
                        <a:spcBef>
                          <a:spcPts val="600"/>
                        </a:spcBef>
                        <a:spcAft>
                          <a:spcPts val="600"/>
                        </a:spcAft>
                        <a:buClrTx/>
                        <a:buSzTx/>
                        <a:buFontTx/>
                        <a:buNone/>
                        <a:tabLst/>
                        <a:defRPr/>
                      </a:pPr>
                      <a:r>
                        <a:rPr lang="en-US" sz="800" dirty="0">
                          <a:effectLst/>
                        </a:rPr>
                        <a:t>eth2    20.0.0.0/24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83223343"/>
                  </a:ext>
                </a:extLst>
              </a:tr>
            </a:tbl>
          </a:graphicData>
        </a:graphic>
      </p:graphicFrame>
      <p:sp>
        <p:nvSpPr>
          <p:cNvPr id="6" name="Content Placeholder 6">
            <a:extLst>
              <a:ext uri="{FF2B5EF4-FFF2-40B4-BE49-F238E27FC236}">
                <a16:creationId xmlns:a16="http://schemas.microsoft.com/office/drawing/2014/main" id="{B8ACDC0B-07A9-490E-BB23-44F0C805CD45}"/>
              </a:ext>
            </a:extLst>
          </p:cNvPr>
          <p:cNvSpPr txBox="1">
            <a:spLocks/>
          </p:cNvSpPr>
          <p:nvPr/>
        </p:nvSpPr>
        <p:spPr>
          <a:xfrm rot="20415416">
            <a:off x="203448" y="3952630"/>
            <a:ext cx="1897310" cy="559350"/>
          </a:xfrm>
          <a:prstGeom prst="rect">
            <a:avLst/>
          </a:prstGeom>
          <a:ln>
            <a:solidFill>
              <a:srgbClr val="FF0000"/>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l-GR" sz="2100" dirty="0">
                <a:solidFill>
                  <a:srgbClr val="FF0000"/>
                </a:solidFill>
              </a:rPr>
              <a:t>Στο </a:t>
            </a:r>
            <a:r>
              <a:rPr lang="en-US" sz="2100" dirty="0">
                <a:solidFill>
                  <a:srgbClr val="FF0000"/>
                </a:solidFill>
              </a:rPr>
              <a:t>ARP request</a:t>
            </a:r>
            <a:r>
              <a:rPr lang="el-GR" sz="2100" dirty="0">
                <a:solidFill>
                  <a:srgbClr val="FF0000"/>
                </a:solidFill>
              </a:rPr>
              <a:t> στέλνονται οι </a:t>
            </a:r>
            <a:r>
              <a:rPr lang="en-US" sz="2100" dirty="0">
                <a:solidFill>
                  <a:srgbClr val="FF0000"/>
                </a:solidFill>
              </a:rPr>
              <a:t>IP </a:t>
            </a:r>
            <a:r>
              <a:rPr lang="el-GR" sz="2100" dirty="0">
                <a:solidFill>
                  <a:srgbClr val="FF0000"/>
                </a:solidFill>
              </a:rPr>
              <a:t>και </a:t>
            </a:r>
            <a:r>
              <a:rPr lang="en-US" sz="2100" dirty="0">
                <a:solidFill>
                  <a:srgbClr val="FF0000"/>
                </a:solidFill>
              </a:rPr>
              <a:t>MAC </a:t>
            </a:r>
            <a:r>
              <a:rPr lang="el-GR" sz="2100" dirty="0">
                <a:solidFill>
                  <a:srgbClr val="FF0000"/>
                </a:solidFill>
              </a:rPr>
              <a:t>του αποστολέα, η </a:t>
            </a:r>
            <a:r>
              <a:rPr lang="en-US" sz="2100" dirty="0">
                <a:solidFill>
                  <a:srgbClr val="FF0000"/>
                </a:solidFill>
              </a:rPr>
              <a:t>IP </a:t>
            </a:r>
            <a:r>
              <a:rPr lang="el-GR" sz="2100" dirty="0">
                <a:solidFill>
                  <a:srgbClr val="FF0000"/>
                </a:solidFill>
              </a:rPr>
              <a:t>του δέκτη και ζητείται η </a:t>
            </a:r>
            <a:r>
              <a:rPr lang="en-US" sz="2100" dirty="0">
                <a:solidFill>
                  <a:srgbClr val="FF0000"/>
                </a:solidFill>
              </a:rPr>
              <a:t>MAC </a:t>
            </a:r>
            <a:r>
              <a:rPr lang="el-GR" sz="2100" dirty="0">
                <a:solidFill>
                  <a:srgbClr val="FF0000"/>
                </a:solidFill>
              </a:rPr>
              <a:t>του δέκτη</a:t>
            </a:r>
          </a:p>
        </p:txBody>
      </p:sp>
      <p:sp>
        <p:nvSpPr>
          <p:cNvPr id="3" name="Content Placeholder 6">
            <a:extLst>
              <a:ext uri="{FF2B5EF4-FFF2-40B4-BE49-F238E27FC236}">
                <a16:creationId xmlns:a16="http://schemas.microsoft.com/office/drawing/2014/main" id="{7CF5C474-409D-4027-AE8D-BCFDE7E81DB8}"/>
              </a:ext>
            </a:extLst>
          </p:cNvPr>
          <p:cNvSpPr txBox="1">
            <a:spLocks/>
          </p:cNvSpPr>
          <p:nvPr/>
        </p:nvSpPr>
        <p:spPr>
          <a:xfrm>
            <a:off x="2526861" y="4033987"/>
            <a:ext cx="2200609" cy="566588"/>
          </a:xfrm>
          <a:prstGeom prst="rect">
            <a:avLst/>
          </a:prstGeom>
          <a:ln>
            <a:solidFill>
              <a:srgbClr val="FF0000"/>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l-GR" sz="2100" dirty="0">
                <a:solidFill>
                  <a:srgbClr val="FF0000"/>
                </a:solidFill>
              </a:rPr>
              <a:t>O Πίνακας δρομολόγησης </a:t>
            </a:r>
            <a:r>
              <a:rPr lang="el-GR" sz="2100" dirty="0" err="1">
                <a:solidFill>
                  <a:srgbClr val="FF0000"/>
                </a:solidFill>
              </a:rPr>
              <a:t>router</a:t>
            </a:r>
            <a:r>
              <a:rPr lang="el-GR" sz="2100" dirty="0">
                <a:solidFill>
                  <a:srgbClr val="FF0000"/>
                </a:solidFill>
              </a:rPr>
              <a:t> συμπληρώνεται αυτόματα εφόσον στις </a:t>
            </a:r>
            <a:r>
              <a:rPr lang="el-GR" sz="2100" dirty="0" err="1">
                <a:solidFill>
                  <a:srgbClr val="FF0000"/>
                </a:solidFill>
              </a:rPr>
              <a:t>διεπαφές</a:t>
            </a:r>
            <a:r>
              <a:rPr lang="el-GR" sz="2100" dirty="0">
                <a:solidFill>
                  <a:srgbClr val="FF0000"/>
                </a:solidFill>
              </a:rPr>
              <a:t> του έχουν ήδη δοθεί IP διευθύνσεις</a:t>
            </a:r>
          </a:p>
        </p:txBody>
      </p:sp>
      <p:sp>
        <p:nvSpPr>
          <p:cNvPr id="4" name="Content Placeholder 6">
            <a:extLst>
              <a:ext uri="{FF2B5EF4-FFF2-40B4-BE49-F238E27FC236}">
                <a16:creationId xmlns:a16="http://schemas.microsoft.com/office/drawing/2014/main" id="{44CC81D9-421E-421E-AC28-2814841171C1}"/>
              </a:ext>
            </a:extLst>
          </p:cNvPr>
          <p:cNvSpPr txBox="1">
            <a:spLocks/>
          </p:cNvSpPr>
          <p:nvPr/>
        </p:nvSpPr>
        <p:spPr>
          <a:xfrm>
            <a:off x="3726807" y="4465191"/>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l-GR" sz="2100" b="1" dirty="0"/>
              <a:t>1</a:t>
            </a:r>
          </a:p>
        </p:txBody>
      </p:sp>
      <p:sp>
        <p:nvSpPr>
          <p:cNvPr id="5" name="Content Placeholder 6">
            <a:extLst>
              <a:ext uri="{FF2B5EF4-FFF2-40B4-BE49-F238E27FC236}">
                <a16:creationId xmlns:a16="http://schemas.microsoft.com/office/drawing/2014/main" id="{8E0FC60D-455A-4BD0-A41C-F25DC93640D2}"/>
              </a:ext>
            </a:extLst>
          </p:cNvPr>
          <p:cNvSpPr txBox="1">
            <a:spLocks/>
          </p:cNvSpPr>
          <p:nvPr/>
        </p:nvSpPr>
        <p:spPr>
          <a:xfrm>
            <a:off x="5794970" y="5351782"/>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l-GR" sz="2100" b="1" dirty="0"/>
              <a:t>1</a:t>
            </a:r>
          </a:p>
        </p:txBody>
      </p:sp>
      <p:sp>
        <p:nvSpPr>
          <p:cNvPr id="14" name="Content Placeholder 6">
            <a:extLst>
              <a:ext uri="{FF2B5EF4-FFF2-40B4-BE49-F238E27FC236}">
                <a16:creationId xmlns:a16="http://schemas.microsoft.com/office/drawing/2014/main" id="{577E794F-BF37-4C02-976B-316AB353C63A}"/>
              </a:ext>
            </a:extLst>
          </p:cNvPr>
          <p:cNvSpPr txBox="1">
            <a:spLocks/>
          </p:cNvSpPr>
          <p:nvPr/>
        </p:nvSpPr>
        <p:spPr>
          <a:xfrm>
            <a:off x="8794887" y="2420888"/>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l-GR" sz="2100" b="1" dirty="0"/>
              <a:t>2</a:t>
            </a:r>
          </a:p>
        </p:txBody>
      </p:sp>
      <p:sp>
        <p:nvSpPr>
          <p:cNvPr id="16" name="Content Placeholder 6">
            <a:extLst>
              <a:ext uri="{FF2B5EF4-FFF2-40B4-BE49-F238E27FC236}">
                <a16:creationId xmlns:a16="http://schemas.microsoft.com/office/drawing/2014/main" id="{4E8315F6-7E8B-4035-A12B-541D39716847}"/>
              </a:ext>
            </a:extLst>
          </p:cNvPr>
          <p:cNvSpPr txBox="1">
            <a:spLocks/>
          </p:cNvSpPr>
          <p:nvPr/>
        </p:nvSpPr>
        <p:spPr>
          <a:xfrm>
            <a:off x="2807415" y="5344627"/>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l-GR" sz="2100" b="1" dirty="0"/>
              <a:t>2</a:t>
            </a:r>
          </a:p>
        </p:txBody>
      </p:sp>
      <p:sp>
        <p:nvSpPr>
          <p:cNvPr id="18" name="Content Placeholder 6">
            <a:extLst>
              <a:ext uri="{FF2B5EF4-FFF2-40B4-BE49-F238E27FC236}">
                <a16:creationId xmlns:a16="http://schemas.microsoft.com/office/drawing/2014/main" id="{C8F4D85C-AAF4-4579-8E65-31DBD1A6C661}"/>
              </a:ext>
            </a:extLst>
          </p:cNvPr>
          <p:cNvSpPr txBox="1">
            <a:spLocks/>
          </p:cNvSpPr>
          <p:nvPr/>
        </p:nvSpPr>
        <p:spPr>
          <a:xfrm>
            <a:off x="8730179" y="3054305"/>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3</a:t>
            </a:r>
            <a:endParaRPr lang="el-GR" sz="2100" b="1" dirty="0"/>
          </a:p>
        </p:txBody>
      </p:sp>
      <p:sp>
        <p:nvSpPr>
          <p:cNvPr id="20" name="Content Placeholder 6">
            <a:extLst>
              <a:ext uri="{FF2B5EF4-FFF2-40B4-BE49-F238E27FC236}">
                <a16:creationId xmlns:a16="http://schemas.microsoft.com/office/drawing/2014/main" id="{BA8DCE69-3A39-4590-BFA9-DD4270470EDE}"/>
              </a:ext>
            </a:extLst>
          </p:cNvPr>
          <p:cNvSpPr txBox="1">
            <a:spLocks/>
          </p:cNvSpPr>
          <p:nvPr/>
        </p:nvSpPr>
        <p:spPr>
          <a:xfrm>
            <a:off x="4512954" y="5351782"/>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3</a:t>
            </a:r>
            <a:endParaRPr lang="el-GR" sz="2100" b="1" dirty="0"/>
          </a:p>
        </p:txBody>
      </p:sp>
      <p:sp>
        <p:nvSpPr>
          <p:cNvPr id="22" name="Content Placeholder 6">
            <a:extLst>
              <a:ext uri="{FF2B5EF4-FFF2-40B4-BE49-F238E27FC236}">
                <a16:creationId xmlns:a16="http://schemas.microsoft.com/office/drawing/2014/main" id="{36508800-7455-491D-B606-F2635055FF2C}"/>
              </a:ext>
            </a:extLst>
          </p:cNvPr>
          <p:cNvSpPr txBox="1">
            <a:spLocks/>
          </p:cNvSpPr>
          <p:nvPr/>
        </p:nvSpPr>
        <p:spPr>
          <a:xfrm>
            <a:off x="8770256" y="3328844"/>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4</a:t>
            </a:r>
            <a:endParaRPr lang="el-GR" sz="2100" b="1" dirty="0"/>
          </a:p>
        </p:txBody>
      </p:sp>
      <p:sp>
        <p:nvSpPr>
          <p:cNvPr id="25" name="Content Placeholder 6">
            <a:extLst>
              <a:ext uri="{FF2B5EF4-FFF2-40B4-BE49-F238E27FC236}">
                <a16:creationId xmlns:a16="http://schemas.microsoft.com/office/drawing/2014/main" id="{FB199FD9-A430-4E89-9427-CDAEE3B7D9C9}"/>
              </a:ext>
            </a:extLst>
          </p:cNvPr>
          <p:cNvSpPr txBox="1">
            <a:spLocks/>
          </p:cNvSpPr>
          <p:nvPr/>
        </p:nvSpPr>
        <p:spPr>
          <a:xfrm>
            <a:off x="2809476" y="5625305"/>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4</a:t>
            </a:r>
            <a:endParaRPr lang="el-GR" sz="2100" b="1" dirty="0"/>
          </a:p>
        </p:txBody>
      </p:sp>
      <p:sp>
        <p:nvSpPr>
          <p:cNvPr id="27" name="Content Placeholder 6">
            <a:extLst>
              <a:ext uri="{FF2B5EF4-FFF2-40B4-BE49-F238E27FC236}">
                <a16:creationId xmlns:a16="http://schemas.microsoft.com/office/drawing/2014/main" id="{67F27491-0168-4F39-AD6D-F1FE605ED122}"/>
              </a:ext>
            </a:extLst>
          </p:cNvPr>
          <p:cNvSpPr txBox="1">
            <a:spLocks/>
          </p:cNvSpPr>
          <p:nvPr/>
        </p:nvSpPr>
        <p:spPr>
          <a:xfrm>
            <a:off x="8392000" y="3595356"/>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5</a:t>
            </a:r>
            <a:endParaRPr lang="el-GR" sz="2100" b="1" dirty="0"/>
          </a:p>
        </p:txBody>
      </p:sp>
      <p:sp>
        <p:nvSpPr>
          <p:cNvPr id="29" name="Content Placeholder 6">
            <a:extLst>
              <a:ext uri="{FF2B5EF4-FFF2-40B4-BE49-F238E27FC236}">
                <a16:creationId xmlns:a16="http://schemas.microsoft.com/office/drawing/2014/main" id="{D0DF590C-35D2-4A15-9A23-C43EF05DE50A}"/>
              </a:ext>
            </a:extLst>
          </p:cNvPr>
          <p:cNvSpPr txBox="1">
            <a:spLocks/>
          </p:cNvSpPr>
          <p:nvPr/>
        </p:nvSpPr>
        <p:spPr>
          <a:xfrm>
            <a:off x="1414521" y="5353556"/>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5</a:t>
            </a:r>
            <a:endParaRPr lang="el-GR" sz="2100" b="1" dirty="0"/>
          </a:p>
        </p:txBody>
      </p:sp>
      <p:sp>
        <p:nvSpPr>
          <p:cNvPr id="31" name="Content Placeholder 6">
            <a:extLst>
              <a:ext uri="{FF2B5EF4-FFF2-40B4-BE49-F238E27FC236}">
                <a16:creationId xmlns:a16="http://schemas.microsoft.com/office/drawing/2014/main" id="{C77EA073-9B38-44C6-AABE-7202C78799B6}"/>
              </a:ext>
            </a:extLst>
          </p:cNvPr>
          <p:cNvSpPr txBox="1">
            <a:spLocks/>
          </p:cNvSpPr>
          <p:nvPr/>
        </p:nvSpPr>
        <p:spPr>
          <a:xfrm>
            <a:off x="5794969" y="5625304"/>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l-GR" sz="2100" b="1" dirty="0"/>
              <a:t>1</a:t>
            </a:r>
          </a:p>
        </p:txBody>
      </p:sp>
      <p:sp>
        <p:nvSpPr>
          <p:cNvPr id="36" name="Content Placeholder 6">
            <a:extLst>
              <a:ext uri="{FF2B5EF4-FFF2-40B4-BE49-F238E27FC236}">
                <a16:creationId xmlns:a16="http://schemas.microsoft.com/office/drawing/2014/main" id="{75AF8F7C-5FE0-4DDE-84EC-FB206F27A582}"/>
              </a:ext>
            </a:extLst>
          </p:cNvPr>
          <p:cNvSpPr txBox="1">
            <a:spLocks/>
          </p:cNvSpPr>
          <p:nvPr/>
        </p:nvSpPr>
        <p:spPr>
          <a:xfrm>
            <a:off x="5121429" y="4255760"/>
            <a:ext cx="1429390" cy="445169"/>
          </a:xfrm>
          <a:prstGeom prst="rect">
            <a:avLst/>
          </a:prstGeom>
          <a:solidFill>
            <a:schemeClr val="accent1">
              <a:lumMod val="60000"/>
              <a:lumOff val="40000"/>
            </a:schemeClr>
          </a:solidFill>
          <a:ln>
            <a:solidFill>
              <a:schemeClr val="accent1">
                <a:lumMod val="75000"/>
              </a:schemeClr>
            </a:solidFill>
          </a:ln>
        </p:spPr>
        <p:txBody>
          <a:bodyPr vert="horz" lIns="68580" tIns="34290" rIns="68580" bIns="3429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endParaRPr lang="en-US" sz="375" dirty="0">
              <a:solidFill>
                <a:schemeClr val="bg1"/>
              </a:solidFill>
            </a:endParaRPr>
          </a:p>
          <a:p>
            <a:pPr marL="0" indent="0">
              <a:lnSpc>
                <a:spcPct val="100000"/>
              </a:lnSpc>
              <a:spcBef>
                <a:spcPts val="0"/>
              </a:spcBef>
              <a:buNone/>
            </a:pPr>
            <a:r>
              <a:rPr lang="en-US" sz="1350" dirty="0">
                <a:solidFill>
                  <a:schemeClr val="bg1"/>
                </a:solidFill>
              </a:rPr>
              <a:t>L3</a:t>
            </a:r>
          </a:p>
          <a:p>
            <a:pPr marL="0" indent="0">
              <a:lnSpc>
                <a:spcPct val="100000"/>
              </a:lnSpc>
              <a:spcBef>
                <a:spcPts val="0"/>
              </a:spcBef>
              <a:buNone/>
            </a:pPr>
            <a:r>
              <a:rPr lang="en-US" sz="1350" dirty="0">
                <a:solidFill>
                  <a:schemeClr val="bg1"/>
                </a:solidFill>
              </a:rPr>
              <a:t>Source IP:                10.0.0.4</a:t>
            </a:r>
          </a:p>
          <a:p>
            <a:pPr marL="0" indent="0">
              <a:lnSpc>
                <a:spcPct val="100000"/>
              </a:lnSpc>
              <a:spcBef>
                <a:spcPts val="0"/>
              </a:spcBef>
              <a:buNone/>
            </a:pPr>
            <a:r>
              <a:rPr lang="en-US" sz="1350" dirty="0">
                <a:solidFill>
                  <a:schemeClr val="bg1"/>
                </a:solidFill>
              </a:rPr>
              <a:t>Destination IP:        20.0.0.2</a:t>
            </a:r>
            <a:endParaRPr lang="el-GR" sz="1350" dirty="0">
              <a:solidFill>
                <a:schemeClr val="bg1"/>
              </a:solidFill>
            </a:endParaRPr>
          </a:p>
        </p:txBody>
      </p:sp>
      <p:sp>
        <p:nvSpPr>
          <p:cNvPr id="40" name="Content Placeholder 6">
            <a:extLst>
              <a:ext uri="{FF2B5EF4-FFF2-40B4-BE49-F238E27FC236}">
                <a16:creationId xmlns:a16="http://schemas.microsoft.com/office/drawing/2014/main" id="{31060D23-1C88-4D80-A9C8-0D96AE89446E}"/>
              </a:ext>
            </a:extLst>
          </p:cNvPr>
          <p:cNvSpPr txBox="1">
            <a:spLocks/>
          </p:cNvSpPr>
          <p:nvPr/>
        </p:nvSpPr>
        <p:spPr>
          <a:xfrm>
            <a:off x="6695962" y="4257329"/>
            <a:ext cx="1803296" cy="445170"/>
          </a:xfrm>
          <a:prstGeom prst="rect">
            <a:avLst/>
          </a:prstGeom>
          <a:solidFill>
            <a:schemeClr val="accent2">
              <a:lumMod val="40000"/>
              <a:lumOff val="60000"/>
            </a:schemeClr>
          </a:solidFill>
          <a:ln>
            <a:solidFill>
              <a:schemeClr val="accent2">
                <a:lumMod val="75000"/>
              </a:schemeClr>
            </a:solidFill>
          </a:ln>
        </p:spPr>
        <p:txBody>
          <a:bodyPr vert="horz" lIns="68580" tIns="34290" rIns="68580" bIns="34290" rtlCol="0">
            <a:noAutofit/>
          </a:bodyPr>
          <a:lstStyle>
            <a:defPPr>
              <a:defRPr lang="el-GR"/>
            </a:defPPr>
            <a:lvl1pPr indent="0">
              <a:lnSpc>
                <a:spcPct val="120000"/>
              </a:lnSpc>
              <a:spcBef>
                <a:spcPts val="0"/>
              </a:spcBef>
              <a:buFont typeface="Arial" panose="020B0604020202020204" pitchFamily="34" charset="0"/>
              <a:buNone/>
              <a:defRPr sz="600" b="1">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pPr>
            <a:r>
              <a:rPr lang="en-US" sz="825" b="0" dirty="0"/>
              <a:t>L2</a:t>
            </a:r>
          </a:p>
          <a:p>
            <a:pPr>
              <a:lnSpc>
                <a:spcPct val="100000"/>
              </a:lnSpc>
            </a:pPr>
            <a:r>
              <a:rPr lang="en-US" sz="825" b="0" dirty="0"/>
              <a:t>Source MAC:            p3.p3.p3.p3.p3.p3</a:t>
            </a:r>
          </a:p>
          <a:p>
            <a:pPr>
              <a:lnSpc>
                <a:spcPct val="100000"/>
              </a:lnSpc>
            </a:pPr>
            <a:r>
              <a:rPr lang="en-US" sz="825" b="0" dirty="0"/>
              <a:t>Destination MAC:   e1.e1.e1.e1.e1.e1</a:t>
            </a:r>
            <a:endParaRPr lang="el-GR" sz="825" b="0" dirty="0"/>
          </a:p>
        </p:txBody>
      </p:sp>
    </p:spTree>
    <p:extLst>
      <p:ext uri="{BB962C8B-B14F-4D97-AF65-F5344CB8AC3E}">
        <p14:creationId xmlns:p14="http://schemas.microsoft.com/office/powerpoint/2010/main" val="20672169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EDA24-674B-4A85-89C5-7F66025ED48A}"/>
              </a:ext>
            </a:extLst>
          </p:cNvPr>
          <p:cNvSpPr>
            <a:spLocks noGrp="1"/>
          </p:cNvSpPr>
          <p:nvPr>
            <p:ph type="title"/>
          </p:nvPr>
        </p:nvSpPr>
        <p:spPr/>
        <p:txBody>
          <a:bodyPr>
            <a:normAutofit/>
          </a:bodyPr>
          <a:lstStyle/>
          <a:p>
            <a:r>
              <a:rPr lang="el-GR" dirty="0"/>
              <a:t>Από το </a:t>
            </a:r>
            <a:r>
              <a:rPr lang="en-US" dirty="0"/>
              <a:t>router</a:t>
            </a:r>
            <a:r>
              <a:rPr lang="el-GR" dirty="0"/>
              <a:t> στο </a:t>
            </a:r>
            <a:r>
              <a:rPr lang="en-US" dirty="0"/>
              <a:t>PC</a:t>
            </a:r>
            <a:r>
              <a:rPr lang="el-GR" dirty="0"/>
              <a:t>4</a:t>
            </a:r>
          </a:p>
        </p:txBody>
      </p:sp>
      <p:sp>
        <p:nvSpPr>
          <p:cNvPr id="7" name="Content Placeholder 6">
            <a:extLst>
              <a:ext uri="{FF2B5EF4-FFF2-40B4-BE49-F238E27FC236}">
                <a16:creationId xmlns:a16="http://schemas.microsoft.com/office/drawing/2014/main" id="{CEA058F9-A17C-43F6-9C5C-F0A8B559E442}"/>
              </a:ext>
            </a:extLst>
          </p:cNvPr>
          <p:cNvSpPr>
            <a:spLocks noGrp="1"/>
          </p:cNvSpPr>
          <p:nvPr>
            <p:ph idx="1"/>
          </p:nvPr>
        </p:nvSpPr>
        <p:spPr>
          <a:xfrm>
            <a:off x="4892455" y="1280218"/>
            <a:ext cx="3944982" cy="3184973"/>
          </a:xfrm>
        </p:spPr>
        <p:txBody>
          <a:bodyPr>
            <a:normAutofit fontScale="40000" lnSpcReduction="20000"/>
          </a:bodyPr>
          <a:lstStyle/>
          <a:p>
            <a:pPr>
              <a:spcBef>
                <a:spcPts val="600"/>
              </a:spcBef>
            </a:pPr>
            <a:r>
              <a:rPr lang="el-GR" dirty="0"/>
              <a:t>Ο </a:t>
            </a:r>
            <a:r>
              <a:rPr lang="el-GR" dirty="0" err="1"/>
              <a:t>router</a:t>
            </a:r>
            <a:r>
              <a:rPr lang="el-GR" dirty="0"/>
              <a:t> αφαιρεί την L2 κεφαλίδα και βλέπει ότι το πακέτο πάει στην 20.0.0.2 (το στέλνει στην eht2 </a:t>
            </a:r>
            <a:r>
              <a:rPr lang="el-GR" dirty="0" err="1"/>
              <a:t>διεπαφή</a:t>
            </a:r>
            <a:r>
              <a:rPr lang="el-GR" dirty="0"/>
              <a:t>)</a:t>
            </a:r>
          </a:p>
          <a:p>
            <a:pPr>
              <a:spcBef>
                <a:spcPts val="600"/>
              </a:spcBef>
            </a:pPr>
            <a:r>
              <a:rPr lang="el-GR" dirty="0"/>
              <a:t>Δεν γνωρίζει την </a:t>
            </a:r>
            <a:r>
              <a:rPr lang="en-US" dirty="0"/>
              <a:t>MAC </a:t>
            </a:r>
            <a:r>
              <a:rPr lang="el-GR" dirty="0"/>
              <a:t>του 20.0.0.2 και επομένως θα κάνει </a:t>
            </a:r>
            <a:r>
              <a:rPr lang="en-US" dirty="0"/>
              <a:t>ARP request </a:t>
            </a:r>
            <a:endParaRPr lang="el-GR" dirty="0"/>
          </a:p>
          <a:p>
            <a:pPr lvl="1">
              <a:spcBef>
                <a:spcPts val="600"/>
              </a:spcBef>
            </a:pPr>
            <a:r>
              <a:rPr lang="el-GR" dirty="0"/>
              <a:t>Τ</a:t>
            </a:r>
            <a:r>
              <a:rPr lang="en-US" dirty="0"/>
              <a:t>o</a:t>
            </a:r>
            <a:r>
              <a:rPr lang="el-GR" dirty="0"/>
              <a:t> </a:t>
            </a:r>
            <a:r>
              <a:rPr lang="en-US" dirty="0"/>
              <a:t>switch </a:t>
            </a:r>
            <a:r>
              <a:rPr lang="el-GR" dirty="0"/>
              <a:t>2</a:t>
            </a:r>
            <a:r>
              <a:rPr lang="en-US" dirty="0"/>
              <a:t> </a:t>
            </a:r>
            <a:r>
              <a:rPr lang="el-GR" dirty="0"/>
              <a:t>λαμβάνει το </a:t>
            </a:r>
            <a:r>
              <a:rPr lang="en-US" dirty="0"/>
              <a:t>request (</a:t>
            </a:r>
            <a:r>
              <a:rPr lang="el-GR" dirty="0"/>
              <a:t>αντιστοιχεί στο </a:t>
            </a:r>
            <a:r>
              <a:rPr lang="en-US" dirty="0"/>
              <a:t>port </a:t>
            </a:r>
            <a:r>
              <a:rPr lang="el-GR" dirty="0"/>
              <a:t>5</a:t>
            </a:r>
            <a:r>
              <a:rPr lang="en-US" dirty="0"/>
              <a:t> </a:t>
            </a:r>
            <a:r>
              <a:rPr lang="el-GR" dirty="0"/>
              <a:t>την </a:t>
            </a:r>
            <a:r>
              <a:rPr lang="en-US" dirty="0"/>
              <a:t>MAC </a:t>
            </a:r>
            <a:r>
              <a:rPr lang="el-GR" dirty="0"/>
              <a:t>του </a:t>
            </a:r>
            <a:r>
              <a:rPr lang="en-US" dirty="0"/>
              <a:t>router) </a:t>
            </a:r>
            <a:r>
              <a:rPr lang="el-GR" dirty="0"/>
              <a:t>και στέλνει το </a:t>
            </a:r>
            <a:r>
              <a:rPr lang="en-US" dirty="0"/>
              <a:t>ARP request </a:t>
            </a:r>
            <a:r>
              <a:rPr lang="el-GR" dirty="0"/>
              <a:t>σε όλες τις άλλες θύρες</a:t>
            </a:r>
            <a:endParaRPr lang="en-US" dirty="0"/>
          </a:p>
          <a:p>
            <a:pPr lvl="1">
              <a:spcBef>
                <a:spcPts val="600"/>
              </a:spcBef>
            </a:pPr>
            <a:r>
              <a:rPr lang="el-GR" dirty="0"/>
              <a:t>Τα </a:t>
            </a:r>
            <a:r>
              <a:rPr lang="en-US" dirty="0"/>
              <a:t>PC5, PC6 </a:t>
            </a:r>
            <a:r>
              <a:rPr lang="el-GR" dirty="0"/>
              <a:t>δεν απαντούν στο </a:t>
            </a:r>
            <a:r>
              <a:rPr lang="en-US" dirty="0"/>
              <a:t>ARP request</a:t>
            </a:r>
          </a:p>
          <a:p>
            <a:pPr lvl="1">
              <a:spcBef>
                <a:spcPts val="600"/>
              </a:spcBef>
            </a:pPr>
            <a:r>
              <a:rPr lang="el-GR" dirty="0"/>
              <a:t>Το </a:t>
            </a:r>
            <a:r>
              <a:rPr lang="en-US" dirty="0"/>
              <a:t>PC4 </a:t>
            </a:r>
            <a:r>
              <a:rPr lang="el-GR" dirty="0"/>
              <a:t>λαμβάνει το </a:t>
            </a:r>
            <a:r>
              <a:rPr lang="en-US" dirty="0"/>
              <a:t>request, </a:t>
            </a:r>
            <a:r>
              <a:rPr lang="el-GR" dirty="0"/>
              <a:t>απαντά και στέλνει </a:t>
            </a:r>
            <a:r>
              <a:rPr lang="en-US" dirty="0"/>
              <a:t>ARP response</a:t>
            </a:r>
            <a:r>
              <a:rPr lang="el-GR" dirty="0"/>
              <a:t> μέσω του </a:t>
            </a:r>
            <a:r>
              <a:rPr lang="en-US" dirty="0"/>
              <a:t>switch 2 (</a:t>
            </a:r>
            <a:r>
              <a:rPr lang="el-GR" dirty="0"/>
              <a:t>που αντιστοιχεί στο </a:t>
            </a:r>
            <a:r>
              <a:rPr lang="en-US" dirty="0"/>
              <a:t>port 6 </a:t>
            </a:r>
            <a:r>
              <a:rPr lang="el-GR" dirty="0"/>
              <a:t>την </a:t>
            </a:r>
            <a:r>
              <a:rPr lang="en-US" dirty="0"/>
              <a:t>MAC </a:t>
            </a:r>
            <a:r>
              <a:rPr lang="el-GR" dirty="0"/>
              <a:t>του </a:t>
            </a:r>
            <a:r>
              <a:rPr lang="en-US" dirty="0"/>
              <a:t>PC4)</a:t>
            </a:r>
          </a:p>
          <a:p>
            <a:pPr lvl="1">
              <a:spcBef>
                <a:spcPts val="600"/>
              </a:spcBef>
            </a:pPr>
            <a:r>
              <a:rPr lang="el-GR" dirty="0"/>
              <a:t>Το </a:t>
            </a:r>
            <a:r>
              <a:rPr lang="en-US" dirty="0"/>
              <a:t>router</a:t>
            </a:r>
            <a:r>
              <a:rPr lang="el-GR" dirty="0"/>
              <a:t> ενημερώνεται για την </a:t>
            </a:r>
            <a:r>
              <a:rPr lang="en-US" dirty="0"/>
              <a:t>MAC </a:t>
            </a:r>
            <a:r>
              <a:rPr lang="el-GR" dirty="0"/>
              <a:t>του </a:t>
            </a:r>
            <a:r>
              <a:rPr lang="en-US" dirty="0"/>
              <a:t>PC4</a:t>
            </a:r>
            <a:endParaRPr lang="el-GR" dirty="0"/>
          </a:p>
          <a:p>
            <a:pPr>
              <a:spcBef>
                <a:spcPts val="600"/>
              </a:spcBef>
            </a:pPr>
            <a:r>
              <a:rPr lang="el-GR" dirty="0"/>
              <a:t>Το </a:t>
            </a:r>
            <a:r>
              <a:rPr lang="en-US" dirty="0"/>
              <a:t>router </a:t>
            </a:r>
            <a:r>
              <a:rPr lang="el-GR" dirty="0"/>
              <a:t>δημιουργεί την </a:t>
            </a:r>
            <a:r>
              <a:rPr lang="en-US" dirty="0"/>
              <a:t>L</a:t>
            </a:r>
            <a:r>
              <a:rPr lang="el-GR" dirty="0"/>
              <a:t>2</a:t>
            </a:r>
            <a:r>
              <a:rPr lang="en-US" dirty="0"/>
              <a:t> </a:t>
            </a:r>
            <a:r>
              <a:rPr lang="el-GR" dirty="0"/>
              <a:t>κεφαλίδα και στέλνει το πακέτο μέσω του </a:t>
            </a:r>
            <a:r>
              <a:rPr lang="en-US" dirty="0"/>
              <a:t>switch 2 </a:t>
            </a:r>
            <a:r>
              <a:rPr lang="el-GR" dirty="0"/>
              <a:t>στο </a:t>
            </a:r>
            <a:r>
              <a:rPr lang="en-US" dirty="0"/>
              <a:t>PC4 (</a:t>
            </a:r>
            <a:r>
              <a:rPr lang="el-GR" dirty="0"/>
              <a:t>όπου αφαιρούνται οι  </a:t>
            </a:r>
            <a:r>
              <a:rPr lang="en-US" dirty="0"/>
              <a:t>L2 </a:t>
            </a:r>
            <a:r>
              <a:rPr lang="el-GR" dirty="0"/>
              <a:t>και </a:t>
            </a:r>
            <a:r>
              <a:rPr lang="en-US" dirty="0"/>
              <a:t>L3 </a:t>
            </a:r>
            <a:r>
              <a:rPr lang="el-GR" dirty="0"/>
              <a:t>κεφαλίδες) και το πακέτο παραλαμβάνεται επιτυχώς</a:t>
            </a:r>
          </a:p>
        </p:txBody>
      </p:sp>
      <p:pic>
        <p:nvPicPr>
          <p:cNvPr id="8" name="Content Placeholder 4" descr="Diagram&#10;&#10;Description automatically generated">
            <a:extLst>
              <a:ext uri="{FF2B5EF4-FFF2-40B4-BE49-F238E27FC236}">
                <a16:creationId xmlns:a16="http://schemas.microsoft.com/office/drawing/2014/main" id="{A8FF14CB-73BF-4C26-9100-0B145DFA6F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55" y="1804302"/>
            <a:ext cx="4473836" cy="1976047"/>
          </a:xfrm>
          <a:prstGeom prst="rect">
            <a:avLst/>
          </a:prstGeom>
        </p:spPr>
      </p:pic>
      <p:graphicFrame>
        <p:nvGraphicFramePr>
          <p:cNvPr id="9" name="Table 8">
            <a:extLst>
              <a:ext uri="{FF2B5EF4-FFF2-40B4-BE49-F238E27FC236}">
                <a16:creationId xmlns:a16="http://schemas.microsoft.com/office/drawing/2014/main" id="{62CC7F92-4338-4DA6-B3E5-91BE6B740249}"/>
              </a:ext>
            </a:extLst>
          </p:cNvPr>
          <p:cNvGraphicFramePr>
            <a:graphicFrameLocks noGrp="1"/>
          </p:cNvGraphicFramePr>
          <p:nvPr/>
        </p:nvGraphicFramePr>
        <p:xfrm>
          <a:off x="93961" y="4878296"/>
          <a:ext cx="8903082" cy="910712"/>
        </p:xfrm>
        <a:graphic>
          <a:graphicData uri="http://schemas.openxmlformats.org/drawingml/2006/table">
            <a:tbl>
              <a:tblPr firstRow="1" firstCol="1" bandRow="1">
                <a:tableStyleId>{5940675A-B579-460E-94D1-54222C63F5DA}</a:tableStyleId>
              </a:tblPr>
              <a:tblGrid>
                <a:gridCol w="1613396">
                  <a:extLst>
                    <a:ext uri="{9D8B030D-6E8A-4147-A177-3AD203B41FA5}">
                      <a16:colId xmlns:a16="http://schemas.microsoft.com/office/drawing/2014/main" val="701322866"/>
                    </a:ext>
                  </a:extLst>
                </a:gridCol>
                <a:gridCol w="1400175">
                  <a:extLst>
                    <a:ext uri="{9D8B030D-6E8A-4147-A177-3AD203B41FA5}">
                      <a16:colId xmlns:a16="http://schemas.microsoft.com/office/drawing/2014/main" val="555799739"/>
                    </a:ext>
                  </a:extLst>
                </a:gridCol>
                <a:gridCol w="1700213">
                  <a:extLst>
                    <a:ext uri="{9D8B030D-6E8A-4147-A177-3AD203B41FA5}">
                      <a16:colId xmlns:a16="http://schemas.microsoft.com/office/drawing/2014/main" val="1253299594"/>
                    </a:ext>
                  </a:extLst>
                </a:gridCol>
                <a:gridCol w="1314450">
                  <a:extLst>
                    <a:ext uri="{9D8B030D-6E8A-4147-A177-3AD203B41FA5}">
                      <a16:colId xmlns:a16="http://schemas.microsoft.com/office/drawing/2014/main" val="3281218350"/>
                    </a:ext>
                  </a:extLst>
                </a:gridCol>
                <a:gridCol w="1343025">
                  <a:extLst>
                    <a:ext uri="{9D8B030D-6E8A-4147-A177-3AD203B41FA5}">
                      <a16:colId xmlns:a16="http://schemas.microsoft.com/office/drawing/2014/main" val="1017878216"/>
                    </a:ext>
                  </a:extLst>
                </a:gridCol>
                <a:gridCol w="1531823">
                  <a:extLst>
                    <a:ext uri="{9D8B030D-6E8A-4147-A177-3AD203B41FA5}">
                      <a16:colId xmlns:a16="http://schemas.microsoft.com/office/drawing/2014/main" val="514772337"/>
                    </a:ext>
                  </a:extLst>
                </a:gridCol>
              </a:tblGrid>
              <a:tr h="539146">
                <a:tc>
                  <a:txBody>
                    <a:bodyPr/>
                    <a:lstStyle/>
                    <a:p>
                      <a:pPr algn="ctr">
                        <a:lnSpc>
                          <a:spcPct val="115000"/>
                        </a:lnSpc>
                        <a:spcBef>
                          <a:spcPts val="600"/>
                        </a:spcBef>
                        <a:spcAft>
                          <a:spcPts val="600"/>
                        </a:spcAft>
                      </a:pPr>
                      <a:r>
                        <a:rPr lang="el-GR" sz="800" b="1" dirty="0">
                          <a:effectLst/>
                        </a:rPr>
                        <a:t>Πίνακας </a:t>
                      </a:r>
                      <a:r>
                        <a:rPr lang="en-US" sz="800" b="1" dirty="0">
                          <a:effectLst/>
                        </a:rPr>
                        <a:t>ARP PC3</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MAC Switch 1</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ARP Router</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Δρομολόγησης </a:t>
                      </a:r>
                      <a:r>
                        <a:rPr lang="en-US" sz="800" b="1" dirty="0">
                          <a:effectLst/>
                        </a:rPr>
                        <a:t>Router</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MAC</a:t>
                      </a:r>
                      <a:r>
                        <a:rPr lang="el-GR" sz="800" b="1" dirty="0">
                          <a:effectLst/>
                        </a:rPr>
                        <a:t> </a:t>
                      </a:r>
                      <a:r>
                        <a:rPr lang="en-US" sz="800" b="1" dirty="0">
                          <a:effectLst/>
                        </a:rPr>
                        <a:t>Switch 2</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ARP PC4</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2349150959"/>
                  </a:ext>
                </a:extLst>
              </a:tr>
              <a:tr h="185783">
                <a:tc>
                  <a:txBody>
                    <a:bodyPr/>
                    <a:lstStyle/>
                    <a:p>
                      <a:pPr marL="0" marR="0" lvl="0" indent="0" algn="l" defTabSz="914400" rtl="0" eaLnBrk="1" fontAlgn="auto" latinLnBrk="0" hangingPunct="1">
                        <a:lnSpc>
                          <a:spcPct val="115000"/>
                        </a:lnSpc>
                        <a:spcBef>
                          <a:spcPts val="600"/>
                        </a:spcBef>
                        <a:spcAft>
                          <a:spcPts val="600"/>
                        </a:spcAft>
                        <a:buClrTx/>
                        <a:buSzTx/>
                        <a:buFontTx/>
                        <a:buNone/>
                        <a:tabLst/>
                        <a:defRPr/>
                      </a:pPr>
                      <a:r>
                        <a:rPr lang="en-US" sz="800" dirty="0">
                          <a:effectLst/>
                        </a:rPr>
                        <a:t>10.0.0.</a:t>
                      </a:r>
                      <a:r>
                        <a:rPr lang="el-GR" sz="800" dirty="0">
                          <a:effectLst/>
                        </a:rPr>
                        <a:t>1  </a:t>
                      </a:r>
                      <a:r>
                        <a:rPr lang="en-US" sz="800" dirty="0">
                          <a:effectLst/>
                        </a:rPr>
                        <a:t> e1.e1.e1.e1.e1.e1</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r>
                        <a:rPr lang="el-GR" sz="800" dirty="0">
                          <a:effectLst/>
                        </a:rPr>
                        <a:t>3 </a:t>
                      </a:r>
                      <a:r>
                        <a:rPr lang="en-US" sz="800" dirty="0">
                          <a:effectLst/>
                        </a:rPr>
                        <a:t>  p3.p3.p3.p3.p3.p3</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10.0.0.4    p3.p3.p3.p3.p3.p3</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eth1    10.0.0.0/24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5</a:t>
                      </a:r>
                      <a:r>
                        <a:rPr lang="el-GR" sz="800" dirty="0">
                          <a:effectLst/>
                        </a:rPr>
                        <a:t> </a:t>
                      </a:r>
                      <a:r>
                        <a:rPr lang="en-US" sz="800" dirty="0">
                          <a:effectLst/>
                        </a:rPr>
                        <a:t>  e2.e2.e2.e2.e2.e2</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20.0.0.</a:t>
                      </a:r>
                      <a:r>
                        <a:rPr lang="el-GR" sz="800" dirty="0">
                          <a:effectLst/>
                        </a:rPr>
                        <a:t>1 </a:t>
                      </a:r>
                      <a:r>
                        <a:rPr lang="en-US" sz="800" dirty="0">
                          <a:effectLst/>
                        </a:rPr>
                        <a:t>  e2.e2.e2.e2.e2.e2</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65693311"/>
                  </a:ext>
                </a:extLst>
              </a:tr>
              <a:tr h="185783">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4</a:t>
                      </a:r>
                      <a:r>
                        <a:rPr lang="el-GR" sz="800" dirty="0">
                          <a:effectLst/>
                        </a:rPr>
                        <a:t> </a:t>
                      </a:r>
                      <a:r>
                        <a:rPr lang="en-US" sz="800" dirty="0">
                          <a:effectLst/>
                        </a:rPr>
                        <a:t>  e1.e1.e1.e1.e1.e1</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20.0.0.</a:t>
                      </a:r>
                      <a:r>
                        <a:rPr lang="el-GR" sz="800" dirty="0">
                          <a:effectLst/>
                        </a:rPr>
                        <a:t>2</a:t>
                      </a:r>
                      <a:r>
                        <a:rPr lang="en-US" sz="800" dirty="0">
                          <a:effectLst/>
                        </a:rPr>
                        <a:t>    p4.p4.p4.p4.p4.p4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lvl="0" indent="0" algn="l" defTabSz="914400" rtl="0" eaLnBrk="1" fontAlgn="auto" latinLnBrk="0" hangingPunct="1">
                        <a:lnSpc>
                          <a:spcPct val="115000"/>
                        </a:lnSpc>
                        <a:spcBef>
                          <a:spcPts val="600"/>
                        </a:spcBef>
                        <a:spcAft>
                          <a:spcPts val="600"/>
                        </a:spcAft>
                        <a:buClrTx/>
                        <a:buSzTx/>
                        <a:buFontTx/>
                        <a:buNone/>
                        <a:tabLst/>
                        <a:defRPr/>
                      </a:pPr>
                      <a:r>
                        <a:rPr lang="en-US" sz="800" dirty="0">
                          <a:effectLst/>
                        </a:rPr>
                        <a:t>eth2    20.0.0.0/24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6</a:t>
                      </a:r>
                      <a:r>
                        <a:rPr lang="el-GR" sz="800" dirty="0">
                          <a:effectLst/>
                        </a:rPr>
                        <a:t> </a:t>
                      </a:r>
                      <a:r>
                        <a:rPr lang="en-US" sz="800" dirty="0">
                          <a:effectLst/>
                        </a:rPr>
                        <a:t>  p4.p4.p4.p4.p4.p4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83223343"/>
                  </a:ext>
                </a:extLst>
              </a:tr>
            </a:tbl>
          </a:graphicData>
        </a:graphic>
      </p:graphicFrame>
      <p:sp>
        <p:nvSpPr>
          <p:cNvPr id="5" name="Content Placeholder 6">
            <a:extLst>
              <a:ext uri="{FF2B5EF4-FFF2-40B4-BE49-F238E27FC236}">
                <a16:creationId xmlns:a16="http://schemas.microsoft.com/office/drawing/2014/main" id="{8E0FC60D-455A-4BD0-A41C-F25DC93640D2}"/>
              </a:ext>
            </a:extLst>
          </p:cNvPr>
          <p:cNvSpPr txBox="1">
            <a:spLocks/>
          </p:cNvSpPr>
          <p:nvPr/>
        </p:nvSpPr>
        <p:spPr>
          <a:xfrm>
            <a:off x="7230864" y="5351782"/>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6</a:t>
            </a:r>
            <a:endParaRPr lang="el-GR" sz="2100" b="1" dirty="0"/>
          </a:p>
        </p:txBody>
      </p:sp>
      <p:sp>
        <p:nvSpPr>
          <p:cNvPr id="14" name="Content Placeholder 6">
            <a:extLst>
              <a:ext uri="{FF2B5EF4-FFF2-40B4-BE49-F238E27FC236}">
                <a16:creationId xmlns:a16="http://schemas.microsoft.com/office/drawing/2014/main" id="{577E794F-BF37-4C02-976B-316AB353C63A}"/>
              </a:ext>
            </a:extLst>
          </p:cNvPr>
          <p:cNvSpPr txBox="1">
            <a:spLocks/>
          </p:cNvSpPr>
          <p:nvPr/>
        </p:nvSpPr>
        <p:spPr>
          <a:xfrm>
            <a:off x="8657722" y="2284142"/>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6</a:t>
            </a:r>
            <a:endParaRPr lang="el-GR" sz="2100" b="1" dirty="0"/>
          </a:p>
        </p:txBody>
      </p:sp>
      <p:sp>
        <p:nvSpPr>
          <p:cNvPr id="18" name="Content Placeholder 6">
            <a:extLst>
              <a:ext uri="{FF2B5EF4-FFF2-40B4-BE49-F238E27FC236}">
                <a16:creationId xmlns:a16="http://schemas.microsoft.com/office/drawing/2014/main" id="{C8F4D85C-AAF4-4579-8E65-31DBD1A6C661}"/>
              </a:ext>
            </a:extLst>
          </p:cNvPr>
          <p:cNvSpPr txBox="1">
            <a:spLocks/>
          </p:cNvSpPr>
          <p:nvPr/>
        </p:nvSpPr>
        <p:spPr>
          <a:xfrm>
            <a:off x="8798275" y="2797009"/>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7</a:t>
            </a:r>
            <a:endParaRPr lang="el-GR" sz="2100" b="1" dirty="0"/>
          </a:p>
        </p:txBody>
      </p:sp>
      <p:sp>
        <p:nvSpPr>
          <p:cNvPr id="20" name="Content Placeholder 6">
            <a:extLst>
              <a:ext uri="{FF2B5EF4-FFF2-40B4-BE49-F238E27FC236}">
                <a16:creationId xmlns:a16="http://schemas.microsoft.com/office/drawing/2014/main" id="{BA8DCE69-3A39-4590-BFA9-DD4270470EDE}"/>
              </a:ext>
            </a:extLst>
          </p:cNvPr>
          <p:cNvSpPr txBox="1">
            <a:spLocks/>
          </p:cNvSpPr>
          <p:nvPr/>
        </p:nvSpPr>
        <p:spPr>
          <a:xfrm>
            <a:off x="4518404" y="5613906"/>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9</a:t>
            </a:r>
            <a:endParaRPr lang="el-GR" sz="2100" b="1" dirty="0"/>
          </a:p>
        </p:txBody>
      </p:sp>
      <p:sp>
        <p:nvSpPr>
          <p:cNvPr id="22" name="Content Placeholder 6">
            <a:extLst>
              <a:ext uri="{FF2B5EF4-FFF2-40B4-BE49-F238E27FC236}">
                <a16:creationId xmlns:a16="http://schemas.microsoft.com/office/drawing/2014/main" id="{36508800-7455-491D-B606-F2635055FF2C}"/>
              </a:ext>
            </a:extLst>
          </p:cNvPr>
          <p:cNvSpPr txBox="1">
            <a:spLocks/>
          </p:cNvSpPr>
          <p:nvPr/>
        </p:nvSpPr>
        <p:spPr>
          <a:xfrm>
            <a:off x="8762773" y="3084989"/>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8</a:t>
            </a:r>
            <a:endParaRPr lang="el-GR" sz="2100" b="1" dirty="0"/>
          </a:p>
        </p:txBody>
      </p:sp>
      <p:sp>
        <p:nvSpPr>
          <p:cNvPr id="25" name="Content Placeholder 6">
            <a:extLst>
              <a:ext uri="{FF2B5EF4-FFF2-40B4-BE49-F238E27FC236}">
                <a16:creationId xmlns:a16="http://schemas.microsoft.com/office/drawing/2014/main" id="{FB199FD9-A430-4E89-9427-CDAEE3B7D9C9}"/>
              </a:ext>
            </a:extLst>
          </p:cNvPr>
          <p:cNvSpPr txBox="1">
            <a:spLocks/>
          </p:cNvSpPr>
          <p:nvPr/>
        </p:nvSpPr>
        <p:spPr>
          <a:xfrm>
            <a:off x="7230863" y="5625304"/>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8</a:t>
            </a:r>
            <a:endParaRPr lang="el-GR" sz="2100" b="1" dirty="0"/>
          </a:p>
        </p:txBody>
      </p:sp>
      <p:sp>
        <p:nvSpPr>
          <p:cNvPr id="27" name="Content Placeholder 6">
            <a:extLst>
              <a:ext uri="{FF2B5EF4-FFF2-40B4-BE49-F238E27FC236}">
                <a16:creationId xmlns:a16="http://schemas.microsoft.com/office/drawing/2014/main" id="{67F27491-0168-4F39-AD6D-F1FE605ED122}"/>
              </a:ext>
            </a:extLst>
          </p:cNvPr>
          <p:cNvSpPr txBox="1">
            <a:spLocks/>
          </p:cNvSpPr>
          <p:nvPr/>
        </p:nvSpPr>
        <p:spPr>
          <a:xfrm>
            <a:off x="8759113" y="3361887"/>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9</a:t>
            </a:r>
            <a:endParaRPr lang="el-GR" sz="2100" b="1" dirty="0"/>
          </a:p>
        </p:txBody>
      </p:sp>
      <p:sp>
        <p:nvSpPr>
          <p:cNvPr id="31" name="Content Placeholder 6">
            <a:extLst>
              <a:ext uri="{FF2B5EF4-FFF2-40B4-BE49-F238E27FC236}">
                <a16:creationId xmlns:a16="http://schemas.microsoft.com/office/drawing/2014/main" id="{C77EA073-9B38-44C6-AABE-7202C78799B6}"/>
              </a:ext>
            </a:extLst>
          </p:cNvPr>
          <p:cNvSpPr txBox="1">
            <a:spLocks/>
          </p:cNvSpPr>
          <p:nvPr/>
        </p:nvSpPr>
        <p:spPr>
          <a:xfrm>
            <a:off x="8764980" y="5354717"/>
            <a:ext cx="214516" cy="226000"/>
          </a:xfrm>
          <a:prstGeom prst="rect">
            <a:avLst/>
          </a:prstGeom>
          <a:solidFill>
            <a:schemeClr val="accent6"/>
          </a:solidFill>
          <a:ln>
            <a:solidFill>
              <a:schemeClr val="tx1"/>
            </a:solidFill>
          </a:ln>
        </p:spPr>
        <p:txBody>
          <a:bodyPr vert="horz" lIns="68580" tIns="34290" rIns="68580" bIns="3429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en-US" sz="2100" b="1" dirty="0"/>
              <a:t>7</a:t>
            </a:r>
            <a:endParaRPr lang="el-GR" sz="2100" b="1" dirty="0"/>
          </a:p>
        </p:txBody>
      </p:sp>
      <p:sp>
        <p:nvSpPr>
          <p:cNvPr id="36" name="Content Placeholder 6">
            <a:extLst>
              <a:ext uri="{FF2B5EF4-FFF2-40B4-BE49-F238E27FC236}">
                <a16:creationId xmlns:a16="http://schemas.microsoft.com/office/drawing/2014/main" id="{75AF8F7C-5FE0-4DDE-84EC-FB206F27A582}"/>
              </a:ext>
            </a:extLst>
          </p:cNvPr>
          <p:cNvSpPr txBox="1">
            <a:spLocks/>
          </p:cNvSpPr>
          <p:nvPr/>
        </p:nvSpPr>
        <p:spPr>
          <a:xfrm>
            <a:off x="5124513" y="4355062"/>
            <a:ext cx="1429390" cy="445169"/>
          </a:xfrm>
          <a:prstGeom prst="rect">
            <a:avLst/>
          </a:prstGeom>
          <a:solidFill>
            <a:schemeClr val="accent1">
              <a:lumMod val="60000"/>
              <a:lumOff val="40000"/>
            </a:schemeClr>
          </a:solidFill>
          <a:ln>
            <a:solidFill>
              <a:schemeClr val="accent1">
                <a:lumMod val="75000"/>
              </a:schemeClr>
            </a:solidFill>
          </a:ln>
        </p:spPr>
        <p:txBody>
          <a:bodyPr vert="horz" lIns="68580" tIns="34290" rIns="68580" bIns="3429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endParaRPr lang="en-US" sz="375" dirty="0">
              <a:solidFill>
                <a:schemeClr val="bg1"/>
              </a:solidFill>
            </a:endParaRPr>
          </a:p>
          <a:p>
            <a:pPr marL="0" indent="0">
              <a:lnSpc>
                <a:spcPct val="100000"/>
              </a:lnSpc>
              <a:spcBef>
                <a:spcPts val="0"/>
              </a:spcBef>
              <a:buNone/>
            </a:pPr>
            <a:r>
              <a:rPr lang="en-US" sz="1350" dirty="0">
                <a:solidFill>
                  <a:schemeClr val="bg1"/>
                </a:solidFill>
              </a:rPr>
              <a:t>L3</a:t>
            </a:r>
          </a:p>
          <a:p>
            <a:pPr marL="0" indent="0">
              <a:lnSpc>
                <a:spcPct val="100000"/>
              </a:lnSpc>
              <a:spcBef>
                <a:spcPts val="0"/>
              </a:spcBef>
              <a:buNone/>
            </a:pPr>
            <a:r>
              <a:rPr lang="en-US" sz="1350" dirty="0">
                <a:solidFill>
                  <a:schemeClr val="bg1"/>
                </a:solidFill>
              </a:rPr>
              <a:t>Source IP:                10.0.0.4</a:t>
            </a:r>
          </a:p>
          <a:p>
            <a:pPr marL="0" indent="0">
              <a:lnSpc>
                <a:spcPct val="100000"/>
              </a:lnSpc>
              <a:spcBef>
                <a:spcPts val="0"/>
              </a:spcBef>
              <a:buNone/>
            </a:pPr>
            <a:r>
              <a:rPr lang="en-US" sz="1350" dirty="0">
                <a:solidFill>
                  <a:schemeClr val="bg1"/>
                </a:solidFill>
              </a:rPr>
              <a:t>Destination IP:        20.0.0.2</a:t>
            </a:r>
            <a:endParaRPr lang="el-GR" sz="1350" dirty="0">
              <a:solidFill>
                <a:schemeClr val="bg1"/>
              </a:solidFill>
            </a:endParaRPr>
          </a:p>
        </p:txBody>
      </p:sp>
      <p:sp>
        <p:nvSpPr>
          <p:cNvPr id="40" name="Content Placeholder 6">
            <a:extLst>
              <a:ext uri="{FF2B5EF4-FFF2-40B4-BE49-F238E27FC236}">
                <a16:creationId xmlns:a16="http://schemas.microsoft.com/office/drawing/2014/main" id="{31060D23-1C88-4D80-A9C8-0D96AE89446E}"/>
              </a:ext>
            </a:extLst>
          </p:cNvPr>
          <p:cNvSpPr txBox="1">
            <a:spLocks/>
          </p:cNvSpPr>
          <p:nvPr/>
        </p:nvSpPr>
        <p:spPr>
          <a:xfrm>
            <a:off x="6785961" y="4348219"/>
            <a:ext cx="1803296" cy="445170"/>
          </a:xfrm>
          <a:prstGeom prst="rect">
            <a:avLst/>
          </a:prstGeom>
          <a:solidFill>
            <a:schemeClr val="accent2">
              <a:lumMod val="40000"/>
              <a:lumOff val="60000"/>
            </a:schemeClr>
          </a:solidFill>
          <a:ln>
            <a:solidFill>
              <a:schemeClr val="accent2">
                <a:lumMod val="75000"/>
              </a:schemeClr>
            </a:solidFill>
          </a:ln>
        </p:spPr>
        <p:txBody>
          <a:bodyPr vert="horz" lIns="68580" tIns="34290" rIns="68580" bIns="34290" rtlCol="0">
            <a:noAutofit/>
          </a:bodyPr>
          <a:lstStyle>
            <a:defPPr>
              <a:defRPr lang="el-GR"/>
            </a:defPPr>
            <a:lvl1pPr indent="0">
              <a:lnSpc>
                <a:spcPct val="120000"/>
              </a:lnSpc>
              <a:spcBef>
                <a:spcPts val="0"/>
              </a:spcBef>
              <a:buFont typeface="Arial" panose="020B0604020202020204" pitchFamily="34" charset="0"/>
              <a:buNone/>
              <a:defRPr sz="600" b="1">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pPr>
            <a:r>
              <a:rPr lang="en-US" sz="825" b="0" dirty="0"/>
              <a:t>L2</a:t>
            </a:r>
          </a:p>
          <a:p>
            <a:pPr>
              <a:lnSpc>
                <a:spcPct val="100000"/>
              </a:lnSpc>
            </a:pPr>
            <a:r>
              <a:rPr lang="en-US" sz="825" b="0" dirty="0"/>
              <a:t>Source MAC:            e2.e2.e2.e2.e2.e2</a:t>
            </a:r>
          </a:p>
          <a:p>
            <a:pPr>
              <a:lnSpc>
                <a:spcPct val="100000"/>
              </a:lnSpc>
            </a:pPr>
            <a:r>
              <a:rPr lang="en-US" sz="825" b="0" dirty="0"/>
              <a:t>Destination MAC:   p4.p4.p4.p4.p4.p4</a:t>
            </a:r>
            <a:endParaRPr lang="el-GR" sz="825" b="0" dirty="0"/>
          </a:p>
        </p:txBody>
      </p:sp>
    </p:spTree>
    <p:extLst>
      <p:ext uri="{BB962C8B-B14F-4D97-AF65-F5344CB8AC3E}">
        <p14:creationId xmlns:p14="http://schemas.microsoft.com/office/powerpoint/2010/main" val="11402517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EDA24-674B-4A85-89C5-7F66025ED48A}"/>
              </a:ext>
            </a:extLst>
          </p:cNvPr>
          <p:cNvSpPr>
            <a:spLocks noGrp="1"/>
          </p:cNvSpPr>
          <p:nvPr>
            <p:ph type="title"/>
          </p:nvPr>
        </p:nvSpPr>
        <p:spPr/>
        <p:txBody>
          <a:bodyPr>
            <a:normAutofit/>
          </a:bodyPr>
          <a:lstStyle/>
          <a:p>
            <a:r>
              <a:rPr lang="el-GR" dirty="0"/>
              <a:t>Επιβεβαίωση λήψης</a:t>
            </a:r>
          </a:p>
        </p:txBody>
      </p:sp>
      <p:sp>
        <p:nvSpPr>
          <p:cNvPr id="7" name="Content Placeholder 6">
            <a:extLst>
              <a:ext uri="{FF2B5EF4-FFF2-40B4-BE49-F238E27FC236}">
                <a16:creationId xmlns:a16="http://schemas.microsoft.com/office/drawing/2014/main" id="{CEA058F9-A17C-43F6-9C5C-F0A8B559E442}"/>
              </a:ext>
            </a:extLst>
          </p:cNvPr>
          <p:cNvSpPr>
            <a:spLocks noGrp="1"/>
          </p:cNvSpPr>
          <p:nvPr>
            <p:ph idx="1"/>
          </p:nvPr>
        </p:nvSpPr>
        <p:spPr>
          <a:xfrm>
            <a:off x="4892455" y="1280218"/>
            <a:ext cx="3944982" cy="3598078"/>
          </a:xfrm>
        </p:spPr>
        <p:txBody>
          <a:bodyPr>
            <a:normAutofit fontScale="40000" lnSpcReduction="20000"/>
          </a:bodyPr>
          <a:lstStyle/>
          <a:p>
            <a:pPr>
              <a:spcBef>
                <a:spcPts val="0"/>
              </a:spcBef>
            </a:pPr>
            <a:r>
              <a:rPr lang="el-GR" dirty="0"/>
              <a:t>Για την επιβεβαίωση λήψης, ο </a:t>
            </a:r>
            <a:r>
              <a:rPr lang="en-US" dirty="0"/>
              <a:t>PC4</a:t>
            </a:r>
            <a:endParaRPr lang="el-GR" dirty="0"/>
          </a:p>
          <a:p>
            <a:pPr lvl="1">
              <a:spcBef>
                <a:spcPts val="0"/>
              </a:spcBef>
            </a:pPr>
            <a:r>
              <a:rPr lang="el-GR" dirty="0"/>
              <a:t>ετοιμάζει την επιβεβαίωση και δημιουργεί την </a:t>
            </a:r>
            <a:r>
              <a:rPr lang="en-US" dirty="0"/>
              <a:t>L3 </a:t>
            </a:r>
            <a:r>
              <a:rPr lang="el-GR" dirty="0"/>
              <a:t>κεφαλίδα</a:t>
            </a:r>
            <a:r>
              <a:rPr lang="en-US" dirty="0"/>
              <a:t> </a:t>
            </a:r>
            <a:r>
              <a:rPr lang="el-GR" dirty="0"/>
              <a:t>(ξέρει την </a:t>
            </a:r>
            <a:r>
              <a:rPr lang="en-US" dirty="0"/>
              <a:t>IP </a:t>
            </a:r>
            <a:r>
              <a:rPr lang="el-GR" dirty="0"/>
              <a:t>του </a:t>
            </a:r>
            <a:r>
              <a:rPr lang="en-US" dirty="0"/>
              <a:t>PC3)</a:t>
            </a:r>
            <a:endParaRPr lang="el-GR" dirty="0"/>
          </a:p>
          <a:p>
            <a:pPr lvl="1">
              <a:spcBef>
                <a:spcPts val="0"/>
              </a:spcBef>
            </a:pPr>
            <a:r>
              <a:rPr lang="el-GR" dirty="0"/>
              <a:t>δεν ανήκει στο </a:t>
            </a:r>
            <a:r>
              <a:rPr lang="el-GR" dirty="0" err="1"/>
              <a:t>υποδίκτυό</a:t>
            </a:r>
            <a:r>
              <a:rPr lang="el-GR" dirty="0"/>
              <a:t> της και επομένως θα πρέπει να κατευθύνει το πακέτο στο </a:t>
            </a:r>
            <a:r>
              <a:rPr lang="en-US" dirty="0"/>
              <a:t>Default Gateway (</a:t>
            </a:r>
            <a:r>
              <a:rPr lang="el-GR" dirty="0"/>
              <a:t>20.0.0.1</a:t>
            </a:r>
            <a:r>
              <a:rPr lang="en-US" dirty="0"/>
              <a:t>)</a:t>
            </a:r>
            <a:r>
              <a:rPr lang="el-GR" dirty="0"/>
              <a:t> </a:t>
            </a:r>
          </a:p>
          <a:p>
            <a:pPr lvl="1">
              <a:spcBef>
                <a:spcPts val="0"/>
              </a:spcBef>
            </a:pPr>
            <a:r>
              <a:rPr lang="el-GR" dirty="0"/>
              <a:t>δημιουργεί την L2 κεφαλίδα (ξέρει την </a:t>
            </a:r>
            <a:r>
              <a:rPr lang="en-US" dirty="0"/>
              <a:t>MAC </a:t>
            </a:r>
            <a:r>
              <a:rPr lang="el-GR" dirty="0"/>
              <a:t>του </a:t>
            </a:r>
            <a:r>
              <a:rPr lang="en-US" dirty="0"/>
              <a:t>router</a:t>
            </a:r>
            <a:r>
              <a:rPr lang="el-GR" dirty="0"/>
              <a:t>) και στέλνει το πακέτο στον </a:t>
            </a:r>
            <a:r>
              <a:rPr lang="el-GR" dirty="0" err="1"/>
              <a:t>router</a:t>
            </a:r>
            <a:r>
              <a:rPr lang="en-US" dirty="0"/>
              <a:t> </a:t>
            </a:r>
            <a:endParaRPr lang="el-GR" dirty="0"/>
          </a:p>
          <a:p>
            <a:pPr lvl="1">
              <a:spcBef>
                <a:spcPts val="0"/>
              </a:spcBef>
            </a:pPr>
            <a:r>
              <a:rPr lang="el-GR" dirty="0"/>
              <a:t>το πακέτο στέλνεται μέσω των </a:t>
            </a:r>
            <a:r>
              <a:rPr lang="en-US" dirty="0"/>
              <a:t>ports 6 </a:t>
            </a:r>
            <a:r>
              <a:rPr lang="el-GR" dirty="0"/>
              <a:t>και 5</a:t>
            </a:r>
            <a:r>
              <a:rPr lang="en-US" dirty="0"/>
              <a:t> </a:t>
            </a:r>
            <a:r>
              <a:rPr lang="el-GR" dirty="0"/>
              <a:t>του </a:t>
            </a:r>
            <a:r>
              <a:rPr lang="en-US" dirty="0"/>
              <a:t>switch 2</a:t>
            </a:r>
            <a:r>
              <a:rPr lang="el-GR" dirty="0"/>
              <a:t>, στα οποία έχουν αντιστοιχηθεί οι </a:t>
            </a:r>
            <a:r>
              <a:rPr lang="en-US" dirty="0"/>
              <a:t>MAC</a:t>
            </a:r>
            <a:endParaRPr lang="el-GR" dirty="0"/>
          </a:p>
          <a:p>
            <a:pPr>
              <a:spcBef>
                <a:spcPts val="0"/>
              </a:spcBef>
            </a:pPr>
            <a:r>
              <a:rPr lang="en-US" dirty="0"/>
              <a:t>To router </a:t>
            </a:r>
            <a:r>
              <a:rPr lang="el-GR" dirty="0"/>
              <a:t>θα λάβει το πακέτο και</a:t>
            </a:r>
            <a:endParaRPr lang="en-US" dirty="0"/>
          </a:p>
          <a:p>
            <a:pPr lvl="1">
              <a:spcBef>
                <a:spcPts val="0"/>
              </a:spcBef>
            </a:pPr>
            <a:r>
              <a:rPr lang="el-GR" dirty="0"/>
              <a:t>αφαιρεί την </a:t>
            </a:r>
            <a:r>
              <a:rPr lang="en-US" dirty="0"/>
              <a:t>L2 </a:t>
            </a:r>
            <a:r>
              <a:rPr lang="el-GR" dirty="0"/>
              <a:t>κεφαλίδα</a:t>
            </a:r>
          </a:p>
          <a:p>
            <a:pPr lvl="1">
              <a:spcBef>
                <a:spcPts val="0"/>
              </a:spcBef>
            </a:pPr>
            <a:r>
              <a:rPr lang="el-GR" dirty="0"/>
              <a:t>συμβουλεύεται τον πίνακα δρομολόγησης και βλέπει ότι πρέπει να στείλει το πακέτο στην eht1 </a:t>
            </a:r>
            <a:r>
              <a:rPr lang="el-GR" dirty="0" err="1"/>
              <a:t>διεπαφή</a:t>
            </a:r>
            <a:r>
              <a:rPr lang="el-GR" dirty="0"/>
              <a:t> (δεδομένου ότι η </a:t>
            </a:r>
            <a:r>
              <a:rPr lang="en-US" dirty="0"/>
              <a:t>destination IP </a:t>
            </a:r>
            <a:r>
              <a:rPr lang="el-GR" dirty="0"/>
              <a:t>είναι η 10.0.0.4)</a:t>
            </a:r>
          </a:p>
          <a:p>
            <a:pPr lvl="1">
              <a:spcBef>
                <a:spcPts val="0"/>
              </a:spcBef>
            </a:pPr>
            <a:r>
              <a:rPr lang="el-GR" dirty="0"/>
              <a:t>δημιουργεί την L2 κεφαλίδα (ξέρει την </a:t>
            </a:r>
            <a:r>
              <a:rPr lang="en-US" dirty="0"/>
              <a:t>MAC </a:t>
            </a:r>
            <a:r>
              <a:rPr lang="el-GR" dirty="0"/>
              <a:t>του </a:t>
            </a:r>
            <a:r>
              <a:rPr lang="en-US" dirty="0"/>
              <a:t>PC3</a:t>
            </a:r>
            <a:r>
              <a:rPr lang="el-GR" dirty="0"/>
              <a:t>) και στέλνει το πακέτο στο </a:t>
            </a:r>
            <a:r>
              <a:rPr lang="en-US" dirty="0"/>
              <a:t>PC3</a:t>
            </a:r>
            <a:endParaRPr lang="el-GR" dirty="0"/>
          </a:p>
          <a:p>
            <a:pPr lvl="1">
              <a:spcBef>
                <a:spcPts val="0"/>
              </a:spcBef>
            </a:pPr>
            <a:r>
              <a:rPr lang="el-GR" dirty="0"/>
              <a:t>το πακέτο στέλνεται μέσω των </a:t>
            </a:r>
            <a:r>
              <a:rPr lang="en-US" dirty="0"/>
              <a:t>ports 4 </a:t>
            </a:r>
            <a:r>
              <a:rPr lang="el-GR" dirty="0"/>
              <a:t>και </a:t>
            </a:r>
            <a:r>
              <a:rPr lang="en-US" dirty="0"/>
              <a:t>3</a:t>
            </a:r>
            <a:r>
              <a:rPr lang="el-GR" dirty="0"/>
              <a:t> του </a:t>
            </a:r>
            <a:r>
              <a:rPr lang="en-US" dirty="0"/>
              <a:t>switch 2</a:t>
            </a:r>
            <a:r>
              <a:rPr lang="el-GR" dirty="0"/>
              <a:t>, στα οποία έχουν αντιστοιχηθεί οι </a:t>
            </a:r>
            <a:r>
              <a:rPr lang="en-US" dirty="0"/>
              <a:t>MAC</a:t>
            </a:r>
            <a:endParaRPr lang="el-GR" dirty="0"/>
          </a:p>
          <a:p>
            <a:pPr>
              <a:spcBef>
                <a:spcPts val="0"/>
              </a:spcBef>
            </a:pPr>
            <a:r>
              <a:rPr lang="el-GR" dirty="0"/>
              <a:t>Το </a:t>
            </a:r>
            <a:r>
              <a:rPr lang="en-US" dirty="0"/>
              <a:t>PC3 </a:t>
            </a:r>
            <a:r>
              <a:rPr lang="el-GR" dirty="0"/>
              <a:t>θα λάβει το πακέτο και </a:t>
            </a:r>
            <a:endParaRPr lang="en-US" dirty="0"/>
          </a:p>
          <a:p>
            <a:pPr lvl="1">
              <a:spcBef>
                <a:spcPts val="0"/>
              </a:spcBef>
            </a:pPr>
            <a:r>
              <a:rPr lang="el-GR" dirty="0"/>
              <a:t>αφαιρεί την </a:t>
            </a:r>
            <a:r>
              <a:rPr lang="en-US" dirty="0"/>
              <a:t>L2 </a:t>
            </a:r>
            <a:r>
              <a:rPr lang="el-GR" dirty="0"/>
              <a:t>κεφαλίδα</a:t>
            </a:r>
          </a:p>
          <a:p>
            <a:pPr lvl="1">
              <a:spcBef>
                <a:spcPts val="0"/>
              </a:spcBef>
            </a:pPr>
            <a:r>
              <a:rPr lang="el-GR" dirty="0"/>
              <a:t>αφαιρεί την </a:t>
            </a:r>
            <a:r>
              <a:rPr lang="en-US" dirty="0"/>
              <a:t>L3 </a:t>
            </a:r>
            <a:r>
              <a:rPr lang="el-GR" dirty="0"/>
              <a:t>κεφαλίδα</a:t>
            </a:r>
          </a:p>
          <a:p>
            <a:pPr lvl="1">
              <a:spcBef>
                <a:spcPts val="0"/>
              </a:spcBef>
            </a:pPr>
            <a:r>
              <a:rPr lang="el-GR" dirty="0"/>
              <a:t>λαμβάνει και επεξεργάζεται το πακέτο επιβεβαίωσης λήψης</a:t>
            </a:r>
          </a:p>
        </p:txBody>
      </p:sp>
      <p:pic>
        <p:nvPicPr>
          <p:cNvPr id="8" name="Content Placeholder 4" descr="Diagram&#10;&#10;Description automatically generated">
            <a:extLst>
              <a:ext uri="{FF2B5EF4-FFF2-40B4-BE49-F238E27FC236}">
                <a16:creationId xmlns:a16="http://schemas.microsoft.com/office/drawing/2014/main" id="{A8FF14CB-73BF-4C26-9100-0B145DFA6F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55" y="1804302"/>
            <a:ext cx="4473836" cy="1976047"/>
          </a:xfrm>
          <a:prstGeom prst="rect">
            <a:avLst/>
          </a:prstGeom>
        </p:spPr>
      </p:pic>
      <p:graphicFrame>
        <p:nvGraphicFramePr>
          <p:cNvPr id="9" name="Table 8">
            <a:extLst>
              <a:ext uri="{FF2B5EF4-FFF2-40B4-BE49-F238E27FC236}">
                <a16:creationId xmlns:a16="http://schemas.microsoft.com/office/drawing/2014/main" id="{62CC7F92-4338-4DA6-B3E5-91BE6B740249}"/>
              </a:ext>
            </a:extLst>
          </p:cNvPr>
          <p:cNvGraphicFramePr>
            <a:graphicFrameLocks noGrp="1"/>
          </p:cNvGraphicFramePr>
          <p:nvPr/>
        </p:nvGraphicFramePr>
        <p:xfrm>
          <a:off x="93961" y="4878296"/>
          <a:ext cx="8903082" cy="910712"/>
        </p:xfrm>
        <a:graphic>
          <a:graphicData uri="http://schemas.openxmlformats.org/drawingml/2006/table">
            <a:tbl>
              <a:tblPr firstRow="1" firstCol="1" bandRow="1">
                <a:tableStyleId>{5940675A-B579-460E-94D1-54222C63F5DA}</a:tableStyleId>
              </a:tblPr>
              <a:tblGrid>
                <a:gridCol w="1613396">
                  <a:extLst>
                    <a:ext uri="{9D8B030D-6E8A-4147-A177-3AD203B41FA5}">
                      <a16:colId xmlns:a16="http://schemas.microsoft.com/office/drawing/2014/main" val="701322866"/>
                    </a:ext>
                  </a:extLst>
                </a:gridCol>
                <a:gridCol w="1400175">
                  <a:extLst>
                    <a:ext uri="{9D8B030D-6E8A-4147-A177-3AD203B41FA5}">
                      <a16:colId xmlns:a16="http://schemas.microsoft.com/office/drawing/2014/main" val="555799739"/>
                    </a:ext>
                  </a:extLst>
                </a:gridCol>
                <a:gridCol w="1700213">
                  <a:extLst>
                    <a:ext uri="{9D8B030D-6E8A-4147-A177-3AD203B41FA5}">
                      <a16:colId xmlns:a16="http://schemas.microsoft.com/office/drawing/2014/main" val="1253299594"/>
                    </a:ext>
                  </a:extLst>
                </a:gridCol>
                <a:gridCol w="1314450">
                  <a:extLst>
                    <a:ext uri="{9D8B030D-6E8A-4147-A177-3AD203B41FA5}">
                      <a16:colId xmlns:a16="http://schemas.microsoft.com/office/drawing/2014/main" val="3281218350"/>
                    </a:ext>
                  </a:extLst>
                </a:gridCol>
                <a:gridCol w="1343025">
                  <a:extLst>
                    <a:ext uri="{9D8B030D-6E8A-4147-A177-3AD203B41FA5}">
                      <a16:colId xmlns:a16="http://schemas.microsoft.com/office/drawing/2014/main" val="1017878216"/>
                    </a:ext>
                  </a:extLst>
                </a:gridCol>
                <a:gridCol w="1531823">
                  <a:extLst>
                    <a:ext uri="{9D8B030D-6E8A-4147-A177-3AD203B41FA5}">
                      <a16:colId xmlns:a16="http://schemas.microsoft.com/office/drawing/2014/main" val="514772337"/>
                    </a:ext>
                  </a:extLst>
                </a:gridCol>
              </a:tblGrid>
              <a:tr h="539146">
                <a:tc>
                  <a:txBody>
                    <a:bodyPr/>
                    <a:lstStyle/>
                    <a:p>
                      <a:pPr algn="ctr">
                        <a:lnSpc>
                          <a:spcPct val="115000"/>
                        </a:lnSpc>
                        <a:spcBef>
                          <a:spcPts val="600"/>
                        </a:spcBef>
                        <a:spcAft>
                          <a:spcPts val="600"/>
                        </a:spcAft>
                      </a:pPr>
                      <a:r>
                        <a:rPr lang="el-GR" sz="800" b="1" dirty="0">
                          <a:effectLst/>
                        </a:rPr>
                        <a:t>Πίνακας </a:t>
                      </a:r>
                      <a:r>
                        <a:rPr lang="en-US" sz="800" b="1" dirty="0">
                          <a:effectLst/>
                        </a:rPr>
                        <a:t>ARP PC3</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MAC Switch 1</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ARP Router</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Δρομολόγησης </a:t>
                      </a:r>
                      <a:r>
                        <a:rPr lang="en-US" sz="800" b="1" dirty="0">
                          <a:effectLst/>
                        </a:rPr>
                        <a:t>Router</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MAC</a:t>
                      </a:r>
                      <a:r>
                        <a:rPr lang="el-GR" sz="800" b="1" dirty="0">
                          <a:effectLst/>
                        </a:rPr>
                        <a:t> </a:t>
                      </a:r>
                      <a:r>
                        <a:rPr lang="en-US" sz="800" b="1" dirty="0">
                          <a:effectLst/>
                        </a:rPr>
                        <a:t>Switch 2</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tc>
                  <a:txBody>
                    <a:bodyPr/>
                    <a:lstStyle/>
                    <a:p>
                      <a:pPr algn="ctr">
                        <a:lnSpc>
                          <a:spcPct val="115000"/>
                        </a:lnSpc>
                        <a:spcBef>
                          <a:spcPts val="600"/>
                        </a:spcBef>
                        <a:spcAft>
                          <a:spcPts val="600"/>
                        </a:spcAft>
                      </a:pPr>
                      <a:r>
                        <a:rPr lang="el-GR" sz="800" b="1" dirty="0">
                          <a:effectLst/>
                        </a:rPr>
                        <a:t>Πίνακας </a:t>
                      </a:r>
                      <a:r>
                        <a:rPr lang="en-US" sz="800" b="1" dirty="0">
                          <a:effectLst/>
                        </a:rPr>
                        <a:t>ARP PC4</a:t>
                      </a:r>
                      <a:endParaRPr lang="el-G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2349150959"/>
                  </a:ext>
                </a:extLst>
              </a:tr>
              <a:tr h="185783">
                <a:tc>
                  <a:txBody>
                    <a:bodyPr/>
                    <a:lstStyle/>
                    <a:p>
                      <a:pPr marL="0" marR="0" lvl="0" indent="0" algn="l" defTabSz="914400" rtl="0" eaLnBrk="1" fontAlgn="auto" latinLnBrk="0" hangingPunct="1">
                        <a:lnSpc>
                          <a:spcPct val="115000"/>
                        </a:lnSpc>
                        <a:spcBef>
                          <a:spcPts val="600"/>
                        </a:spcBef>
                        <a:spcAft>
                          <a:spcPts val="600"/>
                        </a:spcAft>
                        <a:buClrTx/>
                        <a:buSzTx/>
                        <a:buFontTx/>
                        <a:buNone/>
                        <a:tabLst/>
                        <a:defRPr/>
                      </a:pPr>
                      <a:r>
                        <a:rPr lang="en-US" sz="800" dirty="0">
                          <a:effectLst/>
                        </a:rPr>
                        <a:t>10.0.0.</a:t>
                      </a:r>
                      <a:r>
                        <a:rPr lang="el-GR" sz="800" dirty="0">
                          <a:effectLst/>
                        </a:rPr>
                        <a:t>1  </a:t>
                      </a:r>
                      <a:r>
                        <a:rPr lang="en-US" sz="800" dirty="0">
                          <a:effectLst/>
                        </a:rPr>
                        <a:t> e1.e1.e1.e1.e1.e1</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r>
                        <a:rPr lang="el-GR" sz="800" dirty="0">
                          <a:effectLst/>
                        </a:rPr>
                        <a:t>3 </a:t>
                      </a:r>
                      <a:r>
                        <a:rPr lang="en-US" sz="800" dirty="0">
                          <a:effectLst/>
                        </a:rPr>
                        <a:t>  p3.p3.p3.p3.p3.p3</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10.0.0.4    p3.p3.p3.p3.p3.p3</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eth1    10.0.0.0/24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5</a:t>
                      </a:r>
                      <a:r>
                        <a:rPr lang="el-GR" sz="800" dirty="0">
                          <a:effectLst/>
                        </a:rPr>
                        <a:t> </a:t>
                      </a:r>
                      <a:r>
                        <a:rPr lang="en-US" sz="800" dirty="0">
                          <a:effectLst/>
                        </a:rPr>
                        <a:t>  e2.e2.e2.e2.e2.e2</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20.0.0.</a:t>
                      </a:r>
                      <a:r>
                        <a:rPr lang="el-GR" sz="800" dirty="0">
                          <a:effectLst/>
                        </a:rPr>
                        <a:t>1 </a:t>
                      </a:r>
                      <a:r>
                        <a:rPr lang="en-US" sz="800" dirty="0">
                          <a:effectLst/>
                        </a:rPr>
                        <a:t>  e2.e2.e2.e2.e2.e2</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65693311"/>
                  </a:ext>
                </a:extLst>
              </a:tr>
              <a:tr h="185783">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4</a:t>
                      </a:r>
                      <a:r>
                        <a:rPr lang="el-GR" sz="800" dirty="0">
                          <a:effectLst/>
                        </a:rPr>
                        <a:t> </a:t>
                      </a:r>
                      <a:r>
                        <a:rPr lang="en-US" sz="800" dirty="0">
                          <a:effectLst/>
                        </a:rPr>
                        <a:t>  e1.e1.e1.e1.e1.e1</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20.0.0.</a:t>
                      </a:r>
                      <a:r>
                        <a:rPr lang="el-GR" sz="800" dirty="0">
                          <a:effectLst/>
                        </a:rPr>
                        <a:t>2</a:t>
                      </a:r>
                      <a:r>
                        <a:rPr lang="en-US" sz="800" dirty="0">
                          <a:effectLst/>
                        </a:rPr>
                        <a:t>    p4.p4.p4.p4.p4.p4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lvl="0" indent="0" algn="l" defTabSz="914400" rtl="0" eaLnBrk="1" fontAlgn="auto" latinLnBrk="0" hangingPunct="1">
                        <a:lnSpc>
                          <a:spcPct val="115000"/>
                        </a:lnSpc>
                        <a:spcBef>
                          <a:spcPts val="600"/>
                        </a:spcBef>
                        <a:spcAft>
                          <a:spcPts val="600"/>
                        </a:spcAft>
                        <a:buClrTx/>
                        <a:buSzTx/>
                        <a:buFontTx/>
                        <a:buNone/>
                        <a:tabLst/>
                        <a:defRPr/>
                      </a:pPr>
                      <a:r>
                        <a:rPr lang="en-US" sz="800" dirty="0">
                          <a:effectLst/>
                        </a:rPr>
                        <a:t>eth2    20.0.0.0/24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6</a:t>
                      </a:r>
                      <a:r>
                        <a:rPr lang="el-GR" sz="800" dirty="0">
                          <a:effectLst/>
                        </a:rPr>
                        <a:t> </a:t>
                      </a:r>
                      <a:r>
                        <a:rPr lang="en-US" sz="800" dirty="0">
                          <a:effectLst/>
                        </a:rPr>
                        <a:t>  p4.p4.p4.p4.p4.p4</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Bef>
                          <a:spcPts val="600"/>
                        </a:spcBef>
                        <a:spcAft>
                          <a:spcPts val="600"/>
                        </a:spcAft>
                      </a:pPr>
                      <a:r>
                        <a:rPr lang="en-US" sz="800" dirty="0">
                          <a:effectLst/>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83223343"/>
                  </a:ext>
                </a:extLst>
              </a:tr>
            </a:tbl>
          </a:graphicData>
        </a:graphic>
      </p:graphicFrame>
      <p:sp>
        <p:nvSpPr>
          <p:cNvPr id="36" name="Content Placeholder 6">
            <a:extLst>
              <a:ext uri="{FF2B5EF4-FFF2-40B4-BE49-F238E27FC236}">
                <a16:creationId xmlns:a16="http://schemas.microsoft.com/office/drawing/2014/main" id="{75AF8F7C-5FE0-4DDE-84EC-FB206F27A582}"/>
              </a:ext>
            </a:extLst>
          </p:cNvPr>
          <p:cNvSpPr txBox="1">
            <a:spLocks/>
          </p:cNvSpPr>
          <p:nvPr/>
        </p:nvSpPr>
        <p:spPr>
          <a:xfrm>
            <a:off x="241855" y="4226575"/>
            <a:ext cx="1429390" cy="445169"/>
          </a:xfrm>
          <a:prstGeom prst="rect">
            <a:avLst/>
          </a:prstGeom>
          <a:solidFill>
            <a:schemeClr val="accent1">
              <a:lumMod val="60000"/>
              <a:lumOff val="40000"/>
            </a:schemeClr>
          </a:solidFill>
          <a:ln>
            <a:solidFill>
              <a:schemeClr val="accent1">
                <a:lumMod val="75000"/>
              </a:schemeClr>
            </a:solidFill>
          </a:ln>
        </p:spPr>
        <p:txBody>
          <a:bodyPr vert="horz" lIns="68580" tIns="34290" rIns="68580" bIns="3429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endParaRPr lang="en-US" sz="375" dirty="0">
              <a:solidFill>
                <a:schemeClr val="bg1"/>
              </a:solidFill>
            </a:endParaRPr>
          </a:p>
          <a:p>
            <a:pPr marL="0" indent="0">
              <a:lnSpc>
                <a:spcPct val="100000"/>
              </a:lnSpc>
              <a:spcBef>
                <a:spcPts val="0"/>
              </a:spcBef>
              <a:buNone/>
            </a:pPr>
            <a:r>
              <a:rPr lang="en-US" sz="1350" dirty="0">
                <a:solidFill>
                  <a:schemeClr val="bg1"/>
                </a:solidFill>
              </a:rPr>
              <a:t>L3</a:t>
            </a:r>
          </a:p>
          <a:p>
            <a:pPr marL="0" indent="0">
              <a:lnSpc>
                <a:spcPct val="100000"/>
              </a:lnSpc>
              <a:spcBef>
                <a:spcPts val="0"/>
              </a:spcBef>
              <a:buNone/>
            </a:pPr>
            <a:r>
              <a:rPr lang="en-US" sz="1350" dirty="0">
                <a:solidFill>
                  <a:schemeClr val="bg1"/>
                </a:solidFill>
              </a:rPr>
              <a:t>Source IP:                </a:t>
            </a:r>
            <a:r>
              <a:rPr lang="el-GR" sz="1350" dirty="0">
                <a:solidFill>
                  <a:schemeClr val="bg1"/>
                </a:solidFill>
              </a:rPr>
              <a:t>2</a:t>
            </a:r>
            <a:r>
              <a:rPr lang="en-US" sz="1350" dirty="0">
                <a:solidFill>
                  <a:schemeClr val="bg1"/>
                </a:solidFill>
              </a:rPr>
              <a:t>0.0.0.</a:t>
            </a:r>
            <a:r>
              <a:rPr lang="el-GR" sz="1350" dirty="0">
                <a:solidFill>
                  <a:schemeClr val="bg1"/>
                </a:solidFill>
              </a:rPr>
              <a:t>2</a:t>
            </a:r>
            <a:endParaRPr lang="en-US" sz="1350" dirty="0">
              <a:solidFill>
                <a:schemeClr val="bg1"/>
              </a:solidFill>
            </a:endParaRPr>
          </a:p>
          <a:p>
            <a:pPr marL="0" indent="0">
              <a:lnSpc>
                <a:spcPct val="100000"/>
              </a:lnSpc>
              <a:spcBef>
                <a:spcPts val="0"/>
              </a:spcBef>
              <a:buNone/>
            </a:pPr>
            <a:r>
              <a:rPr lang="en-US" sz="1350" dirty="0">
                <a:solidFill>
                  <a:schemeClr val="bg1"/>
                </a:solidFill>
              </a:rPr>
              <a:t>Destination IP:        </a:t>
            </a:r>
            <a:r>
              <a:rPr lang="el-GR" sz="1350" dirty="0">
                <a:solidFill>
                  <a:schemeClr val="bg1"/>
                </a:solidFill>
              </a:rPr>
              <a:t>1</a:t>
            </a:r>
            <a:r>
              <a:rPr lang="en-US" sz="1350" dirty="0">
                <a:solidFill>
                  <a:schemeClr val="bg1"/>
                </a:solidFill>
              </a:rPr>
              <a:t>0.0.0.</a:t>
            </a:r>
            <a:r>
              <a:rPr lang="el-GR" sz="1350" dirty="0">
                <a:solidFill>
                  <a:schemeClr val="bg1"/>
                </a:solidFill>
              </a:rPr>
              <a:t>4</a:t>
            </a:r>
          </a:p>
        </p:txBody>
      </p:sp>
      <p:sp>
        <p:nvSpPr>
          <p:cNvPr id="40" name="Content Placeholder 6">
            <a:extLst>
              <a:ext uri="{FF2B5EF4-FFF2-40B4-BE49-F238E27FC236}">
                <a16:creationId xmlns:a16="http://schemas.microsoft.com/office/drawing/2014/main" id="{31060D23-1C88-4D80-A9C8-0D96AE89446E}"/>
              </a:ext>
            </a:extLst>
          </p:cNvPr>
          <p:cNvSpPr txBox="1">
            <a:spLocks/>
          </p:cNvSpPr>
          <p:nvPr/>
        </p:nvSpPr>
        <p:spPr>
          <a:xfrm>
            <a:off x="1848008" y="3884152"/>
            <a:ext cx="1803296" cy="445170"/>
          </a:xfrm>
          <a:prstGeom prst="rect">
            <a:avLst/>
          </a:prstGeom>
          <a:solidFill>
            <a:schemeClr val="accent2">
              <a:lumMod val="40000"/>
              <a:lumOff val="60000"/>
            </a:schemeClr>
          </a:solidFill>
          <a:ln>
            <a:solidFill>
              <a:schemeClr val="accent2">
                <a:lumMod val="75000"/>
              </a:schemeClr>
            </a:solidFill>
          </a:ln>
        </p:spPr>
        <p:txBody>
          <a:bodyPr vert="horz" lIns="68580" tIns="34290" rIns="68580" bIns="34290" rtlCol="0">
            <a:noAutofit/>
          </a:bodyPr>
          <a:lstStyle>
            <a:defPPr>
              <a:defRPr lang="el-GR"/>
            </a:defPPr>
            <a:lvl1pPr indent="0">
              <a:lnSpc>
                <a:spcPct val="120000"/>
              </a:lnSpc>
              <a:spcBef>
                <a:spcPts val="0"/>
              </a:spcBef>
              <a:buFont typeface="Arial" panose="020B0604020202020204" pitchFamily="34" charset="0"/>
              <a:buNone/>
              <a:defRPr sz="600" b="1">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pPr>
            <a:r>
              <a:rPr lang="en-US" sz="825" b="0" dirty="0"/>
              <a:t>L2 - 1o hop </a:t>
            </a:r>
            <a:r>
              <a:rPr lang="el-GR" sz="825" b="0" dirty="0"/>
              <a:t>από </a:t>
            </a:r>
            <a:r>
              <a:rPr lang="en-US" sz="825" b="0" dirty="0"/>
              <a:t>PC4 </a:t>
            </a:r>
            <a:r>
              <a:rPr lang="el-GR" sz="825" b="0" dirty="0"/>
              <a:t>στον </a:t>
            </a:r>
            <a:r>
              <a:rPr lang="en-US" sz="825" b="0" dirty="0"/>
              <a:t>router</a:t>
            </a:r>
          </a:p>
          <a:p>
            <a:pPr>
              <a:lnSpc>
                <a:spcPct val="100000"/>
              </a:lnSpc>
            </a:pPr>
            <a:r>
              <a:rPr lang="en-US" sz="825" b="0" dirty="0"/>
              <a:t>Source MAC:            p4.p4.p4.p4.p4.p4</a:t>
            </a:r>
          </a:p>
          <a:p>
            <a:pPr>
              <a:lnSpc>
                <a:spcPct val="100000"/>
              </a:lnSpc>
            </a:pPr>
            <a:r>
              <a:rPr lang="en-US" sz="825" b="0" dirty="0"/>
              <a:t>Destination MAC:   e2.e2.e2.e2.e2.e2</a:t>
            </a:r>
            <a:endParaRPr lang="el-GR" sz="825" b="0" dirty="0"/>
          </a:p>
        </p:txBody>
      </p:sp>
      <p:sp>
        <p:nvSpPr>
          <p:cNvPr id="4" name="Content Placeholder 6">
            <a:extLst>
              <a:ext uri="{FF2B5EF4-FFF2-40B4-BE49-F238E27FC236}">
                <a16:creationId xmlns:a16="http://schemas.microsoft.com/office/drawing/2014/main" id="{DD155F56-DAC9-45A2-8F4C-5F368801BA2A}"/>
              </a:ext>
            </a:extLst>
          </p:cNvPr>
          <p:cNvSpPr txBox="1">
            <a:spLocks/>
          </p:cNvSpPr>
          <p:nvPr/>
        </p:nvSpPr>
        <p:spPr>
          <a:xfrm>
            <a:off x="1848008" y="4381223"/>
            <a:ext cx="1803296" cy="445170"/>
          </a:xfrm>
          <a:prstGeom prst="rect">
            <a:avLst/>
          </a:prstGeom>
          <a:solidFill>
            <a:schemeClr val="accent2">
              <a:lumMod val="40000"/>
              <a:lumOff val="60000"/>
            </a:schemeClr>
          </a:solidFill>
          <a:ln>
            <a:solidFill>
              <a:schemeClr val="accent2">
                <a:lumMod val="75000"/>
              </a:schemeClr>
            </a:solidFill>
          </a:ln>
        </p:spPr>
        <p:txBody>
          <a:bodyPr vert="horz" lIns="68580" tIns="34290" rIns="68580" bIns="34290" rtlCol="0">
            <a:noAutofit/>
          </a:bodyPr>
          <a:lstStyle>
            <a:defPPr>
              <a:defRPr lang="el-GR"/>
            </a:defPPr>
            <a:lvl1pPr indent="0">
              <a:lnSpc>
                <a:spcPct val="120000"/>
              </a:lnSpc>
              <a:spcBef>
                <a:spcPts val="0"/>
              </a:spcBef>
              <a:buFont typeface="Arial" panose="020B0604020202020204" pitchFamily="34" charset="0"/>
              <a:buNone/>
              <a:defRPr sz="600" b="1">
                <a:solidFill>
                  <a:schemeClr val="bg1"/>
                </a:solidFill>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pPr>
            <a:r>
              <a:rPr lang="en-US" sz="825" b="0" dirty="0"/>
              <a:t>L2 - 2o hop </a:t>
            </a:r>
            <a:r>
              <a:rPr lang="el-GR" sz="825" b="0" dirty="0"/>
              <a:t>από </a:t>
            </a:r>
            <a:r>
              <a:rPr lang="en-US" sz="825" b="0" dirty="0"/>
              <a:t>router </a:t>
            </a:r>
            <a:r>
              <a:rPr lang="el-GR" sz="825" b="0" dirty="0"/>
              <a:t>στο </a:t>
            </a:r>
            <a:r>
              <a:rPr lang="en-US" sz="825" b="0" dirty="0"/>
              <a:t>PC3</a:t>
            </a:r>
          </a:p>
          <a:p>
            <a:pPr>
              <a:lnSpc>
                <a:spcPct val="100000"/>
              </a:lnSpc>
            </a:pPr>
            <a:r>
              <a:rPr lang="en-US" sz="825" b="0" dirty="0"/>
              <a:t>Source MAC:            e1.e1.e1.e1.e1.e1</a:t>
            </a:r>
          </a:p>
          <a:p>
            <a:pPr>
              <a:lnSpc>
                <a:spcPct val="100000"/>
              </a:lnSpc>
            </a:pPr>
            <a:r>
              <a:rPr lang="en-US" sz="825" b="0" dirty="0"/>
              <a:t>Destination MAC:   p3.p3.p3.p3.p3.p3 </a:t>
            </a:r>
            <a:endParaRPr lang="el-GR" sz="825" b="0" dirty="0"/>
          </a:p>
        </p:txBody>
      </p:sp>
    </p:spTree>
    <p:extLst>
      <p:ext uri="{BB962C8B-B14F-4D97-AF65-F5344CB8AC3E}">
        <p14:creationId xmlns:p14="http://schemas.microsoft.com/office/powerpoint/2010/main" val="1800962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Φιλοσοφία (2/2)</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altLang="en-US" dirty="0"/>
              <a:t>Ταιριάζει </a:t>
            </a:r>
            <a:r>
              <a:rPr lang="el-GR" dirty="0"/>
              <a:t>σε μία ιεραρχημένη δόμηση πρωτοκόλλων επικοινωνίας υπολογιστών (OSI model)</a:t>
            </a:r>
          </a:p>
          <a:p>
            <a:pPr>
              <a:lnSpc>
                <a:spcPct val="90000"/>
              </a:lnSpc>
            </a:pPr>
            <a:r>
              <a:rPr lang="el-GR" dirty="0"/>
              <a:t>Βρίσκεται σε αντιστοιχία υπηρεσιών με το OSI layer 3 - network layer (3</a:t>
            </a:r>
            <a:r>
              <a:rPr lang="el-GR" baseline="30000" dirty="0"/>
              <a:t>ο</a:t>
            </a:r>
            <a:r>
              <a:rPr lang="el-GR" dirty="0"/>
              <a:t> επίπεδο – Επίπεδο Δικτύου)</a:t>
            </a:r>
            <a:endParaRPr lang="en-US" dirty="0"/>
          </a:p>
          <a:p>
            <a:pPr>
              <a:lnSpc>
                <a:spcPct val="90000"/>
              </a:lnSpc>
            </a:pPr>
            <a:r>
              <a:rPr lang="el-GR" dirty="0"/>
              <a:t>Η φιλοσοφία χωρίζεται στις εξής κατηγορίες</a:t>
            </a:r>
            <a:r>
              <a:rPr lang="en-US" dirty="0"/>
              <a:t>:</a:t>
            </a:r>
          </a:p>
          <a:p>
            <a:pPr lvl="1">
              <a:lnSpc>
                <a:spcPct val="90000"/>
              </a:lnSpc>
            </a:pPr>
            <a:r>
              <a:rPr lang="el-GR" dirty="0"/>
              <a:t>Ι</a:t>
            </a:r>
            <a:r>
              <a:rPr lang="en-US" dirty="0"/>
              <a:t>P Datagram</a:t>
            </a:r>
          </a:p>
          <a:p>
            <a:pPr lvl="1">
              <a:lnSpc>
                <a:spcPct val="90000"/>
              </a:lnSpc>
            </a:pPr>
            <a:r>
              <a:rPr lang="el-GR" dirty="0"/>
              <a:t>Μοντέλο Λειτουργίας</a:t>
            </a:r>
          </a:p>
          <a:p>
            <a:pPr lvl="1">
              <a:lnSpc>
                <a:spcPct val="90000"/>
              </a:lnSpc>
            </a:pPr>
            <a:r>
              <a:rPr lang="el-GR" dirty="0"/>
              <a:t>Συνεργαζόμενα πρωτόκολλα </a:t>
            </a:r>
            <a:endParaRPr lang="el-GR" altLang="en-US" dirty="0"/>
          </a:p>
          <a:p>
            <a:endParaRPr lang="en-US" dirty="0"/>
          </a:p>
        </p:txBody>
      </p:sp>
    </p:spTree>
    <p:extLst>
      <p:ext uri="{BB962C8B-B14F-4D97-AF65-F5344CB8AC3E}">
        <p14:creationId xmlns:p14="http://schemas.microsoft.com/office/powerpoint/2010/main" val="3742855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IP Diagram</a:t>
            </a:r>
            <a:r>
              <a:rPr lang="el-GR" altLang="en-US" dirty="0"/>
              <a:t> (1/3)</a:t>
            </a:r>
            <a:endParaRPr lang="en-US" dirty="0"/>
          </a:p>
        </p:txBody>
      </p:sp>
      <p:sp>
        <p:nvSpPr>
          <p:cNvPr id="3" name="Content Placeholder 2"/>
          <p:cNvSpPr>
            <a:spLocks noGrp="1"/>
          </p:cNvSpPr>
          <p:nvPr>
            <p:ph idx="1"/>
          </p:nvPr>
        </p:nvSpPr>
        <p:spPr/>
        <p:txBody>
          <a:bodyPr>
            <a:normAutofit fontScale="85000" lnSpcReduction="20000"/>
          </a:bodyPr>
          <a:lstStyle/>
          <a:p>
            <a:pPr>
              <a:lnSpc>
                <a:spcPct val="90000"/>
              </a:lnSpc>
            </a:pPr>
            <a:r>
              <a:rPr lang="el-GR" altLang="en-US" dirty="0"/>
              <a:t>Σε ένα φυσικό δίκτυο, η μονάδα μεταφοράς της πληροφορίας είναι το frame που περιέχει το header και τα δεδομένα</a:t>
            </a:r>
          </a:p>
          <a:p>
            <a:pPr>
              <a:lnSpc>
                <a:spcPct val="90000"/>
              </a:lnSpc>
            </a:pPr>
            <a:r>
              <a:rPr lang="el-GR" altLang="en-US" dirty="0"/>
              <a:t>Το header δίνει πληροφορίες του τύπου διεύθυνση αποστολέα, παραλήπτη και άλλες πληροφορίες ελέγχου. </a:t>
            </a:r>
          </a:p>
          <a:p>
            <a:pPr>
              <a:lnSpc>
                <a:spcPct val="90000"/>
              </a:lnSpc>
            </a:pPr>
            <a:r>
              <a:rPr lang="el-GR" altLang="en-US" dirty="0"/>
              <a:t>Το IP ονομάζει την βασική του μονάδα μεταφοράς πληροφορίας Internet Datagram.</a:t>
            </a:r>
          </a:p>
          <a:p>
            <a:pPr>
              <a:lnSpc>
                <a:spcPct val="90000"/>
              </a:lnSpc>
            </a:pPr>
            <a:r>
              <a:rPr lang="el-GR" altLang="en-US" dirty="0"/>
              <a:t>Όπως και το frame, έτσι και το datagram χωρίζεται σε header και δεδομένα.</a:t>
            </a:r>
          </a:p>
          <a:p>
            <a:pPr>
              <a:lnSpc>
                <a:spcPct val="90000"/>
              </a:lnSpc>
            </a:pPr>
            <a:r>
              <a:rPr lang="el-GR" altLang="en-US" dirty="0"/>
              <a:t>Επίσης περιλαμβάνει και τις διευθύνσεις του αποστολέα και παραλήπτη του</a:t>
            </a:r>
            <a:endParaRPr lang="en-US" dirty="0"/>
          </a:p>
        </p:txBody>
      </p:sp>
    </p:spTree>
    <p:extLst>
      <p:ext uri="{BB962C8B-B14F-4D97-AF65-F5344CB8AC3E}">
        <p14:creationId xmlns:p14="http://schemas.microsoft.com/office/powerpoint/2010/main" val="2995875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IP Diagram</a:t>
            </a:r>
            <a:r>
              <a:rPr lang="el-GR" altLang="en-US" dirty="0"/>
              <a:t> (2/3)</a:t>
            </a:r>
            <a:endParaRPr lang="en-US" dirty="0"/>
          </a:p>
        </p:txBody>
      </p:sp>
      <p:sp>
        <p:nvSpPr>
          <p:cNvPr id="3" name="Content Placeholder 2"/>
          <p:cNvSpPr>
            <a:spLocks noGrp="1"/>
          </p:cNvSpPr>
          <p:nvPr>
            <p:ph idx="1"/>
          </p:nvPr>
        </p:nvSpPr>
        <p:spPr/>
        <p:txBody>
          <a:bodyPr>
            <a:normAutofit/>
          </a:bodyPr>
          <a:lstStyle/>
          <a:p>
            <a:pPr>
              <a:lnSpc>
                <a:spcPct val="90000"/>
              </a:lnSpc>
            </a:pPr>
            <a:r>
              <a:rPr lang="el-GR" altLang="en-US" dirty="0"/>
              <a:t>Το Internet δεν περιορίζει το μέγεθος των datagrams</a:t>
            </a:r>
          </a:p>
          <a:p>
            <a:pPr>
              <a:lnSpc>
                <a:spcPct val="90000"/>
              </a:lnSpc>
            </a:pPr>
            <a:r>
              <a:rPr lang="el-GR" altLang="en-US" dirty="0"/>
              <a:t>Προτείνει πως τα δίκτυα και οι gateways θα πρέπει να μπορούν να διαχειριστούν datagrams μέχρι 576 bytes, χωρίς να τα κομματιάζουν σε πολλά μικρότερα κομμάτια</a:t>
            </a:r>
          </a:p>
          <a:p>
            <a:pPr>
              <a:lnSpc>
                <a:spcPct val="90000"/>
              </a:lnSpc>
            </a:pPr>
            <a:r>
              <a:rPr lang="en-US" dirty="0"/>
              <a:t>H </a:t>
            </a:r>
            <a:r>
              <a:rPr lang="el-GR" dirty="0"/>
              <a:t>τεχνική αυτή ονομάζεται </a:t>
            </a:r>
            <a:r>
              <a:rPr lang="en-US" dirty="0"/>
              <a:t>fragmentation</a:t>
            </a:r>
          </a:p>
        </p:txBody>
      </p:sp>
    </p:spTree>
    <p:extLst>
      <p:ext uri="{BB962C8B-B14F-4D97-AF65-F5344CB8AC3E}">
        <p14:creationId xmlns:p14="http://schemas.microsoft.com/office/powerpoint/2010/main" val="2924742620"/>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3167</TotalTime>
  <Words>4536</Words>
  <Application>Microsoft Office PowerPoint</Application>
  <PresentationFormat>On-screen Show (4:3)</PresentationFormat>
  <Paragraphs>438</Paragraphs>
  <Slides>64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64</vt:i4>
      </vt:variant>
    </vt:vector>
  </HeadingPairs>
  <TitlesOfParts>
    <vt:vector size="68" baseType="lpstr">
      <vt:lpstr>Arial</vt:lpstr>
      <vt:lpstr>Calibri</vt:lpstr>
      <vt:lpstr>Cambria Math</vt:lpstr>
      <vt:lpstr>1_Θέμα του Office</vt:lpstr>
      <vt:lpstr>ΔΙΚΤΥΑ ΔΗΜΟΣΙΑΣ ΧΡΗΣΗΣ ΚΑΙ ΔΙΑΣΥΝΔΕΣΗ ΔΙΚΤΥΩΝ</vt:lpstr>
      <vt:lpstr>Περιεχόμενα ενότητας</vt:lpstr>
      <vt:lpstr>Εισαγωγή (1/3)</vt:lpstr>
      <vt:lpstr>Εισαγωγή (2/3)</vt:lpstr>
      <vt:lpstr>Εισαγωγή (3/3)</vt:lpstr>
      <vt:lpstr>Φιλοσοφία (1/2)</vt:lpstr>
      <vt:lpstr>Φιλοσοφία (2/2)</vt:lpstr>
      <vt:lpstr>IP Diagram (1/3)</vt:lpstr>
      <vt:lpstr>IP Diagram (2/3)</vt:lpstr>
      <vt:lpstr>IP Diagram (3/3)</vt:lpstr>
      <vt:lpstr>Μοντέλο Λειτουργίας</vt:lpstr>
      <vt:lpstr>Διαδικασία Μοντέλου Λειτουργίας (1/5)</vt:lpstr>
      <vt:lpstr>Διαδικασία Μοντέλου Λειτουργίας (2/5)</vt:lpstr>
      <vt:lpstr>Διαδικασία Μοντέλου Λειτουργίας (3/5)</vt:lpstr>
      <vt:lpstr>Διαδικασία Μοντέλου Λειτουργίας (4/5)</vt:lpstr>
      <vt:lpstr>Διαδικασία Μοντέλου Λειτουργίας (5/5)</vt:lpstr>
      <vt:lpstr>Λειτουργίες Προσπέλασης IP</vt:lpstr>
      <vt:lpstr>Προσπέλαση διευθύνσεων (1/2)</vt:lpstr>
      <vt:lpstr>Προσπέλαση διευθύνσεων (2/2)</vt:lpstr>
      <vt:lpstr>Class A διευθύνσεις</vt:lpstr>
      <vt:lpstr>Class B διευθύνσεις</vt:lpstr>
      <vt:lpstr>Class C διευθύνσεις</vt:lpstr>
      <vt:lpstr>Διευθύνσεις στο Internet (1/4)</vt:lpstr>
      <vt:lpstr>Διευθύνσεις στο Internet (2/4)</vt:lpstr>
      <vt:lpstr>Διευθύνσεις στο Internet (3/4)</vt:lpstr>
      <vt:lpstr>Διευθύνσεις στο Internet (4/4)</vt:lpstr>
      <vt:lpstr>Τμηματοποίηση και επανασύνδεση (1/5)</vt:lpstr>
      <vt:lpstr>Τμηματοποίηση και επανασύνδεση (2/5)</vt:lpstr>
      <vt:lpstr>Τμηματοποίηση και επανασύνδεση (3/5)</vt:lpstr>
      <vt:lpstr>Τμηματοποίηση και επανασύνδεση (4/5)</vt:lpstr>
      <vt:lpstr>Τμηματοποίηση και επανασύνδεση (5/5)</vt:lpstr>
      <vt:lpstr>IPv4</vt:lpstr>
      <vt:lpstr>Δυνατότητες IPv4</vt:lpstr>
      <vt:lpstr>IPv6</vt:lpstr>
      <vt:lpstr>Δυνατότητες IPv6</vt:lpstr>
      <vt:lpstr>Μορφή Διευθύνσεων IPv4 και IPv6</vt:lpstr>
      <vt:lpstr>Μηχανισμοί IP</vt:lpstr>
      <vt:lpstr>Type Of Service (1/2)</vt:lpstr>
      <vt:lpstr>Type Of Service (2/2)</vt:lpstr>
      <vt:lpstr>Time To Live</vt:lpstr>
      <vt:lpstr>Options</vt:lpstr>
      <vt:lpstr>Header Checksum</vt:lpstr>
      <vt:lpstr>Μειονεκτήματα IP</vt:lpstr>
      <vt:lpstr>Συνεργαζόμενα πρωτόκολλα</vt:lpstr>
      <vt:lpstr>ICMP πρωτόκολλο (1/4)</vt:lpstr>
      <vt:lpstr>ICMP πρωτόκολλο (2/4)</vt:lpstr>
      <vt:lpstr>ICMP πρωτόκολλο (3/4)</vt:lpstr>
      <vt:lpstr>ICMP πρωτόκολλο (4/4)</vt:lpstr>
      <vt:lpstr>ARP πρωτόκολλο (1/5)</vt:lpstr>
      <vt:lpstr>ARP πρωτόκολλο (2/5)</vt:lpstr>
      <vt:lpstr>ARP πρωτόκολλο (3/5)</vt:lpstr>
      <vt:lpstr>ARP πρωτόκολλο (4/5)</vt:lpstr>
      <vt:lpstr>ARP πρωτόκολλο (5/5)</vt:lpstr>
      <vt:lpstr>RARP πρωτόκολλο (1/2)</vt:lpstr>
      <vt:lpstr>RARP πρωτόκολλο (2/2)</vt:lpstr>
      <vt:lpstr>Σύντομη ανασκόπηση</vt:lpstr>
      <vt:lpstr>Βιβλιογραφία</vt:lpstr>
      <vt:lpstr>Links</vt:lpstr>
      <vt:lpstr>Ερωτήσεις</vt:lpstr>
      <vt:lpstr>Μετάδοση από PC3 σε PC4</vt:lpstr>
      <vt:lpstr>Γενικά</vt:lpstr>
      <vt:lpstr>Από το PC3 στο router </vt:lpstr>
      <vt:lpstr>Από το router στο PC4</vt:lpstr>
      <vt:lpstr>Επιβεβαίωση λήψης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ΚΟΚΚΙΝΟΣ ΒΑΣΙΛΕΙΟΣ</cp:lastModifiedBy>
  <cp:revision>774</cp:revision>
  <dcterms:created xsi:type="dcterms:W3CDTF">2012-09-06T09:03:05Z</dcterms:created>
  <dcterms:modified xsi:type="dcterms:W3CDTF">2022-10-20T13:05:53Z</dcterms:modified>
</cp:coreProperties>
</file>