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46"/>
  </p:notesMasterIdLst>
  <p:handoutMasterIdLst>
    <p:handoutMasterId r:id="rId47"/>
  </p:handoutMasterIdLst>
  <p:sldIdLst>
    <p:sldId id="394" r:id="rId2"/>
    <p:sldId id="261" r:id="rId3"/>
    <p:sldId id="262" r:id="rId4"/>
    <p:sldId id="393" r:id="rId5"/>
    <p:sldId id="405" r:id="rId6"/>
    <p:sldId id="412" r:id="rId7"/>
    <p:sldId id="410" r:id="rId8"/>
    <p:sldId id="411" r:id="rId9"/>
    <p:sldId id="364" r:id="rId10"/>
    <p:sldId id="382" r:id="rId11"/>
    <p:sldId id="363" r:id="rId12"/>
    <p:sldId id="397" r:id="rId13"/>
    <p:sldId id="413" r:id="rId14"/>
    <p:sldId id="414" r:id="rId15"/>
    <p:sldId id="420" r:id="rId16"/>
    <p:sldId id="415" r:id="rId17"/>
    <p:sldId id="416" r:id="rId18"/>
    <p:sldId id="417" r:id="rId19"/>
    <p:sldId id="396" r:id="rId20"/>
    <p:sldId id="395" r:id="rId21"/>
    <p:sldId id="418" r:id="rId22"/>
    <p:sldId id="419" r:id="rId23"/>
    <p:sldId id="362" r:id="rId24"/>
    <p:sldId id="398" r:id="rId25"/>
    <p:sldId id="383" r:id="rId26"/>
    <p:sldId id="375" r:id="rId27"/>
    <p:sldId id="399" r:id="rId28"/>
    <p:sldId id="400" r:id="rId29"/>
    <p:sldId id="401" r:id="rId30"/>
    <p:sldId id="402" r:id="rId31"/>
    <p:sldId id="403" r:id="rId32"/>
    <p:sldId id="361" r:id="rId33"/>
    <p:sldId id="360" r:id="rId34"/>
    <p:sldId id="404" r:id="rId35"/>
    <p:sldId id="379" r:id="rId36"/>
    <p:sldId id="378" r:id="rId37"/>
    <p:sldId id="377" r:id="rId38"/>
    <p:sldId id="421" r:id="rId39"/>
    <p:sldId id="376" r:id="rId40"/>
    <p:sldId id="381" r:id="rId41"/>
    <p:sldId id="386" r:id="rId42"/>
    <p:sldId id="321" r:id="rId43"/>
    <p:sldId id="320" r:id="rId44"/>
    <p:sldId id="322" r:id="rId4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  <p:cmAuthor id="1" name="kanakisn" initials="" lastIdx="14" clrIdx="1"/>
  <p:cmAuthor id="2" name="giorgos d" initials="G D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111" d="100"/>
          <a:sy n="111" d="100"/>
        </p:scale>
        <p:origin x="180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C8CCAF-BF04-48A5-9C3E-BB7F336E5080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D3735-6AB7-44A2-AEA1-87C4484A2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02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24/2/2022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60840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55503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83264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86578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22763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42396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92183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5174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2573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86924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3840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166226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379895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764393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644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60382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68904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0379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0089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/>
              <a:t>Στυλ κύριου υπότιτλου</a:t>
            </a:r>
          </a:p>
        </p:txBody>
      </p:sp>
    </p:spTree>
    <p:extLst>
      <p:ext uri="{BB962C8B-B14F-4D97-AF65-F5344CB8AC3E}">
        <p14:creationId xmlns:p14="http://schemas.microsoft.com/office/powerpoint/2010/main" val="3583223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Τεχνολογίες </a:t>
            </a:r>
            <a:r>
              <a:rPr lang="en-US" sz="1000" dirty="0" err="1">
                <a:solidFill>
                  <a:srgbClr val="5075BC"/>
                </a:solidFill>
              </a:rPr>
              <a:t>xDSL</a:t>
            </a:r>
            <a:r>
              <a:rPr lang="en-US" sz="1000" dirty="0">
                <a:solidFill>
                  <a:srgbClr val="5075BC"/>
                </a:solidFill>
              </a:rPr>
              <a:t> (</a:t>
            </a:r>
            <a:r>
              <a:rPr lang="el-GR" sz="1000" dirty="0">
                <a:solidFill>
                  <a:srgbClr val="5075BC"/>
                </a:solidFill>
              </a:rPr>
              <a:t>Μέρος 2)</a:t>
            </a:r>
          </a:p>
        </p:txBody>
      </p:sp>
      <p:pic>
        <p:nvPicPr>
          <p:cNvPr id="8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089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79227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/>
              <a:t>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Τεχνολογίες </a:t>
            </a:r>
            <a:r>
              <a:rPr lang="en-US" sz="1000" dirty="0">
                <a:solidFill>
                  <a:srgbClr val="5075BC"/>
                </a:solidFill>
              </a:rPr>
              <a:t>VDSL </a:t>
            </a:r>
            <a:endParaRPr lang="el-GR" sz="1000" dirty="0">
              <a:solidFill>
                <a:srgbClr val="5075BC"/>
              </a:solidFill>
            </a:endParaRPr>
          </a:p>
        </p:txBody>
      </p:sp>
      <p:pic>
        <p:nvPicPr>
          <p:cNvPr id="8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7639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811053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Τεχνολογίες </a:t>
            </a:r>
            <a:r>
              <a:rPr lang="en-US" sz="1000" dirty="0" err="1">
                <a:solidFill>
                  <a:srgbClr val="5075BC"/>
                </a:solidFill>
              </a:rPr>
              <a:t>xDSL</a:t>
            </a:r>
            <a:r>
              <a:rPr lang="en-US" sz="1000" dirty="0">
                <a:solidFill>
                  <a:srgbClr val="5075BC"/>
                </a:solidFill>
              </a:rPr>
              <a:t> (</a:t>
            </a:r>
            <a:r>
              <a:rPr lang="el-GR" sz="1000" dirty="0">
                <a:solidFill>
                  <a:srgbClr val="5075BC"/>
                </a:solidFill>
              </a:rPr>
              <a:t>Μέρος 2)</a:t>
            </a:r>
          </a:p>
        </p:txBody>
      </p:sp>
      <p:pic>
        <p:nvPicPr>
          <p:cNvPr id="9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9623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Τεχνολογίες </a:t>
            </a:r>
            <a:r>
              <a:rPr lang="en-US" sz="1000" dirty="0" err="1">
                <a:solidFill>
                  <a:srgbClr val="5075BC"/>
                </a:solidFill>
              </a:rPr>
              <a:t>xDSL</a:t>
            </a:r>
            <a:r>
              <a:rPr lang="en-US" sz="1000" dirty="0">
                <a:solidFill>
                  <a:srgbClr val="5075BC"/>
                </a:solidFill>
              </a:rPr>
              <a:t> (</a:t>
            </a:r>
            <a:r>
              <a:rPr lang="el-GR" sz="1000" dirty="0">
                <a:solidFill>
                  <a:srgbClr val="5075BC"/>
                </a:solidFill>
              </a:rPr>
              <a:t>Μέρος 2)</a:t>
            </a:r>
          </a:p>
        </p:txBody>
      </p:sp>
      <p:pic>
        <p:nvPicPr>
          <p:cNvPr id="11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789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Τεχνολογίες </a:t>
            </a:r>
            <a:r>
              <a:rPr lang="en-US" sz="1000" dirty="0" err="1">
                <a:solidFill>
                  <a:srgbClr val="5075BC"/>
                </a:solidFill>
              </a:rPr>
              <a:t>xDSL</a:t>
            </a:r>
            <a:r>
              <a:rPr lang="en-US" sz="1000" dirty="0">
                <a:solidFill>
                  <a:srgbClr val="5075BC"/>
                </a:solidFill>
              </a:rPr>
              <a:t> (</a:t>
            </a:r>
            <a:r>
              <a:rPr lang="el-GR" sz="1000" dirty="0">
                <a:solidFill>
                  <a:srgbClr val="5075BC"/>
                </a:solidFill>
              </a:rPr>
              <a:t>Μέρος 2)</a:t>
            </a:r>
          </a:p>
        </p:txBody>
      </p:sp>
      <p:pic>
        <p:nvPicPr>
          <p:cNvPr id="7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4390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9410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/>
              <a:t>Στυλ κύριου τίτλου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Τεχνολογίες </a:t>
            </a:r>
            <a:r>
              <a:rPr lang="en-US" sz="1000" dirty="0" err="1">
                <a:solidFill>
                  <a:srgbClr val="5075BC"/>
                </a:solidFill>
              </a:rPr>
              <a:t>xDSL</a:t>
            </a:r>
            <a:r>
              <a:rPr lang="en-US" sz="1000" dirty="0">
                <a:solidFill>
                  <a:srgbClr val="5075BC"/>
                </a:solidFill>
              </a:rPr>
              <a:t> (</a:t>
            </a:r>
            <a:r>
              <a:rPr lang="el-GR" sz="1000" dirty="0">
                <a:solidFill>
                  <a:srgbClr val="5075BC"/>
                </a:solidFill>
              </a:rPr>
              <a:t>Μέρος 2)</a:t>
            </a:r>
          </a:p>
        </p:txBody>
      </p:sp>
      <p:pic>
        <p:nvPicPr>
          <p:cNvPr id="8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336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/>
              <a:t>Στυλ κύριου τίτλου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Τεχνολογίες </a:t>
            </a:r>
            <a:r>
              <a:rPr lang="en-US" sz="1000" dirty="0" err="1">
                <a:solidFill>
                  <a:srgbClr val="5075BC"/>
                </a:solidFill>
              </a:rPr>
              <a:t>xDSL</a:t>
            </a:r>
            <a:r>
              <a:rPr lang="en-US" sz="1000" dirty="0">
                <a:solidFill>
                  <a:srgbClr val="5075BC"/>
                </a:solidFill>
              </a:rPr>
              <a:t> (</a:t>
            </a:r>
            <a:r>
              <a:rPr lang="el-GR" sz="1000" dirty="0">
                <a:solidFill>
                  <a:srgbClr val="5075BC"/>
                </a:solidFill>
              </a:rPr>
              <a:t>Μέρος 2)</a:t>
            </a:r>
          </a:p>
        </p:txBody>
      </p:sp>
      <p:pic>
        <p:nvPicPr>
          <p:cNvPr id="10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1774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3937231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0" r:id="rId12"/>
    <p:sldLayoutId id="2147483661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okkinos@cti.g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telematics.upatras.gr/telematics/bouras?language=e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VDSL#/media/File:VDSL2_frequencies.png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802.org/3/efm/public/nov01/haas_1_1101.pdf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idate.org/world-fttx-market-2018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gitallife.gr/i-poreia-tis-evryzonikotitas-stin-ellada-to-a-eksamino-tou-2017-2017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uter-switch.com/faq/adsl-vs-vdsl.html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ersatek.com/blog/what-is-dslam/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telematics.upatras.gr/telematics/bouras/undergraduate-courses/euruzwnikes-texnologies?language=el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hirlpool.net.au/wiki/?tag=ADSL_Theory" TargetMode="Externa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/>
              <a:t>ΕΥΡΥΖΩΝΙΚΕΣ ΤΕΧΝΟΛΟΓΙΕΣ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2"/>
            <a:ext cx="7776864" cy="2996506"/>
          </a:xfrm>
        </p:spPr>
        <p:txBody>
          <a:bodyPr>
            <a:normAutofit fontScale="85000" lnSpcReduction="20000"/>
          </a:bodyPr>
          <a:lstStyle/>
          <a:p>
            <a:r>
              <a:rPr lang="el-GR" sz="2900" dirty="0">
                <a:solidFill>
                  <a:srgbClr val="5075BC"/>
                </a:solidFill>
              </a:rPr>
              <a:t>Ενότητα </a:t>
            </a:r>
            <a:r>
              <a:rPr lang="en-US" sz="2900" dirty="0">
                <a:solidFill>
                  <a:srgbClr val="5075BC"/>
                </a:solidFill>
              </a:rPr>
              <a:t># </a:t>
            </a:r>
            <a:r>
              <a:rPr lang="el-GR" sz="2900" dirty="0">
                <a:solidFill>
                  <a:srgbClr val="5075BC"/>
                </a:solidFill>
              </a:rPr>
              <a:t>4:</a:t>
            </a:r>
            <a:r>
              <a:rPr lang="en-US" sz="2900" dirty="0"/>
              <a:t> </a:t>
            </a:r>
            <a:r>
              <a:rPr lang="el-GR" sz="2800" dirty="0"/>
              <a:t>Τεχνολογίες </a:t>
            </a:r>
            <a:r>
              <a:rPr lang="en-US" sz="2800" dirty="0"/>
              <a:t>VDSL</a:t>
            </a:r>
          </a:p>
          <a:p>
            <a:endParaRPr lang="el-GR" sz="2800" dirty="0"/>
          </a:p>
          <a:p>
            <a:r>
              <a:rPr lang="el-GR" sz="2800"/>
              <a:t>Βασίλειος Κόκκινος</a:t>
            </a:r>
            <a:endParaRPr lang="el-GR" sz="2800" dirty="0"/>
          </a:p>
          <a:p>
            <a:r>
              <a:rPr lang="el-GR" sz="2800" dirty="0"/>
              <a:t>Τμήμα Μηχανικών Η/Υ &amp; Πληροφορικής</a:t>
            </a:r>
            <a:r>
              <a:rPr lang="en-US" sz="2800" dirty="0"/>
              <a:t>, </a:t>
            </a:r>
            <a:r>
              <a:rPr lang="el-GR" sz="2800" dirty="0"/>
              <a:t>Πανεπιστήμιο Πατρών</a:t>
            </a:r>
          </a:p>
          <a:p>
            <a:r>
              <a:rPr lang="en-US" sz="2800" dirty="0"/>
              <a:t>email: </a:t>
            </a:r>
            <a:r>
              <a:rPr lang="en-US" sz="2800" dirty="0">
                <a:hlinkClick r:id="rId3"/>
              </a:rPr>
              <a:t>kokkinos@cti.gr</a:t>
            </a:r>
            <a:r>
              <a:rPr lang="el-GR" sz="2800" dirty="0"/>
              <a:t>, </a:t>
            </a:r>
            <a:endParaRPr lang="en-US" sz="2800" dirty="0"/>
          </a:p>
          <a:p>
            <a:r>
              <a:rPr lang="en-US" sz="2800" dirty="0"/>
              <a:t>site: </a:t>
            </a:r>
            <a:r>
              <a:rPr lang="en-US" sz="2800" dirty="0">
                <a:hlinkClick r:id="rId4"/>
              </a:rPr>
              <a:t>http://telematics.upatras.gr/telematics/bouras?language=el</a:t>
            </a: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l-GR" sz="2800" dirty="0"/>
          </a:p>
        </p:txBody>
      </p:sp>
      <p:pic>
        <p:nvPicPr>
          <p:cNvPr id="6" name="Picture 4" descr="https://www.upatras.gr/sites/www.upatras.gr/files/up_2017_logo_g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18" y="293700"/>
            <a:ext cx="3749040" cy="1360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264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VDSL</a:t>
            </a:r>
            <a:r>
              <a:rPr lang="el-GR" altLang="en-US" dirty="0"/>
              <a:t> (2/4)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Ανάλογα με την υλοποίηση, το VDSL δε μπορεί να ξεπερνά το 1,5 </a:t>
            </a:r>
            <a:r>
              <a:rPr lang="el-GR" dirty="0" err="1"/>
              <a:t>km</a:t>
            </a:r>
            <a:r>
              <a:rPr lang="el-GR" dirty="0"/>
              <a:t> </a:t>
            </a:r>
            <a:endParaRPr lang="en-US" dirty="0"/>
          </a:p>
          <a:p>
            <a:r>
              <a:rPr lang="en-US" dirty="0"/>
              <a:t>O</a:t>
            </a:r>
            <a:r>
              <a:rPr lang="el-GR" dirty="0"/>
              <a:t>ι ρυθμοί μετάδοσης κυμαίνονται για τη λήψη από 13 έως 52 Mbps και για την αποστολή αγγίζουν τα 16 </a:t>
            </a:r>
            <a:r>
              <a:rPr lang="el-GR" dirty="0" err="1"/>
              <a:t>Mbps</a:t>
            </a:r>
            <a:endParaRPr lang="el-GR" dirty="0"/>
          </a:p>
          <a:p>
            <a:r>
              <a:rPr lang="el-GR" dirty="0"/>
              <a:t>Υποστηρίζει υπηρεσίες όπως </a:t>
            </a:r>
            <a:r>
              <a:rPr lang="en-US" dirty="0"/>
              <a:t>HDTV </a:t>
            </a:r>
            <a:r>
              <a:rPr lang="el-GR" dirty="0"/>
              <a:t>και </a:t>
            </a:r>
            <a:r>
              <a:rPr lang="en-US" dirty="0"/>
              <a:t>VoIP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97455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VDSL</a:t>
            </a:r>
            <a:r>
              <a:rPr lang="el-GR" altLang="en-US" dirty="0"/>
              <a:t> (3/4)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Χρησιμοποιεί FTTN</a:t>
            </a:r>
            <a:r>
              <a:rPr lang="en-US" dirty="0"/>
              <a:t> (FTT Network)</a:t>
            </a:r>
            <a:r>
              <a:rPr lang="el-GR" dirty="0"/>
              <a:t> ή FTTC αρχιτεκτονική</a:t>
            </a:r>
          </a:p>
          <a:p>
            <a:r>
              <a:rPr lang="el-GR" dirty="0"/>
              <a:t>Στο FTTC (</a:t>
            </a:r>
            <a:r>
              <a:rPr lang="en-US" dirty="0"/>
              <a:t>Fiber To The Cabinet</a:t>
            </a:r>
            <a:r>
              <a:rPr lang="el-GR" dirty="0"/>
              <a:t>)</a:t>
            </a:r>
            <a:r>
              <a:rPr lang="en-US" dirty="0"/>
              <a:t>,</a:t>
            </a:r>
            <a:r>
              <a:rPr lang="el-GR" dirty="0"/>
              <a:t> έχουμε την τοποθέτηση οπτικών ινών μέχρι και το ΚΑΦΑΟ</a:t>
            </a:r>
          </a:p>
          <a:p>
            <a:r>
              <a:rPr lang="el-GR" dirty="0"/>
              <a:t>Ο εξοπλισμός</a:t>
            </a:r>
            <a:r>
              <a:rPr lang="en-US" dirty="0"/>
              <a:t> </a:t>
            </a:r>
            <a:r>
              <a:rPr lang="el-GR" dirty="0"/>
              <a:t>(DSLAM) τοποθετείται σε επίπεδο γειτονιάς (συνήθως στα ΚΑΦΑΟ)</a:t>
            </a:r>
          </a:p>
          <a:p>
            <a:r>
              <a:rPr lang="el-GR" dirty="0"/>
              <a:t>Επειδή οι ταχύτητες που προσφέρει το VDSL εξαρτώνται σε μεγάλο βαθμό από την δικτυακή υποδομή, δεν είναι εγγυημένες και για αυτό οι </a:t>
            </a:r>
            <a:r>
              <a:rPr lang="el-GR" dirty="0" err="1"/>
              <a:t>πάροχοι</a:t>
            </a:r>
            <a:r>
              <a:rPr lang="el-GR" dirty="0"/>
              <a:t> δεν το προσφέρουν σε όλους τους χρήστες</a:t>
            </a:r>
          </a:p>
        </p:txBody>
      </p:sp>
    </p:spTree>
    <p:extLst>
      <p:ext uri="{BB962C8B-B14F-4D97-AF65-F5344CB8AC3E}">
        <p14:creationId xmlns:p14="http://schemas.microsoft.com/office/powerpoint/2010/main" val="3868851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VDSL</a:t>
            </a:r>
            <a:r>
              <a:rPr lang="el-GR" altLang="en-US" dirty="0"/>
              <a:t> (4/4)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Τεχνολογίες για την υλοποίηση του VDSL: </a:t>
            </a:r>
          </a:p>
          <a:p>
            <a:pPr lvl="1"/>
            <a:r>
              <a:rPr lang="el-GR" dirty="0"/>
              <a:t>Η τεχνολογία QAM (</a:t>
            </a:r>
            <a:r>
              <a:rPr lang="el-GR" dirty="0" err="1"/>
              <a:t>Quadrature</a:t>
            </a:r>
            <a:r>
              <a:rPr lang="el-GR" dirty="0"/>
              <a:t> </a:t>
            </a:r>
            <a:r>
              <a:rPr lang="el-GR" dirty="0" err="1"/>
              <a:t>Amplitude</a:t>
            </a:r>
            <a:r>
              <a:rPr lang="el-GR" dirty="0"/>
              <a:t> </a:t>
            </a:r>
            <a:r>
              <a:rPr lang="el-GR" dirty="0" err="1"/>
              <a:t>Modulation</a:t>
            </a:r>
            <a:r>
              <a:rPr lang="el-GR" dirty="0"/>
              <a:t>)</a:t>
            </a:r>
          </a:p>
          <a:p>
            <a:pPr lvl="1"/>
            <a:r>
              <a:rPr lang="el-GR" dirty="0"/>
              <a:t>Η τεχνολογία DMT (Discrete Multi-</a:t>
            </a:r>
            <a:r>
              <a:rPr lang="el-GR" dirty="0" err="1"/>
              <a:t>Tone</a:t>
            </a:r>
            <a:r>
              <a:rPr lang="el-GR" dirty="0"/>
              <a:t>): Δημιουργεί 247 εικονικά κανάλια στο διαθέσιμο εύρος ζώνης. Κάθε κανάλι ελέγχεται χωριστά και ανά πάσα στιγμή μπορεί να ενεργοποιηθεί κάποιο άλλο που προσφέρει καλύτερη ροή δεδομένων.</a:t>
            </a:r>
          </a:p>
          <a:p>
            <a:r>
              <a:rPr lang="el-GR" dirty="0"/>
              <a:t> Η DMT χρησιμοποιείται από τους περισσότερους κατασκευαστές VDSL (π.χ. ΟΤΕ)</a:t>
            </a:r>
          </a:p>
        </p:txBody>
      </p:sp>
    </p:spTree>
    <p:extLst>
      <p:ext uri="{BB962C8B-B14F-4D97-AF65-F5344CB8AC3E}">
        <p14:creationId xmlns:p14="http://schemas.microsoft.com/office/powerpoint/2010/main" val="1739450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Χαρακτηριστικά </a:t>
            </a:r>
            <a:r>
              <a:rPr lang="en-US" altLang="en-US" dirty="0"/>
              <a:t>VDSL</a:t>
            </a:r>
            <a:r>
              <a:rPr lang="el-GR" altLang="en-US" dirty="0"/>
              <a:t>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Η τεχνολογία VDSL είναι αρκετά ευέλικτη και έτσι μπορεί να χρησιμοποιηθεί σε αρκετές περιπτώσεις ανάλογα με την περίσταση υλοποίησης</a:t>
            </a:r>
          </a:p>
          <a:p>
            <a:r>
              <a:rPr lang="en-US" dirty="0" err="1"/>
              <a:t>Dupplexing</a:t>
            </a:r>
            <a:r>
              <a:rPr lang="en-US" dirty="0"/>
              <a:t>:</a:t>
            </a:r>
            <a:endParaRPr lang="el-GR" dirty="0"/>
          </a:p>
          <a:p>
            <a:pPr lvl="1"/>
            <a:r>
              <a:rPr lang="en-US" dirty="0"/>
              <a:t>FDD</a:t>
            </a:r>
          </a:p>
          <a:p>
            <a:r>
              <a:rPr lang="en-US" dirty="0"/>
              <a:t>Error correction:</a:t>
            </a:r>
          </a:p>
          <a:p>
            <a:pPr lvl="1"/>
            <a:r>
              <a:rPr lang="en-US" dirty="0"/>
              <a:t>FEC </a:t>
            </a:r>
          </a:p>
          <a:p>
            <a:pPr lvl="1"/>
            <a:r>
              <a:rPr lang="en-US" dirty="0"/>
              <a:t>Reed Solomon Error Correction</a:t>
            </a:r>
          </a:p>
        </p:txBody>
      </p:sp>
    </p:spTree>
    <p:extLst>
      <p:ext uri="{BB962C8B-B14F-4D97-AF65-F5344CB8AC3E}">
        <p14:creationId xmlns:p14="http://schemas.microsoft.com/office/powerpoint/2010/main" val="779735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Χαρακτηριστικά </a:t>
            </a:r>
            <a:r>
              <a:rPr lang="en-US" altLang="en-US" dirty="0"/>
              <a:t>VDSL</a:t>
            </a:r>
            <a:r>
              <a:rPr lang="el-GR" altLang="en-US" dirty="0"/>
              <a:t> (</a:t>
            </a:r>
            <a:r>
              <a:rPr lang="en-US" altLang="en-US" dirty="0"/>
              <a:t>2</a:t>
            </a:r>
            <a:r>
              <a:rPr lang="el-GR" altLang="en-US" dirty="0"/>
              <a:t>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Modulation Scheme:</a:t>
            </a:r>
            <a:endParaRPr lang="el-GR" dirty="0"/>
          </a:p>
          <a:p>
            <a:pPr lvl="1"/>
            <a:r>
              <a:rPr lang="en-US" dirty="0"/>
              <a:t>Single carrier Modulation - QAM</a:t>
            </a:r>
          </a:p>
          <a:p>
            <a:pPr lvl="1"/>
            <a:r>
              <a:rPr lang="en-US" dirty="0"/>
              <a:t>Multi carrier Modulation – DMT</a:t>
            </a:r>
            <a:endParaRPr lang="el-GR" dirty="0"/>
          </a:p>
          <a:p>
            <a:r>
              <a:rPr lang="el-GR" dirty="0"/>
              <a:t>Χρησιμοποιεί το εύρος συχνοτήτων από τα 25 </a:t>
            </a:r>
            <a:r>
              <a:rPr lang="en-US" dirty="0" err="1"/>
              <a:t>KHz</a:t>
            </a:r>
            <a:r>
              <a:rPr lang="en-US" dirty="0"/>
              <a:t> </a:t>
            </a:r>
            <a:r>
              <a:rPr lang="el-GR" dirty="0"/>
              <a:t>έως και τα 12 </a:t>
            </a:r>
            <a:r>
              <a:rPr lang="en-US" dirty="0"/>
              <a:t>MHz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911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Συχνότητες </a:t>
            </a:r>
            <a:r>
              <a:rPr lang="en-US" altLang="en-US" dirty="0"/>
              <a:t>VDSL</a:t>
            </a:r>
            <a:r>
              <a:rPr lang="el-GR" altLang="en-US" dirty="0"/>
              <a:t>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840" y="5517232"/>
            <a:ext cx="5561916" cy="5655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Πηγή: </a:t>
            </a:r>
            <a:r>
              <a:rPr lang="en-US" dirty="0" err="1">
                <a:hlinkClick r:id="rId3"/>
              </a:rPr>
              <a:t>wikipedia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FE332F6F-442F-46D1-9251-FAA4975957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63140"/>
            <a:ext cx="9144000" cy="2331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622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Μοντέλο αναφοράς </a:t>
            </a:r>
            <a:r>
              <a:rPr lang="en-US" altLang="en-US" dirty="0"/>
              <a:t>VDSL</a:t>
            </a:r>
            <a:endParaRPr lang="el-GR" dirty="0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8B5AECAE-CD0D-4EDA-BD86-163996E630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50" y="2222178"/>
            <a:ext cx="8229600" cy="3196281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44E23FD-E60F-4BD2-BC72-DB5692756F2E}"/>
              </a:ext>
            </a:extLst>
          </p:cNvPr>
          <p:cNvSpPr txBox="1"/>
          <p:nvPr/>
        </p:nvSpPr>
        <p:spPr>
          <a:xfrm>
            <a:off x="3131840" y="4869160"/>
            <a:ext cx="2520280" cy="2138536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r>
              <a:rPr lang="el-GR" dirty="0">
                <a:hlinkClick r:id="rId4"/>
              </a:rPr>
              <a:t>Πηγή</a:t>
            </a:r>
            <a:r>
              <a:rPr lang="en-US" dirty="0"/>
              <a:t>: http://www.ieee802.org/ </a:t>
            </a:r>
          </a:p>
        </p:txBody>
      </p:sp>
    </p:spTree>
    <p:extLst>
      <p:ext uri="{BB962C8B-B14F-4D97-AF65-F5344CB8AC3E}">
        <p14:creationId xmlns:p14="http://schemas.microsoft.com/office/powerpoint/2010/main" val="36370513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Επίπεδα  </a:t>
            </a:r>
            <a:r>
              <a:rPr lang="en-US" altLang="en-US" dirty="0"/>
              <a:t>VDSL</a:t>
            </a:r>
            <a:r>
              <a:rPr lang="el-GR" altLang="en-US" dirty="0"/>
              <a:t> (</a:t>
            </a:r>
            <a:r>
              <a:rPr lang="en-US" altLang="en-US" dirty="0"/>
              <a:t>2</a:t>
            </a:r>
            <a:r>
              <a:rPr lang="el-GR" altLang="en-US" dirty="0"/>
              <a:t>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PMD</a:t>
            </a:r>
          </a:p>
          <a:p>
            <a:pPr lvl="1"/>
            <a:r>
              <a:rPr lang="el-GR" dirty="0"/>
              <a:t>Πραγματοποιεί λειτουργίες του φυσικού επιπέδου (του μοντέλου </a:t>
            </a:r>
            <a:r>
              <a:rPr lang="en-US" dirty="0"/>
              <a:t>OSI</a:t>
            </a:r>
            <a:r>
              <a:rPr lang="el-GR" dirty="0"/>
              <a:t>)</a:t>
            </a:r>
            <a:endParaRPr lang="en-US" dirty="0"/>
          </a:p>
          <a:p>
            <a:r>
              <a:rPr lang="en-US" dirty="0"/>
              <a:t>PMS – TC</a:t>
            </a:r>
          </a:p>
          <a:p>
            <a:pPr lvl="1"/>
            <a:r>
              <a:rPr lang="el-GR" dirty="0"/>
              <a:t>Πραγματοποιεί συγκεκριμένες λειτουργίες του </a:t>
            </a:r>
            <a:r>
              <a:rPr lang="en-US" dirty="0"/>
              <a:t>VDSL (VDSL Framing Functions)</a:t>
            </a:r>
          </a:p>
          <a:p>
            <a:r>
              <a:rPr lang="en-US" dirty="0"/>
              <a:t>TPS – TC</a:t>
            </a:r>
            <a:endParaRPr lang="el-GR" dirty="0"/>
          </a:p>
          <a:p>
            <a:pPr lvl="1"/>
            <a:r>
              <a:rPr lang="el-GR" dirty="0"/>
              <a:t>Πραγματοποιεί συγκεκριμένες λειτουργίες (για το </a:t>
            </a:r>
            <a:r>
              <a:rPr lang="en-US" dirty="0"/>
              <a:t>transport protocol</a:t>
            </a:r>
            <a:r>
              <a:rPr lang="el-GR" dirty="0"/>
              <a:t>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0545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Ροή συγχρονισμού </a:t>
            </a:r>
            <a:r>
              <a:rPr lang="en-US" altLang="en-US" dirty="0"/>
              <a:t>VDSL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Παρέχει συγχρονισμό μεταξύ των </a:t>
            </a:r>
            <a:r>
              <a:rPr lang="el-GR" dirty="0" err="1"/>
              <a:t>υποεπιπέδων</a:t>
            </a:r>
            <a:r>
              <a:rPr lang="el-GR" dirty="0"/>
              <a:t> </a:t>
            </a:r>
            <a:r>
              <a:rPr lang="en-US" dirty="0"/>
              <a:t>TPS-TC </a:t>
            </a:r>
            <a:r>
              <a:rPr lang="el-GR" dirty="0"/>
              <a:t>και </a:t>
            </a:r>
            <a:r>
              <a:rPr lang="en-US" dirty="0"/>
              <a:t>PMS-TC:</a:t>
            </a:r>
            <a:endParaRPr lang="el-GR" dirty="0"/>
          </a:p>
          <a:p>
            <a:pPr lvl="1"/>
            <a:r>
              <a:rPr lang="en-US" dirty="0"/>
              <a:t>Bit </a:t>
            </a:r>
            <a:r>
              <a:rPr lang="el-GR" dirty="0"/>
              <a:t>ροής δεδομένων και λήψης (</a:t>
            </a:r>
            <a:r>
              <a:rPr lang="en-US" dirty="0" err="1"/>
              <a:t>Clkt</a:t>
            </a:r>
            <a:r>
              <a:rPr lang="en-US" dirty="0"/>
              <a:t>, </a:t>
            </a:r>
            <a:r>
              <a:rPr lang="en-US" dirty="0" err="1"/>
              <a:t>Clkr</a:t>
            </a:r>
            <a:r>
              <a:rPr lang="el-GR" dirty="0"/>
              <a:t>)</a:t>
            </a:r>
            <a:endParaRPr lang="en-US" dirty="0"/>
          </a:p>
          <a:p>
            <a:pPr lvl="1"/>
            <a:r>
              <a:rPr lang="el-GR" dirty="0"/>
              <a:t>Συγχρονισμός οκτάδων ροής δεδομένων εκπομπής και λήψης </a:t>
            </a:r>
            <a:r>
              <a:rPr lang="en-US" dirty="0"/>
              <a:t>(</a:t>
            </a:r>
            <a:r>
              <a:rPr lang="en-US" dirty="0" err="1"/>
              <a:t>Osynct</a:t>
            </a:r>
            <a:r>
              <a:rPr lang="en-US" dirty="0"/>
              <a:t>, </a:t>
            </a:r>
            <a:r>
              <a:rPr lang="en-US" dirty="0" err="1"/>
              <a:t>Osyncr</a:t>
            </a:r>
            <a:r>
              <a:rPr lang="en-US" dirty="0"/>
              <a:t>)</a:t>
            </a:r>
          </a:p>
          <a:p>
            <a:r>
              <a:rPr lang="el-GR" dirty="0"/>
              <a:t>Όλα τα σήματα δημιουργούνται από το </a:t>
            </a:r>
            <a:r>
              <a:rPr lang="en-US" dirty="0"/>
              <a:t>PMS-TC </a:t>
            </a:r>
            <a:r>
              <a:rPr lang="el-GR" dirty="0"/>
              <a:t>και κατευθύνονται προς το </a:t>
            </a:r>
            <a:r>
              <a:rPr lang="en-US" dirty="0"/>
              <a:t>TPS-TC</a:t>
            </a: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2892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Global VDSL subscriptions 2017-2021(forecast)</a:t>
            </a:r>
            <a:endParaRPr lang="el-GR" dirty="0"/>
          </a:p>
        </p:txBody>
      </p:sp>
      <p:pic>
        <p:nvPicPr>
          <p:cNvPr id="5" name="Content Placeholder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2D201C55-80EB-4350-AF79-A9E08EB7A3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410735"/>
            <a:ext cx="6743700" cy="378142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78161C6-C65F-491D-99B2-D80EED6EB789}"/>
              </a:ext>
            </a:extLst>
          </p:cNvPr>
          <p:cNvSpPr txBox="1"/>
          <p:nvPr/>
        </p:nvSpPr>
        <p:spPr>
          <a:xfrm>
            <a:off x="4114800" y="2973897"/>
            <a:ext cx="914400" cy="9144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34D3DD-BFB4-481D-80C9-789747C70670}"/>
              </a:ext>
            </a:extLst>
          </p:cNvPr>
          <p:cNvSpPr txBox="1"/>
          <p:nvPr/>
        </p:nvSpPr>
        <p:spPr>
          <a:xfrm>
            <a:off x="755576" y="5444556"/>
            <a:ext cx="6624736" cy="1347116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r>
              <a:rPr lang="el-GR" sz="2400" dirty="0">
                <a:hlinkClick r:id="rId4"/>
              </a:rPr>
              <a:t>Πηγή: </a:t>
            </a:r>
            <a:r>
              <a:rPr lang="en-US" sz="2400" dirty="0">
                <a:hlinkClick r:id="rId4"/>
              </a:rPr>
              <a:t>idate.org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8215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Σκοποί  ενότητας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Κατανόηση των τεχνολογιών εξέλιξης του </a:t>
            </a:r>
            <a:r>
              <a:rPr lang="en-US" dirty="0"/>
              <a:t>ADSL</a:t>
            </a:r>
          </a:p>
          <a:p>
            <a:r>
              <a:rPr lang="el-GR" dirty="0"/>
              <a:t>Επεξήγηση κύριων χαρακτηριστικών των </a:t>
            </a:r>
            <a:r>
              <a:rPr lang="en-US" altLang="en-US" dirty="0"/>
              <a:t>ADSL2, ADSL2+, VDSL </a:t>
            </a:r>
          </a:p>
          <a:p>
            <a:r>
              <a:rPr lang="el-GR" altLang="en-US" dirty="0"/>
              <a:t>Εξοικείωση με άλλες </a:t>
            </a:r>
            <a:r>
              <a:rPr lang="en-US" altLang="en-US" dirty="0" err="1"/>
              <a:t>xDSL</a:t>
            </a:r>
            <a:r>
              <a:rPr lang="en-US" altLang="en-US" dirty="0"/>
              <a:t> </a:t>
            </a:r>
            <a:r>
              <a:rPr lang="el-GR" altLang="en-US" dirty="0"/>
              <a:t>τεχνολογίες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614974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F2D7F-B03F-442C-A711-D5DEF5EC7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VDSL </a:t>
            </a:r>
            <a:r>
              <a:rPr lang="el-GR" dirty="0"/>
              <a:t>στην Ελλάδα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0AAA3-A05A-4909-AAA6-3A8072450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Το </a:t>
            </a:r>
            <a:r>
              <a:rPr lang="en-US" dirty="0"/>
              <a:t>VDSL </a:t>
            </a:r>
            <a:r>
              <a:rPr lang="el-GR" dirty="0"/>
              <a:t>υπάρχει εδώ και αρκετά χρόνια στην Ελλάδα</a:t>
            </a:r>
          </a:p>
          <a:p>
            <a:r>
              <a:rPr lang="el-GR" dirty="0"/>
              <a:t>Μαζική χρήση της τεχνολογίας παρατηρείται τα τελευταία χρόνια </a:t>
            </a:r>
          </a:p>
          <a:p>
            <a:r>
              <a:rPr lang="el-GR" dirty="0"/>
              <a:t>Κύριο πρόβλημα μαζικής κυριαρχίας του </a:t>
            </a:r>
            <a:r>
              <a:rPr lang="en-US" dirty="0"/>
              <a:t>VDSL </a:t>
            </a:r>
            <a:r>
              <a:rPr lang="el-GR" dirty="0"/>
              <a:t>στην Ελλάδα είναι το υπάρχων δίκτυο το οποίο πρέπει να αναβαθμιστεί για να υποστηρίζει </a:t>
            </a:r>
            <a:r>
              <a:rPr lang="en-US" dirty="0"/>
              <a:t>VDSL </a:t>
            </a:r>
            <a:r>
              <a:rPr lang="el-GR" dirty="0"/>
              <a:t>σε όλη τη χώρα</a:t>
            </a:r>
            <a:endParaRPr lang="en-US" dirty="0"/>
          </a:p>
          <a:p>
            <a:pPr lvl="1"/>
            <a:r>
              <a:rPr lang="el-GR" dirty="0"/>
              <a:t>Η αναβάθμιση συνήθως γίνεται ανά μικρά τμήματα</a:t>
            </a:r>
          </a:p>
          <a:p>
            <a:r>
              <a:rPr lang="el-GR" dirty="0"/>
              <a:t>Η επόμενη κίνηση μετάβασης στην ψηφιακή εποχή στην Ελλάδα θα είναι το δίκτυο FTTB (</a:t>
            </a:r>
            <a:r>
              <a:rPr lang="el-GR" dirty="0" err="1"/>
              <a:t>Fiber</a:t>
            </a:r>
            <a:r>
              <a:rPr lang="el-GR" dirty="0"/>
              <a:t> </a:t>
            </a:r>
            <a:r>
              <a:rPr lang="el-GR" dirty="0" err="1"/>
              <a:t>to</a:t>
            </a:r>
            <a:r>
              <a:rPr lang="el-GR" dirty="0"/>
              <a:t> the </a:t>
            </a:r>
            <a:r>
              <a:rPr lang="el-GR" dirty="0" err="1"/>
              <a:t>Building</a:t>
            </a:r>
            <a:r>
              <a:rPr lang="el-GR" dirty="0"/>
              <a:t>) για να μειώσει τις απώλειες ταχυτήτων λόγω απόστασης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0629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VDSL</a:t>
            </a:r>
            <a:r>
              <a:rPr lang="el-GR" altLang="en-US" dirty="0"/>
              <a:t> στην </a:t>
            </a:r>
            <a:r>
              <a:rPr lang="en-US" altLang="en-US" dirty="0"/>
              <a:t>E</a:t>
            </a:r>
            <a:r>
              <a:rPr lang="el-GR" altLang="en-US" dirty="0" err="1"/>
              <a:t>λλάδα</a:t>
            </a:r>
            <a:r>
              <a:rPr lang="en-US" altLang="en-US" dirty="0"/>
              <a:t> (2/2)</a:t>
            </a:r>
            <a:r>
              <a:rPr lang="el-GR" altLang="en-US" dirty="0"/>
              <a:t>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Τα τελευταία χρόνια οι γραμμές υψηλών ταχυτήτων στην </a:t>
            </a:r>
            <a:r>
              <a:rPr lang="en-US" dirty="0"/>
              <a:t>E</a:t>
            </a:r>
            <a:r>
              <a:rPr lang="el-GR" dirty="0"/>
              <a:t>λλάδα συνιστούν ποσοστό που κυμαίνεται άνω του 10% του συνόλου των ευρυζωνικών γραμμών της χώρας</a:t>
            </a:r>
          </a:p>
          <a:p>
            <a:r>
              <a:rPr lang="el-GR" dirty="0"/>
              <a:t>Αναπτύσσεται ταχύτατα</a:t>
            </a:r>
          </a:p>
          <a:p>
            <a:r>
              <a:rPr lang="el-GR" dirty="0"/>
              <a:t>Το 2016 το ποσοστό ανερχόταν στο 7,6 %</a:t>
            </a:r>
          </a:p>
          <a:p>
            <a:r>
              <a:rPr lang="el-GR" dirty="0"/>
              <a:t>Το 2017 ανήλθε σε 9,9%</a:t>
            </a:r>
          </a:p>
        </p:txBody>
      </p:sp>
    </p:spTree>
    <p:extLst>
      <p:ext uri="{BB962C8B-B14F-4D97-AF65-F5344CB8AC3E}">
        <p14:creationId xmlns:p14="http://schemas.microsoft.com/office/powerpoint/2010/main" val="39961973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VDSL</a:t>
            </a:r>
            <a:r>
              <a:rPr lang="el-GR" altLang="en-US" dirty="0"/>
              <a:t> στην </a:t>
            </a:r>
            <a:r>
              <a:rPr lang="el-GR" altLang="en-US" dirty="0" err="1"/>
              <a:t>ελλάδα</a:t>
            </a:r>
            <a:r>
              <a:rPr lang="el-GR" altLang="en-US" dirty="0"/>
              <a:t>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3888" y="5733256"/>
            <a:ext cx="5129868" cy="3494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l-GR" dirty="0"/>
              <a:t>Πηγή: </a:t>
            </a:r>
            <a:r>
              <a:rPr lang="en-US" dirty="0">
                <a:hlinkClick r:id="rId3"/>
              </a:rPr>
              <a:t>digitalife</a:t>
            </a:r>
            <a:r>
              <a:rPr lang="en-US" dirty="0"/>
              <a:t>.gr</a:t>
            </a:r>
            <a:endParaRPr lang="el-GR" dirty="0"/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79D83675-CE75-4DB2-83FD-3AACC822B0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837" y="1476375"/>
            <a:ext cx="6410325" cy="3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2880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VDSL2</a:t>
            </a:r>
            <a:r>
              <a:rPr lang="el-GR" altLang="en-US" dirty="0"/>
              <a:t> (</a:t>
            </a:r>
            <a:r>
              <a:rPr lang="en-US" altLang="en-US" dirty="0"/>
              <a:t>ITU </a:t>
            </a:r>
            <a:r>
              <a:rPr lang="el-GR" altLang="en-US" dirty="0"/>
              <a:t>G.993.2) (1/</a:t>
            </a:r>
            <a:r>
              <a:rPr lang="en-US" altLang="en-US" dirty="0"/>
              <a:t>3</a:t>
            </a:r>
            <a:r>
              <a:rPr lang="el-GR" altLang="en-US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Σχεδιασμένο για </a:t>
            </a:r>
            <a:r>
              <a:rPr lang="en-US" dirty="0"/>
              <a:t>Triple Play</a:t>
            </a:r>
            <a:r>
              <a:rPr lang="el-GR" dirty="0"/>
              <a:t> υπηρεσίες (φωνή, </a:t>
            </a:r>
            <a:r>
              <a:rPr lang="el-GR" dirty="0" err="1"/>
              <a:t>video</a:t>
            </a:r>
            <a:r>
              <a:rPr lang="el-GR" dirty="0"/>
              <a:t>, δεδομένα, υψηλής ευκρίνειας τηλεόραση και διαδραστικά παιχνίδια)</a:t>
            </a:r>
          </a:p>
          <a:p>
            <a:r>
              <a:rPr lang="el-GR" dirty="0"/>
              <a:t>Το πρότυπο </a:t>
            </a:r>
            <a:r>
              <a:rPr lang="en-US" altLang="en-US" dirty="0"/>
              <a:t>ITU </a:t>
            </a:r>
            <a:r>
              <a:rPr lang="el-GR" altLang="en-US" dirty="0"/>
              <a:t>G.993.2 εγκρίθηκε το Φεβρουάριο του 2006</a:t>
            </a:r>
          </a:p>
          <a:p>
            <a:r>
              <a:rPr lang="el-GR" dirty="0"/>
              <a:t>Χρησιμοποιεί κατά βάση FTTN (</a:t>
            </a:r>
            <a:r>
              <a:rPr lang="en-US" dirty="0"/>
              <a:t>Fiber to the Network</a:t>
            </a:r>
            <a:r>
              <a:rPr lang="el-GR" dirty="0"/>
              <a:t>) αρχιτεκτονική, αν και μερικές φορές υλοποιείται και σε FTTB</a:t>
            </a:r>
            <a:r>
              <a:rPr lang="en-US" dirty="0"/>
              <a:t> (Fiber to the Building)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88512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VDSL2</a:t>
            </a:r>
            <a:r>
              <a:rPr lang="el-GR" altLang="en-US" dirty="0"/>
              <a:t> (</a:t>
            </a:r>
            <a:r>
              <a:rPr lang="en-US" altLang="en-US" dirty="0"/>
              <a:t>ITU </a:t>
            </a:r>
            <a:r>
              <a:rPr lang="el-GR" altLang="en-US" dirty="0"/>
              <a:t>G.993.2) (</a:t>
            </a:r>
            <a:r>
              <a:rPr lang="en-US" altLang="en-US" dirty="0"/>
              <a:t>2</a:t>
            </a:r>
            <a:r>
              <a:rPr lang="el-GR" altLang="en-US" dirty="0"/>
              <a:t>/</a:t>
            </a:r>
            <a:r>
              <a:rPr lang="en-US" altLang="en-US" dirty="0"/>
              <a:t>3</a:t>
            </a:r>
            <a:r>
              <a:rPr lang="el-GR" altLang="en-US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Επιτρέπει τη μετάδοση συμμετρικών και ασύμμετρων ρυθμών (</a:t>
            </a:r>
            <a:r>
              <a:rPr lang="en-US" dirty="0"/>
              <a:t>Full-Duplex</a:t>
            </a:r>
            <a:r>
              <a:rPr lang="el-GR" dirty="0"/>
              <a:t>) μέχρι 200 </a:t>
            </a:r>
            <a:r>
              <a:rPr lang="el-GR" dirty="0" err="1"/>
              <a:t>Mbit</a:t>
            </a:r>
            <a:r>
              <a:rPr lang="el-GR" dirty="0"/>
              <a:t>/s σε συνεστραμμένα ζεύγη</a:t>
            </a:r>
            <a:endParaRPr lang="en-US" dirty="0"/>
          </a:p>
          <a:p>
            <a:r>
              <a:rPr lang="el-GR" dirty="0"/>
              <a:t>Χρησιμοποιεί συχνότητες μέχρι 30 </a:t>
            </a:r>
            <a:r>
              <a:rPr lang="el-GR" dirty="0" err="1"/>
              <a:t>MHz</a:t>
            </a:r>
            <a:endParaRPr lang="el-GR" dirty="0"/>
          </a:p>
          <a:p>
            <a:r>
              <a:rPr lang="el-GR" dirty="0"/>
              <a:t>Επιτρέπει ρυθμούς μετάδοσης δεδομένων πάνω από 100</a:t>
            </a:r>
            <a:r>
              <a:rPr lang="en-US" dirty="0"/>
              <a:t>Mbps </a:t>
            </a:r>
            <a:r>
              <a:rPr lang="el-GR" dirty="0"/>
              <a:t>και στις δύο κατευθύνσεις (</a:t>
            </a:r>
            <a:r>
              <a:rPr lang="en-US" dirty="0"/>
              <a:t>downstream/upstream</a:t>
            </a:r>
            <a:r>
              <a:rPr lang="el-G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488181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VDSL2</a:t>
            </a:r>
            <a:r>
              <a:rPr lang="el-GR" altLang="en-US" dirty="0"/>
              <a:t> (</a:t>
            </a:r>
            <a:r>
              <a:rPr lang="en-US" altLang="en-US" dirty="0"/>
              <a:t>ITU </a:t>
            </a:r>
            <a:r>
              <a:rPr lang="el-GR" altLang="en-US" dirty="0"/>
              <a:t>G.993.2) (</a:t>
            </a:r>
            <a:r>
              <a:rPr lang="en-US" altLang="en-US" dirty="0"/>
              <a:t>3</a:t>
            </a:r>
            <a:r>
              <a:rPr lang="el-GR" altLang="en-US" dirty="0"/>
              <a:t>/</a:t>
            </a:r>
            <a:r>
              <a:rPr lang="en-US" altLang="en-US" dirty="0"/>
              <a:t>3</a:t>
            </a:r>
            <a:r>
              <a:rPr lang="el-GR" altLang="en-US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Μπορεί να χρησιμοποιηθεί για αποστάσεις έως 4-5 χιλιόμετρα, σε αντίθεση με το VDSL (&lt;1,5</a:t>
            </a:r>
            <a:r>
              <a:rPr lang="en-US" dirty="0"/>
              <a:t> Km</a:t>
            </a:r>
            <a:r>
              <a:rPr lang="el-GR" dirty="0"/>
              <a:t>)</a:t>
            </a:r>
          </a:p>
          <a:p>
            <a:r>
              <a:rPr lang="el-GR" dirty="0"/>
              <a:t>Γρήγορα όμως εκφυλίζεται από τις ονομαστικές ταχύτητες των 200 Mbit/s στα 100 Mbit/s για απόσταση 0,5 km και στα 50 Mbit/s για απόσταση 1 km</a:t>
            </a:r>
          </a:p>
          <a:p>
            <a:r>
              <a:rPr lang="el-GR" dirty="0"/>
              <a:t>Από εκεί και πέρα η μείωση είναι σημαντικά πιο αργή και συνεχίζει να υπερισχύει του VDSL</a:t>
            </a:r>
          </a:p>
        </p:txBody>
      </p:sp>
    </p:spTree>
    <p:extLst>
      <p:ext uri="{BB962C8B-B14F-4D97-AF65-F5344CB8AC3E}">
        <p14:creationId xmlns:p14="http://schemas.microsoft.com/office/powerpoint/2010/main" val="6939466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Σύγκριση </a:t>
            </a:r>
            <a:r>
              <a:rPr lang="en-US" altLang="en-US" dirty="0"/>
              <a:t>VDSL, ADSL, ADSL2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l-GR" altLang="en-US" dirty="0"/>
              <a:t>Σύγκριση </a:t>
            </a:r>
            <a:r>
              <a:rPr lang="en-US" altLang="en-US" dirty="0"/>
              <a:t>VDSL2, VDSL1, ADSL2 </a:t>
            </a:r>
          </a:p>
          <a:p>
            <a:pPr algn="ctr"/>
            <a:r>
              <a:rPr lang="en-US" altLang="en-US" sz="1600" dirty="0"/>
              <a:t>(</a:t>
            </a:r>
            <a:r>
              <a:rPr lang="el-GR" altLang="en-US" sz="1600" dirty="0"/>
              <a:t>πηγή: </a:t>
            </a:r>
            <a:r>
              <a:rPr lang="en-US" altLang="en-US" sz="1600" dirty="0"/>
              <a:t>http://commons.wikimedia.org/wiki/File:VDSL2_Snelheid.gif)</a:t>
            </a:r>
            <a:endParaRPr lang="en-US" sz="1600" dirty="0"/>
          </a:p>
        </p:txBody>
      </p:sp>
      <p:pic>
        <p:nvPicPr>
          <p:cNvPr id="20" name="Picture Placeholder 19" descr="A picture containing screenshot&#10;&#10;Description automatically generated">
            <a:extLst>
              <a:ext uri="{FF2B5EF4-FFF2-40B4-BE49-F238E27FC236}">
                <a16:creationId xmlns:a16="http://schemas.microsoft.com/office/drawing/2014/main" id="{46EFE249-D482-4202-8C39-AF4A8A652B8F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3" r="173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85433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F2D7F-B03F-442C-A711-D5DEF5EC7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VDSL2 </a:t>
            </a:r>
            <a:r>
              <a:rPr lang="el-GR" dirty="0"/>
              <a:t>στην Ελλάδα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0AAA3-A05A-4909-AAA6-3A8072450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Το </a:t>
            </a:r>
            <a:r>
              <a:rPr lang="en-US" dirty="0"/>
              <a:t>VDSL2 </a:t>
            </a:r>
            <a:r>
              <a:rPr lang="el-GR" dirty="0"/>
              <a:t>υπάρχει στην Ελλάδα</a:t>
            </a:r>
          </a:p>
          <a:p>
            <a:r>
              <a:rPr lang="el-GR" dirty="0"/>
              <a:t>Προσφέρει ταχύτητες μεγαλύτερες των 200</a:t>
            </a:r>
            <a:r>
              <a:rPr lang="en-US" dirty="0"/>
              <a:t> Mbps </a:t>
            </a:r>
            <a:r>
              <a:rPr lang="el-GR" dirty="0"/>
              <a:t>στο </a:t>
            </a:r>
            <a:r>
              <a:rPr lang="en-US" dirty="0"/>
              <a:t>downstream </a:t>
            </a:r>
            <a:r>
              <a:rPr lang="el-GR" dirty="0"/>
              <a:t>και 100 </a:t>
            </a:r>
            <a:r>
              <a:rPr lang="en-US" dirty="0"/>
              <a:t>Mbps </a:t>
            </a:r>
            <a:r>
              <a:rPr lang="el-GR" dirty="0"/>
              <a:t>στο </a:t>
            </a:r>
            <a:r>
              <a:rPr lang="en-US" dirty="0"/>
              <a:t>upstream</a:t>
            </a:r>
          </a:p>
          <a:p>
            <a:r>
              <a:rPr lang="el-GR" dirty="0"/>
              <a:t>Δεν υποστηρίζεται σε όλες τις περιοχές καθώς απαιτεί αναβάθμιση του δικτύου</a:t>
            </a:r>
          </a:p>
          <a:p>
            <a:pPr lvl="1"/>
            <a:r>
              <a:rPr lang="el-GR" dirty="0"/>
              <a:t>Η αναβάθμιση συνήθως γίνεται ανά μικρά τμήματα</a:t>
            </a:r>
          </a:p>
          <a:p>
            <a:r>
              <a:rPr lang="el-GR" dirty="0"/>
              <a:t>Απαιτεί χρήση ειδικού εξοπλισμού (</a:t>
            </a:r>
            <a:r>
              <a:rPr lang="el-GR" dirty="0" err="1"/>
              <a:t>Modem</a:t>
            </a:r>
            <a:r>
              <a:rPr lang="el-GR" dirty="0"/>
              <a:t>/</a:t>
            </a:r>
            <a:r>
              <a:rPr lang="el-GR" dirty="0" err="1"/>
              <a:t>Router</a:t>
            </a:r>
            <a:r>
              <a:rPr lang="el-GR" dirty="0"/>
              <a:t> οπτικών ινών)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754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F2D7F-B03F-442C-A711-D5DEF5EC7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VDSL2</a:t>
            </a:r>
            <a:r>
              <a:rPr lang="el-GR" dirty="0"/>
              <a:t>+ </a:t>
            </a:r>
            <a:r>
              <a:rPr lang="fr-FR" dirty="0"/>
              <a:t>ITU G.993.2 </a:t>
            </a:r>
            <a:br>
              <a:rPr lang="fr-FR" dirty="0"/>
            </a:br>
            <a:r>
              <a:rPr lang="fr-FR" dirty="0" err="1"/>
              <a:t>Amendment</a:t>
            </a:r>
            <a:r>
              <a:rPr lang="fr-FR" dirty="0"/>
              <a:t>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0AAA3-A05A-4909-AAA6-3A8072450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Το πρότυπο εγκρίθηκε το 2015</a:t>
            </a:r>
          </a:p>
          <a:p>
            <a:r>
              <a:rPr lang="el-GR" dirty="0"/>
              <a:t>Προσφέρει ταχύτητες που αγγίζουν τα 300</a:t>
            </a:r>
            <a:r>
              <a:rPr lang="en-US" dirty="0"/>
              <a:t> Mbps </a:t>
            </a:r>
            <a:r>
              <a:rPr lang="el-GR" dirty="0"/>
              <a:t>στο </a:t>
            </a:r>
            <a:r>
              <a:rPr lang="en-US" dirty="0"/>
              <a:t>downstream </a:t>
            </a:r>
            <a:r>
              <a:rPr lang="el-GR" dirty="0"/>
              <a:t>και τα 100 </a:t>
            </a:r>
            <a:r>
              <a:rPr lang="en-US" dirty="0"/>
              <a:t>Mbps </a:t>
            </a:r>
            <a:r>
              <a:rPr lang="el-GR" dirty="0"/>
              <a:t>στο </a:t>
            </a:r>
            <a:r>
              <a:rPr lang="en-US" dirty="0"/>
              <a:t>upstream</a:t>
            </a:r>
            <a:endParaRPr lang="el-GR" dirty="0"/>
          </a:p>
          <a:p>
            <a:r>
              <a:rPr lang="el-GR" dirty="0"/>
              <a:t>Το πρότυπο πάλι εξαρτάται από την απόσταση και σε μεγάλες αποστάσεις η απόδοση του πλησιάζει την απόδοση του </a:t>
            </a:r>
            <a:r>
              <a:rPr lang="en-US" dirty="0"/>
              <a:t>VDSL2</a:t>
            </a:r>
          </a:p>
        </p:txBody>
      </p:sp>
    </p:spTree>
    <p:extLst>
      <p:ext uri="{BB962C8B-B14F-4D97-AF65-F5344CB8AC3E}">
        <p14:creationId xmlns:p14="http://schemas.microsoft.com/office/powerpoint/2010/main" val="33115038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F2D7F-B03F-442C-A711-D5DEF5EC7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Βασικές διαφορές </a:t>
            </a:r>
            <a:r>
              <a:rPr lang="en-US" dirty="0"/>
              <a:t>VDSL </a:t>
            </a:r>
            <a:r>
              <a:rPr lang="el-GR" dirty="0"/>
              <a:t>με </a:t>
            </a:r>
            <a:r>
              <a:rPr lang="en-US" dirty="0"/>
              <a:t>ADSL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0AAA3-A05A-4909-AAA6-3A8072450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Ταχύτητα: Το </a:t>
            </a:r>
            <a:r>
              <a:rPr lang="en-US" dirty="0"/>
              <a:t>VDSL</a:t>
            </a:r>
            <a:r>
              <a:rPr lang="el-GR" dirty="0"/>
              <a:t> προσφέρει ταχύτητες υπερδιπλάσιες του </a:t>
            </a:r>
            <a:r>
              <a:rPr lang="en-US" dirty="0"/>
              <a:t>ADSL</a:t>
            </a:r>
            <a:r>
              <a:rPr lang="el-GR" dirty="0"/>
              <a:t> τόσο σε </a:t>
            </a:r>
            <a:r>
              <a:rPr lang="en-US" dirty="0"/>
              <a:t>downstream </a:t>
            </a:r>
            <a:r>
              <a:rPr lang="el-GR" dirty="0"/>
              <a:t>όσο και σε </a:t>
            </a:r>
            <a:r>
              <a:rPr lang="en-US" dirty="0"/>
              <a:t>upstream</a:t>
            </a:r>
            <a:endParaRPr lang="el-GR" dirty="0"/>
          </a:p>
          <a:p>
            <a:r>
              <a:rPr lang="el-GR" dirty="0"/>
              <a:t>Εφαρμογές: Προσφέρει μεγάλο </a:t>
            </a:r>
            <a:r>
              <a:rPr lang="en-US" dirty="0"/>
              <a:t>bandwidth, </a:t>
            </a:r>
            <a:r>
              <a:rPr lang="el-GR" dirty="0"/>
              <a:t>επιτρέποντας ταυτόχρονη χρήση απαιτητικών εφαρμογών, όπως ταυτόχρονο </a:t>
            </a:r>
            <a:r>
              <a:rPr lang="en-US" dirty="0"/>
              <a:t>streaming </a:t>
            </a:r>
            <a:r>
              <a:rPr lang="el-GR" dirty="0"/>
              <a:t>πολλών δεδομένων εικόνας </a:t>
            </a:r>
          </a:p>
          <a:p>
            <a:r>
              <a:rPr lang="el-GR" dirty="0"/>
              <a:t>Διαθεσιμότητα: Το </a:t>
            </a:r>
            <a:r>
              <a:rPr lang="en-US" dirty="0"/>
              <a:t>ADSL </a:t>
            </a:r>
            <a:r>
              <a:rPr lang="el-GR" dirty="0"/>
              <a:t>είναι ευρέως διαθέσιμο σε αντίθεση με το </a:t>
            </a:r>
            <a:r>
              <a:rPr lang="en-US" dirty="0"/>
              <a:t>VDSL</a:t>
            </a:r>
          </a:p>
        </p:txBody>
      </p:sp>
    </p:spTree>
    <p:extLst>
      <p:ext uri="{BB962C8B-B14F-4D97-AF65-F5344CB8AC3E}">
        <p14:creationId xmlns:p14="http://schemas.microsoft.com/office/powerpoint/2010/main" val="2555980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Περιεχόμενα ενότητας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Εισαγωγή</a:t>
            </a:r>
          </a:p>
          <a:p>
            <a:r>
              <a:rPr lang="el-GR" altLang="en-US" dirty="0"/>
              <a:t>Τεχνολογία για ανάπτυξη </a:t>
            </a:r>
            <a:r>
              <a:rPr lang="en-US" altLang="en-US" dirty="0"/>
              <a:t>VDSL</a:t>
            </a:r>
            <a:endParaRPr lang="el-GR" altLang="en-US" dirty="0"/>
          </a:p>
          <a:p>
            <a:r>
              <a:rPr lang="en-US" altLang="en-US" dirty="0"/>
              <a:t>VDSL </a:t>
            </a:r>
            <a:endParaRPr lang="el-GR" altLang="en-US" dirty="0"/>
          </a:p>
          <a:p>
            <a:r>
              <a:rPr lang="el-GR" altLang="en-US" dirty="0"/>
              <a:t>Άλλες </a:t>
            </a:r>
            <a:r>
              <a:rPr lang="en-US" altLang="en-US" dirty="0" err="1"/>
              <a:t>xDSL</a:t>
            </a:r>
            <a:r>
              <a:rPr lang="en-US" altLang="en-US" dirty="0"/>
              <a:t> </a:t>
            </a:r>
            <a:r>
              <a:rPr lang="el-GR" altLang="en-US" dirty="0"/>
              <a:t>τεχνολογίες</a:t>
            </a:r>
          </a:p>
          <a:p>
            <a:endParaRPr lang="el-GR" alt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382952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F2D7F-B03F-442C-A711-D5DEF5EC7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Βασικές διαφορές </a:t>
            </a:r>
            <a:r>
              <a:rPr lang="en-US" dirty="0"/>
              <a:t>VDSL </a:t>
            </a:r>
            <a:r>
              <a:rPr lang="el-GR" dirty="0"/>
              <a:t>με </a:t>
            </a:r>
            <a:r>
              <a:rPr lang="en-US" dirty="0"/>
              <a:t>ADSL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0AAA3-A05A-4909-AAA6-3A8072450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Τιμή: </a:t>
            </a:r>
          </a:p>
          <a:p>
            <a:pPr lvl="1"/>
            <a:r>
              <a:rPr lang="el-GR" dirty="0"/>
              <a:t>Για το χρήστη: Το </a:t>
            </a:r>
            <a:r>
              <a:rPr lang="en-US" dirty="0"/>
              <a:t>ADSL </a:t>
            </a:r>
            <a:r>
              <a:rPr lang="el-GR" dirty="0"/>
              <a:t>παραμένει πιο οικονομικό από το </a:t>
            </a:r>
            <a:r>
              <a:rPr lang="en-US" dirty="0"/>
              <a:t>VDSL. </a:t>
            </a:r>
            <a:r>
              <a:rPr lang="el-GR" dirty="0"/>
              <a:t>Αυτό συμβαίνει διότι περισσότεροι πάροχοι έχουν τη δυνατότητα να προσφέρουν υπηρεσίες </a:t>
            </a:r>
            <a:r>
              <a:rPr lang="en-US" dirty="0"/>
              <a:t>ADSL</a:t>
            </a:r>
            <a:r>
              <a:rPr lang="el-GR" dirty="0"/>
              <a:t>. Όσο αυξάνεται η διαθεσιμότητα του </a:t>
            </a:r>
            <a:r>
              <a:rPr lang="en-US" dirty="0"/>
              <a:t>VDSL </a:t>
            </a:r>
            <a:r>
              <a:rPr lang="el-GR" dirty="0"/>
              <a:t>τόσο αναμένεται η διαφορά τιμής απόκτησης μεταξύ των δύο υπηρεσιών να εκμηδενιστεί</a:t>
            </a:r>
          </a:p>
          <a:p>
            <a:pPr lvl="1"/>
            <a:r>
              <a:rPr lang="el-GR" dirty="0"/>
              <a:t>Για τους </a:t>
            </a:r>
            <a:r>
              <a:rPr lang="el-GR" dirty="0" err="1"/>
              <a:t>παρόχους</a:t>
            </a:r>
            <a:r>
              <a:rPr lang="el-GR" dirty="0"/>
              <a:t>: Το </a:t>
            </a:r>
            <a:r>
              <a:rPr lang="en-US" dirty="0"/>
              <a:t>VDSL </a:t>
            </a:r>
            <a:r>
              <a:rPr lang="el-GR" dirty="0"/>
              <a:t>απαιτεί επένδυση στο δίκτυο, η οποία είναι ασύμφορη για </a:t>
            </a:r>
            <a:r>
              <a:rPr lang="el-GR" dirty="0" err="1"/>
              <a:t>παρόχους</a:t>
            </a:r>
            <a:r>
              <a:rPr lang="el-GR" dirty="0"/>
              <a:t> που δεν εξυπηρετούν μεγάλο πλήθος χρηστών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1858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F2D7F-B03F-442C-A711-D5DEF5EC7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Βασικές διαφορές </a:t>
            </a:r>
            <a:r>
              <a:rPr lang="en-US" dirty="0"/>
              <a:t>VDSL </a:t>
            </a:r>
            <a:r>
              <a:rPr lang="el-GR" dirty="0"/>
              <a:t>με </a:t>
            </a:r>
            <a:r>
              <a:rPr lang="en-US" dirty="0"/>
              <a:t>ADSL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0AAA3-A05A-4909-AAA6-3A8072450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Απώλεια σήματος: </a:t>
            </a:r>
          </a:p>
          <a:p>
            <a:pPr lvl="1"/>
            <a:r>
              <a:rPr lang="el-GR" dirty="0"/>
              <a:t>Τόσο το </a:t>
            </a:r>
            <a:r>
              <a:rPr lang="en-US" dirty="0"/>
              <a:t>VDSL </a:t>
            </a:r>
            <a:r>
              <a:rPr lang="el-GR" dirty="0"/>
              <a:t>όσο και το </a:t>
            </a:r>
            <a:r>
              <a:rPr lang="en-US" dirty="0"/>
              <a:t>ADSL </a:t>
            </a:r>
            <a:r>
              <a:rPr lang="el-GR" dirty="0"/>
              <a:t>αντιμετωπίζουν απώλεια σήματος όσο αυξάνει η απόσταση</a:t>
            </a:r>
          </a:p>
          <a:p>
            <a:pPr lvl="1"/>
            <a:r>
              <a:rPr lang="el-GR" dirty="0"/>
              <a:t>Το </a:t>
            </a:r>
            <a:r>
              <a:rPr lang="en-US" dirty="0"/>
              <a:t>VDSL </a:t>
            </a:r>
            <a:r>
              <a:rPr lang="el-GR" dirty="0"/>
              <a:t>αντιμετωπίζει μικρότερες απώλειες από το </a:t>
            </a:r>
            <a:r>
              <a:rPr lang="en-US" dirty="0"/>
              <a:t>ADSL</a:t>
            </a:r>
          </a:p>
          <a:p>
            <a:r>
              <a:rPr lang="el-GR" dirty="0"/>
              <a:t>Το </a:t>
            </a:r>
            <a:r>
              <a:rPr lang="en-US" dirty="0"/>
              <a:t>VDSL </a:t>
            </a:r>
            <a:r>
              <a:rPr lang="el-GR" dirty="0"/>
              <a:t>αποτελεί ξεκάθαρο νικητή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l-GR" dirty="0"/>
              <a:t>Πηγή: </a:t>
            </a:r>
            <a:r>
              <a:rPr lang="en-US" dirty="0">
                <a:hlinkClick r:id="rId2"/>
              </a:rPr>
              <a:t>router-switch.com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033164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Άλλες τεχνολογίες </a:t>
            </a:r>
            <a:r>
              <a:rPr lang="en-US" altLang="en-US" dirty="0" err="1"/>
              <a:t>xDSL</a:t>
            </a:r>
            <a:r>
              <a:rPr lang="en-US" altLang="en-US" dirty="0"/>
              <a:t> </a:t>
            </a:r>
            <a:r>
              <a:rPr lang="el-GR" altLang="en-US" dirty="0"/>
              <a:t>- </a:t>
            </a:r>
            <a:r>
              <a:rPr lang="en-US" altLang="en-US" dirty="0"/>
              <a:t>RADSL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en-US" dirty="0"/>
              <a:t>Rate Adaptive DSL</a:t>
            </a:r>
          </a:p>
          <a:p>
            <a:r>
              <a:rPr lang="el-GR" altLang="en-US" dirty="0"/>
              <a:t>Αναφέρεται σε ένα περιορισμό που υπήρχε σε πρώιμες υλοποιήσεις του ADSL</a:t>
            </a:r>
          </a:p>
          <a:p>
            <a:pPr lvl="1"/>
            <a:r>
              <a:rPr lang="el-GR" altLang="en-US" dirty="0"/>
              <a:t>διατηρούσαν σταθερό τον ρυθμό δεδομένων και προς τις δύο κατευθύνσεις ώστε να διατηρείται η γραμμή περισσότερο συνδεδεμένη</a:t>
            </a:r>
          </a:p>
          <a:p>
            <a:r>
              <a:rPr lang="el-GR" altLang="en-US" dirty="0"/>
              <a:t>Σήμερα ως RADSL εννοούμε το ADSL που χρησιμοποιεί τον κώδικα γραμμής QAM ή CAP </a:t>
            </a:r>
          </a:p>
          <a:p>
            <a:pPr lvl="1"/>
            <a:r>
              <a:rPr lang="el-GR" altLang="en-US" dirty="0"/>
              <a:t>Αυτά που χρησιμοποιούν DMT σύμφωνα με το πρότυπο Τ1.413 είναι επίσης </a:t>
            </a:r>
            <a:r>
              <a:rPr lang="en-US" altLang="en-US" dirty="0"/>
              <a:t>rate adaptive </a:t>
            </a:r>
            <a:r>
              <a:rPr lang="el-GR" altLang="en-US" dirty="0"/>
              <a:t>αλλά γενικά δεν αναφέρονται έτσι</a:t>
            </a:r>
          </a:p>
          <a:p>
            <a:pPr lvl="1"/>
            <a:r>
              <a:rPr lang="el-GR" altLang="en-US" dirty="0"/>
              <a:t>ο uplink ρυθμός δεδομένων είναι ανάλογος προς τον downlink και εξαρτάται από τις συνθήκες της γραμμής και τον θόρυβο</a:t>
            </a:r>
          </a:p>
        </p:txBody>
      </p:sp>
    </p:spTree>
    <p:extLst>
      <p:ext uri="{BB962C8B-B14F-4D97-AF65-F5344CB8AC3E}">
        <p14:creationId xmlns:p14="http://schemas.microsoft.com/office/powerpoint/2010/main" val="38688512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Άλλες τεχνολογίες </a:t>
            </a:r>
            <a:r>
              <a:rPr lang="en-US" altLang="en-US"/>
              <a:t>xDSL </a:t>
            </a:r>
            <a:r>
              <a:rPr lang="el-GR" altLang="en-US"/>
              <a:t>- </a:t>
            </a:r>
            <a:r>
              <a:rPr lang="en-US" altLang="en-US"/>
              <a:t>UDSL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altLang="en-US" dirty="0"/>
              <a:t>Universal ADSL</a:t>
            </a:r>
            <a:r>
              <a:rPr lang="en-US" altLang="en-US" dirty="0"/>
              <a:t> </a:t>
            </a:r>
          </a:p>
          <a:p>
            <a:pPr lvl="1"/>
            <a:r>
              <a:rPr lang="el-GR" altLang="en-US" dirty="0"/>
              <a:t>γνωστό και ως ADSL-</a:t>
            </a:r>
            <a:r>
              <a:rPr lang="el-GR" altLang="en-US" dirty="0" err="1"/>
              <a:t>lite</a:t>
            </a:r>
            <a:r>
              <a:rPr lang="el-GR" altLang="en-US" dirty="0"/>
              <a:t> ή </a:t>
            </a:r>
            <a:r>
              <a:rPr lang="el-GR" altLang="en-US" dirty="0" err="1"/>
              <a:t>G.Lite</a:t>
            </a:r>
            <a:endParaRPr lang="el-GR" altLang="en-US" dirty="0"/>
          </a:p>
          <a:p>
            <a:r>
              <a:rPr lang="el-GR" altLang="en-US" dirty="0"/>
              <a:t>Στόχος μια προδιαγραφή παγκόσμια, «ανοικτή», χωρίς διάταξη διαχωρισμού φωνής δεδομένων («</a:t>
            </a:r>
            <a:r>
              <a:rPr lang="en-US" altLang="en-US" dirty="0" err="1"/>
              <a:t>splitterless</a:t>
            </a:r>
            <a:r>
              <a:rPr lang="el-GR" altLang="en-US" dirty="0"/>
              <a:t>»)</a:t>
            </a:r>
          </a:p>
          <a:p>
            <a:pPr lvl="1"/>
            <a:r>
              <a:rPr lang="el-GR" altLang="en-US" dirty="0"/>
              <a:t>υποστηρίζει μέχρι 1,5 Mbit/s στο κανάλι καθόδου και 512 kbit/s στο κανάλι ανόδου σε μεγαλύτερα μήκη τοπικού βρόχου</a:t>
            </a:r>
          </a:p>
          <a:p>
            <a:r>
              <a:rPr lang="el-GR" altLang="en-US" dirty="0"/>
              <a:t>Σχεδιάστηκε ως μια χαμηλού κόστους και μικρότερου εύρους ζώνης τεχνολογία ADSL </a:t>
            </a:r>
          </a:p>
          <a:p>
            <a:r>
              <a:rPr lang="el-GR" altLang="en-US" dirty="0"/>
              <a:t>Είναι κατάλληλη για γρήγορες υπηρεσίες Internet αλλά όχι για απαιτητικές εφαρμογές όπως βίντεο υψηλής ευκρίνειας</a:t>
            </a:r>
          </a:p>
        </p:txBody>
      </p:sp>
    </p:spTree>
    <p:extLst>
      <p:ext uri="{BB962C8B-B14F-4D97-AF65-F5344CB8AC3E}">
        <p14:creationId xmlns:p14="http://schemas.microsoft.com/office/powerpoint/2010/main" val="38688512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Άλλες τεχνολογίες </a:t>
            </a:r>
            <a:r>
              <a:rPr lang="en-US" altLang="en-US" dirty="0" err="1"/>
              <a:t>xDSL</a:t>
            </a:r>
            <a:r>
              <a:rPr lang="en-US" altLang="en-US" dirty="0"/>
              <a:t> </a:t>
            </a:r>
            <a:r>
              <a:rPr lang="el-GR" altLang="en-US" dirty="0"/>
              <a:t>- </a:t>
            </a:r>
            <a:r>
              <a:rPr lang="en-US" altLang="en-US" dirty="0"/>
              <a:t>MSDSL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/>
              <a:t>Multi-rate Symmetric DSL</a:t>
            </a:r>
          </a:p>
          <a:p>
            <a:pPr lvl="1"/>
            <a:r>
              <a:rPr lang="el-GR" altLang="en-US" dirty="0"/>
              <a:t>Δεν έχει εγκριθεί ακόμα</a:t>
            </a:r>
          </a:p>
          <a:p>
            <a:r>
              <a:rPr lang="el-GR" altLang="en-US" dirty="0"/>
              <a:t>Προσφέρει μέγιστη απόσταση μετάδοσης δεδομένων που αγγίζει τα 8800 </a:t>
            </a:r>
            <a:r>
              <a:rPr lang="en-US" altLang="en-US" dirty="0"/>
              <a:t>m</a:t>
            </a:r>
          </a:p>
          <a:p>
            <a:r>
              <a:rPr lang="el-GR" altLang="en-US" dirty="0"/>
              <a:t>Προσφέρει ταχύτητες που φτάνουν τα 2,32 </a:t>
            </a:r>
            <a:r>
              <a:rPr lang="en-US" altLang="en-US" dirty="0"/>
              <a:t>Mbit/s </a:t>
            </a:r>
            <a:endParaRPr lang="el-GR" altLang="en-US" dirty="0"/>
          </a:p>
          <a:p>
            <a:r>
              <a:rPr lang="el-GR" altLang="en-US" dirty="0"/>
              <a:t>Ένα μέρος του </a:t>
            </a:r>
            <a:r>
              <a:rPr lang="en-US" altLang="en-US" dirty="0"/>
              <a:t>Bandwidth </a:t>
            </a:r>
            <a:r>
              <a:rPr lang="el-GR" altLang="en-US" dirty="0"/>
              <a:t>δεν είναι διαθέσιμο στους χρήστες και χρησιμοποιείται για τη διαχείριση (</a:t>
            </a:r>
            <a:r>
              <a:rPr lang="en-US" altLang="en-US" dirty="0"/>
              <a:t>management</a:t>
            </a:r>
            <a:r>
              <a:rPr lang="el-GR" alt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695559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Άλλες τεχνολογίες </a:t>
            </a:r>
            <a:r>
              <a:rPr lang="en-US" altLang="en-US"/>
              <a:t>xDSL </a:t>
            </a:r>
            <a:r>
              <a:rPr lang="el-GR" altLang="en-US"/>
              <a:t>- </a:t>
            </a:r>
            <a:r>
              <a:rPr lang="en-US" altLang="en-US"/>
              <a:t>HDSL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n-US" dirty="0"/>
              <a:t>HDSL</a:t>
            </a:r>
            <a:r>
              <a:rPr lang="en-US" altLang="en-US" dirty="0"/>
              <a:t> – High-bit-rate Digital Subscriber Line</a:t>
            </a:r>
          </a:p>
          <a:p>
            <a:pPr lvl="1"/>
            <a:r>
              <a:rPr lang="el-GR" altLang="en-US" dirty="0"/>
              <a:t>Σε αντίθεση με το ADSL είναι συμμετρικό</a:t>
            </a:r>
          </a:p>
          <a:p>
            <a:pPr lvl="1"/>
            <a:r>
              <a:rPr lang="el-GR" altLang="en-US" dirty="0"/>
              <a:t>Προσφέρει τον ίδιο ρυθμό μεταφοράς δεδομένων (μέχρι 2 Mbps) τόσο για την αποστολή όσο και για τη λήψη</a:t>
            </a:r>
          </a:p>
          <a:p>
            <a:pPr lvl="1"/>
            <a:r>
              <a:rPr lang="el-GR" altLang="en-US" dirty="0"/>
              <a:t>Η μέγιστη απόσταση μεταξύ των δύο άκρων δεν μπορεί να υπερβαίνει τα 3,5 km</a:t>
            </a:r>
          </a:p>
          <a:p>
            <a:pPr lvl="1"/>
            <a:r>
              <a:rPr lang="el-GR" altLang="en-US" dirty="0"/>
              <a:t>Μια άλλη βασική διαφορά από το ADSL είναι ότι απαιτείται η εγκατάσταση 2 τηλεφωνικών γραμμών (2 συνεστραμμένα καλώδια)</a:t>
            </a:r>
          </a:p>
        </p:txBody>
      </p:sp>
    </p:spTree>
    <p:extLst>
      <p:ext uri="{BB962C8B-B14F-4D97-AF65-F5344CB8AC3E}">
        <p14:creationId xmlns:p14="http://schemas.microsoft.com/office/powerpoint/2010/main" val="18133270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Άλλες τεχνολογίες </a:t>
            </a:r>
            <a:r>
              <a:rPr lang="en-US" altLang="en-US"/>
              <a:t>xDSL </a:t>
            </a:r>
            <a:r>
              <a:rPr lang="el-GR" altLang="en-US"/>
              <a:t>- </a:t>
            </a:r>
            <a:r>
              <a:rPr lang="en-US" altLang="en-US"/>
              <a:t>HDSL2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altLang="en-US" dirty="0"/>
              <a:t>Χρησιμοποιώντας μόνο ένα ζεύγος καλωδίων (για την μετάδοση της ίδιας πληροφορίας) μειώνει το κόστος εγκατάστασης και λειτουργίας ενός συστήματος</a:t>
            </a:r>
          </a:p>
          <a:p>
            <a:pPr lvl="1"/>
            <a:r>
              <a:rPr lang="el-GR" altLang="en-US" dirty="0"/>
              <a:t>μείωση των παρεμβολών</a:t>
            </a:r>
          </a:p>
          <a:p>
            <a:pPr lvl="1"/>
            <a:r>
              <a:rPr lang="el-GR" altLang="en-US" dirty="0"/>
              <a:t>χρήση ενός ζεύγους καλωδίων</a:t>
            </a:r>
          </a:p>
          <a:p>
            <a:r>
              <a:rPr lang="el-GR" altLang="en-US" dirty="0"/>
              <a:t>Λόγω του γεγονότος ότι χρησιμοποιεί ένα ζεύγος καλωδίων, αυξάνεται η ισχύς για τη μετάδοση του σήματος</a:t>
            </a:r>
          </a:p>
          <a:p>
            <a:pPr lvl="1"/>
            <a:r>
              <a:rPr lang="el-GR" altLang="en-US" dirty="0"/>
              <a:t>μεγαλύτερες απώλειες απ’ ότι στην HDSL των δύο ζευγών</a:t>
            </a:r>
          </a:p>
        </p:txBody>
      </p:sp>
    </p:spTree>
    <p:extLst>
      <p:ext uri="{BB962C8B-B14F-4D97-AF65-F5344CB8AC3E}">
        <p14:creationId xmlns:p14="http://schemas.microsoft.com/office/powerpoint/2010/main" val="18133270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Άλλες τεχνολογίες </a:t>
            </a:r>
            <a:r>
              <a:rPr lang="en-US" altLang="en-US" dirty="0" err="1"/>
              <a:t>xDSL</a:t>
            </a:r>
            <a:r>
              <a:rPr lang="en-US" altLang="en-US" dirty="0"/>
              <a:t> </a:t>
            </a:r>
            <a:r>
              <a:rPr lang="el-GR" altLang="en-US" dirty="0"/>
              <a:t>– </a:t>
            </a:r>
            <a:r>
              <a:rPr lang="en-US" altLang="en-US" dirty="0"/>
              <a:t>SDSL</a:t>
            </a:r>
            <a:r>
              <a:rPr lang="el-GR" altLang="en-US" dirty="0"/>
              <a:t>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SDSL</a:t>
            </a:r>
            <a:r>
              <a:rPr lang="en-US" altLang="en-US" dirty="0"/>
              <a:t> – Single-line Digital Subscriber Line</a:t>
            </a:r>
          </a:p>
          <a:p>
            <a:pPr lvl="1"/>
            <a:r>
              <a:rPr lang="el-GR" altLang="en-US" dirty="0"/>
              <a:t>Είναι μια τεχνολογία παρόμοια με το HDSL όσον αφορά στο ρυθμό μεταφοράς δεδομένων (μέχρι 2 Mbps)</a:t>
            </a:r>
            <a:endParaRPr lang="en-US" altLang="en-US" dirty="0"/>
          </a:p>
          <a:p>
            <a:pPr lvl="1"/>
            <a:r>
              <a:rPr lang="el-GR" altLang="en-US" dirty="0"/>
              <a:t>Απαιτεί όμως μόνο ένα συνεστραμμένο ζεύγος χαλκού</a:t>
            </a:r>
            <a:endParaRPr lang="en-US" altLang="en-US" dirty="0"/>
          </a:p>
          <a:p>
            <a:pPr lvl="1"/>
            <a:r>
              <a:rPr lang="el-GR" altLang="en-US" dirty="0"/>
              <a:t>Για το λόγο αυτό, η μέγιστη απόσταση μεταξύ των δύο άκρων δεν μπορεί να ξεπερνά τα 3 km</a:t>
            </a:r>
          </a:p>
        </p:txBody>
      </p:sp>
    </p:spTree>
    <p:extLst>
      <p:ext uri="{BB962C8B-B14F-4D97-AF65-F5344CB8AC3E}">
        <p14:creationId xmlns:p14="http://schemas.microsoft.com/office/powerpoint/2010/main" val="18133270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Άλλες τεχνολογίες </a:t>
            </a:r>
            <a:r>
              <a:rPr lang="en-US" altLang="en-US" dirty="0" err="1"/>
              <a:t>xDSL</a:t>
            </a:r>
            <a:r>
              <a:rPr lang="en-US" altLang="en-US" dirty="0"/>
              <a:t> </a:t>
            </a:r>
            <a:r>
              <a:rPr lang="el-GR" altLang="en-US" dirty="0"/>
              <a:t>– </a:t>
            </a:r>
            <a:r>
              <a:rPr lang="en-US" altLang="en-US" dirty="0"/>
              <a:t>SDSL</a:t>
            </a:r>
            <a:r>
              <a:rPr lang="el-GR" altLang="en-US" dirty="0"/>
              <a:t> (2/2)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Εναποθέτει συμμετρικά το </a:t>
            </a:r>
            <a:r>
              <a:rPr lang="en-US" altLang="en-US" dirty="0"/>
              <a:t>bandwidth </a:t>
            </a:r>
            <a:r>
              <a:rPr lang="el-GR" altLang="en-US" dirty="0"/>
              <a:t>μεταξύ του </a:t>
            </a:r>
            <a:r>
              <a:rPr lang="en-US" altLang="en-US" dirty="0"/>
              <a:t>downstream </a:t>
            </a:r>
            <a:r>
              <a:rPr lang="el-GR" altLang="en-US" dirty="0"/>
              <a:t>και του </a:t>
            </a:r>
            <a:r>
              <a:rPr lang="en-US" altLang="en-US" dirty="0"/>
              <a:t>upstream</a:t>
            </a:r>
          </a:p>
          <a:p>
            <a:r>
              <a:rPr lang="el-GR" altLang="en-US" dirty="0"/>
              <a:t>Ταχύτητα περίπου 1,5 </a:t>
            </a:r>
            <a:r>
              <a:rPr lang="en-US" altLang="en-US" dirty="0"/>
              <a:t>Mbps</a:t>
            </a:r>
          </a:p>
          <a:p>
            <a:r>
              <a:rPr lang="el-GR" altLang="en-US" dirty="0"/>
              <a:t>Ιδανικό για μικρές υπηρεσίες με μεγάλη και σταθερή (</a:t>
            </a:r>
            <a:r>
              <a:rPr lang="en-US" altLang="en-US" dirty="0"/>
              <a:t>always on</a:t>
            </a:r>
            <a:r>
              <a:rPr lang="el-GR" altLang="en-US" dirty="0"/>
              <a:t>)</a:t>
            </a:r>
            <a:r>
              <a:rPr lang="en-US" altLang="en-US" dirty="0"/>
              <a:t> </a:t>
            </a:r>
            <a:r>
              <a:rPr lang="el-GR" altLang="en-US" dirty="0"/>
              <a:t>ανάγκη για </a:t>
            </a:r>
            <a:r>
              <a:rPr lang="en-US" altLang="en-US" dirty="0"/>
              <a:t>bandwidth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l-GR" altLang="en-US" dirty="0"/>
              <a:t>Πηγή: </a:t>
            </a:r>
            <a:r>
              <a:rPr lang="en-US" altLang="en-US" dirty="0" err="1">
                <a:hlinkClick r:id="rId3"/>
              </a:rPr>
              <a:t>versatek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39307809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/>
              <a:t>Άλλες τεχνολογίες </a:t>
            </a:r>
            <a:r>
              <a:rPr lang="en-US" altLang="en-US"/>
              <a:t>xDSL </a:t>
            </a:r>
            <a:r>
              <a:rPr lang="el-GR" altLang="en-US"/>
              <a:t>- </a:t>
            </a:r>
            <a:r>
              <a:rPr lang="en-US" altLang="en-US"/>
              <a:t>SHDSL (ITU G.991.2)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el-GR" altLang="en-US" dirty="0"/>
              <a:t>Το αρχικό SDSL είναι μια εμπορική τεχνολογία και η προσπάθεια προτυποποίησής της από την </a:t>
            </a:r>
            <a:r>
              <a:rPr lang="en-US" altLang="en-US" dirty="0"/>
              <a:t>ITU (</a:t>
            </a:r>
            <a:r>
              <a:rPr lang="el-GR" altLang="en-US" dirty="0"/>
              <a:t>ITU G.991.2) και από τους οργανισμούς ANSI της Β. Αμερικής και ETSI της Ευρώπης οδήγησε στο SHDSL </a:t>
            </a:r>
          </a:p>
          <a:p>
            <a:pPr lvl="1"/>
            <a:r>
              <a:rPr lang="el-GR" altLang="en-US" dirty="0"/>
              <a:t>Παρέχει συμμετρικούς ρυθμούς των 2,3 Mbps σε απόσταση 3 km και 192 kbps στα 6 km σε ένα ζευγάρι καλωδίων</a:t>
            </a:r>
          </a:p>
          <a:p>
            <a:pPr lvl="1"/>
            <a:r>
              <a:rPr lang="el-GR" altLang="en-US" dirty="0"/>
              <a:t>Παρέχει την επιλογή αύξησης της απόστασης ή του ρυθμού με τη χρήση του δεύτερου ζεύγους καλωδίων</a:t>
            </a:r>
          </a:p>
          <a:p>
            <a:pPr lvl="1"/>
            <a:r>
              <a:rPr lang="el-GR" altLang="en-US" dirty="0"/>
              <a:t>Η προαιρετική διαμόρφωση με 4 καλώδια μπορεί να επεκτείνει τους ρυθμούς των 2,3 Mbps στα 5 km</a:t>
            </a:r>
          </a:p>
          <a:p>
            <a:pPr lvl="1"/>
            <a:r>
              <a:rPr lang="el-GR" altLang="en-US" dirty="0"/>
              <a:t>Είναι σχεδιασμένο για συμβατότητα με τις άλλες </a:t>
            </a:r>
            <a:r>
              <a:rPr lang="el-GR" altLang="en-US" dirty="0" err="1"/>
              <a:t>xDSL</a:t>
            </a:r>
            <a:r>
              <a:rPr lang="el-GR" altLang="en-US" dirty="0"/>
              <a:t> τεχνολογίες και μπορεί να χρησιμοποιηθεί από κοινού</a:t>
            </a:r>
          </a:p>
        </p:txBody>
      </p:sp>
    </p:spTree>
    <p:extLst>
      <p:ext uri="{BB962C8B-B14F-4D97-AF65-F5344CB8AC3E}">
        <p14:creationId xmlns:p14="http://schemas.microsoft.com/office/powerpoint/2010/main" val="1813327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Τεχνολογίες </a:t>
            </a:r>
            <a:r>
              <a:rPr lang="en-US" dirty="0"/>
              <a:t>VDSL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325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/>
              <a:t>Άλλες τεχνολογίες </a:t>
            </a:r>
            <a:r>
              <a:rPr lang="en-US" altLang="en-US"/>
              <a:t>xDSL </a:t>
            </a:r>
            <a:r>
              <a:rPr lang="el-GR" altLang="en-US"/>
              <a:t>– </a:t>
            </a:r>
            <a:br>
              <a:rPr lang="el-GR" altLang="en-US"/>
            </a:br>
            <a:r>
              <a:rPr lang="en-US" altLang="en-US"/>
              <a:t>IDSL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altLang="en-US" dirty="0"/>
              <a:t>Χρησιμοποιεί το ήδη εγκατεστημένο ISDN, επιτρέποντας την χρήση της ήδη υπάρχουσας τεχνολογίας για μετάδοση μόνο δεδομένων και όχι φωνής</a:t>
            </a:r>
          </a:p>
          <a:p>
            <a:pPr lvl="1"/>
            <a:r>
              <a:rPr lang="el-GR" altLang="en-US" dirty="0"/>
              <a:t>Οι εταιρίες μπορούν με εύκολο τρόπο να αναβαθμίσουν τον ISDN εξοπλισμό δικτύου</a:t>
            </a:r>
          </a:p>
          <a:p>
            <a:pPr lvl="1"/>
            <a:r>
              <a:rPr lang="el-GR" altLang="en-US" dirty="0"/>
              <a:t>Οι ISDN χρήστες μπορούν να χρησιμοποιήσουν τα modem που ήδη έχουν </a:t>
            </a:r>
            <a:endParaRPr lang="en-US" altLang="en-US" dirty="0"/>
          </a:p>
          <a:p>
            <a:r>
              <a:rPr lang="el-GR" altLang="en-US" dirty="0"/>
              <a:t>Πραγματοποιεί, σε αντίθεση με το ISDN, την μετάδοση μόνο δεδομένων και όχι φωνής</a:t>
            </a:r>
          </a:p>
          <a:p>
            <a:pPr lvl="1"/>
            <a:r>
              <a:rPr lang="el-GR" altLang="en-US" dirty="0"/>
              <a:t>οδηγεί στην χρήση μιας επιπλέον γραμμής για την μετάδοση φωνής, κάτι που είναι ιδιαίτερα ασύμφορο</a:t>
            </a:r>
          </a:p>
        </p:txBody>
      </p:sp>
    </p:spTree>
    <p:extLst>
      <p:ext uri="{BB962C8B-B14F-4D97-AF65-F5344CB8AC3E}">
        <p14:creationId xmlns:p14="http://schemas.microsoft.com/office/powerpoint/2010/main" val="205067796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Σύγκριση τεχνολογιών </a:t>
            </a:r>
            <a:r>
              <a:rPr lang="en-US" dirty="0" err="1"/>
              <a:t>xDSL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l-GR" dirty="0"/>
              <a:t>Σύγκριση τεχνολογιών </a:t>
            </a:r>
            <a:r>
              <a:rPr lang="en-US" dirty="0" err="1"/>
              <a:t>xDSL</a:t>
            </a:r>
            <a:endParaRPr lang="en-US" dirty="0"/>
          </a:p>
        </p:txBody>
      </p:sp>
      <p:pic>
        <p:nvPicPr>
          <p:cNvPr id="8" name="Picture Placeholder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CF820CF6-E8FC-4531-B304-F828848DA29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3" r="682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94418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Σύντομη ανασκόπηση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Εισαγωγή</a:t>
            </a:r>
            <a:endParaRPr lang="en-US" altLang="en-US" dirty="0"/>
          </a:p>
          <a:p>
            <a:r>
              <a:rPr lang="en-US" altLang="en-US" dirty="0"/>
              <a:t>VDSL</a:t>
            </a:r>
            <a:endParaRPr lang="el-GR" altLang="en-US" dirty="0"/>
          </a:p>
          <a:p>
            <a:r>
              <a:rPr lang="el-GR" altLang="en-US" dirty="0"/>
              <a:t>Άλλες </a:t>
            </a:r>
            <a:r>
              <a:rPr lang="en-US" altLang="en-US" dirty="0" err="1"/>
              <a:t>xDSL</a:t>
            </a:r>
            <a:r>
              <a:rPr lang="en-US" altLang="en-US" dirty="0"/>
              <a:t> </a:t>
            </a:r>
            <a:r>
              <a:rPr lang="el-GR" altLang="en-US" dirty="0"/>
              <a:t>τεχνολογίες</a:t>
            </a:r>
          </a:p>
        </p:txBody>
      </p:sp>
    </p:spTree>
    <p:extLst>
      <p:ext uri="{BB962C8B-B14F-4D97-AF65-F5344CB8AC3E}">
        <p14:creationId xmlns:p14="http://schemas.microsoft.com/office/powerpoint/2010/main" val="28348870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Βιβλιογραφία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Σημειώσεις μαθήματος (Κεφάλαιο 2)</a:t>
            </a:r>
          </a:p>
          <a:p>
            <a:r>
              <a:rPr lang="el-GR" dirty="0"/>
              <a:t>Βιβλία:</a:t>
            </a:r>
          </a:p>
          <a:p>
            <a:pPr lvl="1"/>
            <a:r>
              <a:rPr lang="en-US" dirty="0"/>
              <a:t>Data and Computer Communications, William Stallings</a:t>
            </a:r>
          </a:p>
          <a:p>
            <a:r>
              <a:rPr lang="en-US" dirty="0"/>
              <a:t>Links</a:t>
            </a:r>
            <a:r>
              <a:rPr lang="el-GR" dirty="0"/>
              <a:t>:</a:t>
            </a:r>
            <a:endParaRPr lang="en-US" dirty="0"/>
          </a:p>
          <a:p>
            <a:pPr lvl="1"/>
            <a:r>
              <a:rPr lang="en-US">
                <a:hlinkClick r:id="rId3"/>
              </a:rPr>
              <a:t>http://telematics.upatras.gr/telematics/bouras/undergraduate-courses/euruzwnikes-texnologies?language=el</a:t>
            </a:r>
            <a:r>
              <a:rPr lang="en-US"/>
              <a:t> (</a:t>
            </a:r>
            <a:r>
              <a:rPr lang="el-GR" dirty="0"/>
              <a:t>Δικτυακός τόπος μαθήματος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hlinkClick r:id="rId4"/>
              </a:rPr>
              <a:t>http://whirlpool.net.au/wiki/?tag=ADSL_Theory</a:t>
            </a:r>
            <a:r>
              <a:rPr lang="en-US" dirty="0"/>
              <a:t> </a:t>
            </a:r>
            <a:r>
              <a:rPr lang="el-GR" dirty="0"/>
              <a:t>(</a:t>
            </a:r>
            <a:r>
              <a:rPr lang="en-US" dirty="0"/>
              <a:t>ADSL tutorial</a:t>
            </a:r>
            <a:r>
              <a:rPr lang="el-GR" dirty="0"/>
              <a:t>)</a:t>
            </a:r>
            <a:endParaRPr lang="en-US" dirty="0"/>
          </a:p>
          <a:p>
            <a:pPr lvl="1"/>
            <a:r>
              <a:rPr lang="el-GR" dirty="0"/>
              <a:t>Βλ. διαφάνειες</a:t>
            </a:r>
          </a:p>
          <a:p>
            <a:pPr lvl="1"/>
            <a:endParaRPr lang="en-US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3488708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464156" y="2492896"/>
            <a:ext cx="8229600" cy="1143000"/>
          </a:xfrm>
        </p:spPr>
        <p:txBody>
          <a:bodyPr/>
          <a:lstStyle/>
          <a:p>
            <a:r>
              <a:rPr lang="el-GR" dirty="0"/>
              <a:t>Ερωτήσεις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67249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Εισαγωγή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ADSL </a:t>
            </a:r>
            <a:r>
              <a:rPr lang="el-GR" dirty="0"/>
              <a:t>υπάρχει εδώ και χρόνια, ωστόσο πλέον έχει αποδειχθεί ότι δεν είναι «</a:t>
            </a:r>
            <a:r>
              <a:rPr lang="en-US" dirty="0"/>
              <a:t>Future Proof</a:t>
            </a:r>
            <a:r>
              <a:rPr lang="el-GR" dirty="0"/>
              <a:t>»</a:t>
            </a:r>
            <a:endParaRPr lang="en-US" dirty="0"/>
          </a:p>
          <a:p>
            <a:r>
              <a:rPr lang="el-GR" dirty="0"/>
              <a:t>Θέτει πολλούς περιορισμούς (ταχύτητα,  ποιότητα) οι οποίοι δεν είναι αποδεκτοί στις αναδυόμενες χρήσεις του δικτύου</a:t>
            </a:r>
            <a:endParaRPr lang="en-US" dirty="0"/>
          </a:p>
          <a:p>
            <a:pPr lvl="1"/>
            <a:r>
              <a:rPr lang="el-GR" dirty="0"/>
              <a:t>Το </a:t>
            </a:r>
            <a:r>
              <a:rPr lang="en-US" dirty="0"/>
              <a:t>VDSL </a:t>
            </a:r>
            <a:r>
              <a:rPr lang="el-GR" dirty="0"/>
              <a:t>είναι μονόδρομος</a:t>
            </a:r>
          </a:p>
        </p:txBody>
      </p:sp>
    </p:spTree>
    <p:extLst>
      <p:ext uri="{BB962C8B-B14F-4D97-AF65-F5344CB8AC3E}">
        <p14:creationId xmlns:p14="http://schemas.microsoft.com/office/powerpoint/2010/main" val="2293669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Εισαγωγή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</a:t>
            </a:r>
            <a:r>
              <a:rPr lang="el-GR" dirty="0"/>
              <a:t> </a:t>
            </a:r>
            <a:r>
              <a:rPr lang="en-US" dirty="0"/>
              <a:t>VDSL </a:t>
            </a:r>
            <a:r>
              <a:rPr lang="el-GR" dirty="0"/>
              <a:t>παρέχει τεράστια πλεονεκτήματα</a:t>
            </a:r>
          </a:p>
          <a:p>
            <a:r>
              <a:rPr lang="el-GR" dirty="0"/>
              <a:t>Η πλήρης αξιοποίηση του έχει οδηγήσει σε αλλαγές στην υποδομή του δικτύου (π.χ. εγκατάσταση οπτικών </a:t>
            </a:r>
            <a:r>
              <a:rPr lang="el-GR"/>
              <a:t>ινών)</a:t>
            </a:r>
            <a:endParaRPr lang="el-GR" dirty="0"/>
          </a:p>
          <a:p>
            <a:r>
              <a:rPr lang="el-GR" dirty="0"/>
              <a:t>Την πρόοδο της εγκατάστασης των οπτικών ινών στο δίκτυο μπορούμε να την περιγράψουμε με τους όρους </a:t>
            </a:r>
            <a:r>
              <a:rPr lang="en-US" dirty="0" err="1"/>
              <a:t>FTTx</a:t>
            </a:r>
            <a:r>
              <a:rPr lang="en-US" dirty="0"/>
              <a:t> </a:t>
            </a:r>
            <a:r>
              <a:rPr lang="el-GR" dirty="0"/>
              <a:t>που θα μελετήσουμε σε επόμενες ενότητες</a:t>
            </a:r>
          </a:p>
        </p:txBody>
      </p:sp>
    </p:spTree>
    <p:extLst>
      <p:ext uri="{BB962C8B-B14F-4D97-AF65-F5344CB8AC3E}">
        <p14:creationId xmlns:p14="http://schemas.microsoft.com/office/powerpoint/2010/main" val="3029370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Πλεονεκτήματα τεχνολογίας Οπτικών Ινών έναντι χάλκινων καλωδίων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Προσφέρουν καλύτερες ταχύτητες</a:t>
            </a:r>
          </a:p>
          <a:p>
            <a:r>
              <a:rPr lang="el-GR" dirty="0"/>
              <a:t>Υποστηρίζουν μεγαλύτερες αποστάσεις χωρίς απώλεια σήματος</a:t>
            </a:r>
          </a:p>
          <a:p>
            <a:r>
              <a:rPr lang="el-GR" dirty="0"/>
              <a:t>Προσφέρουν μεγαλύτερη αξιοπιστία, το οποίο είναι σημαντικό με την αύξηση υπηρεσιών απαιτητικών σε «</a:t>
            </a:r>
            <a:r>
              <a:rPr lang="en-US" dirty="0"/>
              <a:t>bandwidth</a:t>
            </a:r>
            <a:r>
              <a:rPr lang="el-GR" dirty="0"/>
              <a:t>», όπως οι υπηρεσίες </a:t>
            </a:r>
            <a:r>
              <a:rPr lang="en-US" dirty="0"/>
              <a:t>streaming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67086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Πλεονεκτήματα τεχνολογίας Οπτικών Ινών έναντι χάλκινων καλωδίων (2/2)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Οι οπτικές ίνες θεωρούνται ως «</a:t>
            </a:r>
            <a:r>
              <a:rPr lang="en-US" dirty="0"/>
              <a:t>Future proof</a:t>
            </a:r>
            <a:r>
              <a:rPr lang="el-GR" dirty="0"/>
              <a:t>»</a:t>
            </a:r>
            <a:r>
              <a:rPr lang="en-US" dirty="0"/>
              <a:t>, </a:t>
            </a:r>
            <a:r>
              <a:rPr lang="el-GR" dirty="0"/>
              <a:t>καθότι οι δυνατότητες που προσφέρουν είναι μεγαλύτερες από τις δυνατότητες που μπορούν να αξιοποιήσουν τα υπάρχοντα μηχανήματα, οπότε υπάρχει ένα «</a:t>
            </a:r>
            <a:r>
              <a:rPr lang="en-US" dirty="0"/>
              <a:t>overhead</a:t>
            </a:r>
            <a:r>
              <a:rPr lang="el-GR" dirty="0"/>
              <a:t>»</a:t>
            </a:r>
            <a:r>
              <a:rPr lang="en-US" dirty="0"/>
              <a:t> </a:t>
            </a:r>
            <a:r>
              <a:rPr lang="el-GR" dirty="0"/>
              <a:t>που μπορεί να αξιοποιηθεί από μελλοντικές τεχνολογίες</a:t>
            </a:r>
            <a:endParaRPr lang="en-US" dirty="0"/>
          </a:p>
          <a:p>
            <a:r>
              <a:rPr lang="el-GR" dirty="0"/>
              <a:t>Δίνουν τη δυνατότητα υβριδικών λύσεων (χρήση </a:t>
            </a:r>
            <a:r>
              <a:rPr lang="en-US" dirty="0"/>
              <a:t>fiber </a:t>
            </a:r>
            <a:r>
              <a:rPr lang="el-GR" dirty="0"/>
              <a:t>σε τμήματα μόνο του δικτύου) για χαμηλότερο κόστος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403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VDSL</a:t>
            </a:r>
            <a:r>
              <a:rPr lang="el-GR" altLang="en-US" dirty="0"/>
              <a:t> (1/4)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VDSL</a:t>
            </a:r>
            <a:r>
              <a:rPr lang="en-US" dirty="0"/>
              <a:t> (Very-high-bit-rate Digital Subscriber Line) </a:t>
            </a:r>
            <a:r>
              <a:rPr lang="el-GR" dirty="0"/>
              <a:t>(ITU G.993.1)</a:t>
            </a:r>
            <a:endParaRPr lang="en-US" dirty="0"/>
          </a:p>
          <a:p>
            <a:pPr lvl="1"/>
            <a:r>
              <a:rPr lang="el-GR" dirty="0"/>
              <a:t>Είναι μία </a:t>
            </a:r>
            <a:r>
              <a:rPr lang="el-GR" dirty="0" err="1"/>
              <a:t>ασυμμετρική</a:t>
            </a:r>
            <a:r>
              <a:rPr lang="el-GR" dirty="0"/>
              <a:t> τεχνολογία μετάδοσης δεδομένων</a:t>
            </a:r>
          </a:p>
          <a:p>
            <a:pPr lvl="1"/>
            <a:r>
              <a:rPr lang="el-GR" dirty="0"/>
              <a:t>Αποτελεί επέκταση της ADSL τεχνολογίας</a:t>
            </a:r>
          </a:p>
          <a:p>
            <a:pPr lvl="1"/>
            <a:r>
              <a:rPr lang="el-GR" dirty="0"/>
              <a:t>Υπόσχεται ταχύτητες που μπορεί να φτάνουν τα 52 </a:t>
            </a:r>
            <a:r>
              <a:rPr lang="el-GR" dirty="0" err="1"/>
              <a:t>Mbps</a:t>
            </a:r>
            <a:r>
              <a:rPr lang="el-GR" dirty="0"/>
              <a:t> στο </a:t>
            </a:r>
            <a:r>
              <a:rPr lang="en-US" dirty="0"/>
              <a:t>downstream </a:t>
            </a:r>
            <a:r>
              <a:rPr lang="el-GR" dirty="0"/>
              <a:t>και</a:t>
            </a:r>
            <a:r>
              <a:rPr lang="en-US" dirty="0"/>
              <a:t> </a:t>
            </a:r>
            <a:r>
              <a:rPr lang="el-GR" dirty="0"/>
              <a:t>έως και 16 </a:t>
            </a:r>
            <a:r>
              <a:rPr lang="el-GR" dirty="0" err="1"/>
              <a:t>Mbps</a:t>
            </a:r>
            <a:r>
              <a:rPr lang="el-GR" dirty="0"/>
              <a:t> στο </a:t>
            </a:r>
            <a:r>
              <a:rPr lang="en-US" dirty="0"/>
              <a:t>upstream </a:t>
            </a:r>
          </a:p>
          <a:p>
            <a:pPr lvl="1"/>
            <a:r>
              <a:rPr lang="el-GR" dirty="0"/>
              <a:t>Εφαρμοσμένο σε μεγάλη κλίμακα σε χώρες όπως η Ιαπωνία και η Νότια Κορέα</a:t>
            </a:r>
            <a:r>
              <a:rPr lang="en-US" dirty="0"/>
              <a:t>.</a:t>
            </a:r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68851250"/>
      </p:ext>
    </p:extLst>
  </p:cSld>
  <p:clrMapOvr>
    <a:masterClrMapping/>
  </p:clrMapOvr>
</p:sld>
</file>

<file path=ppt/theme/theme1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2849</TotalTime>
  <Words>2146</Words>
  <Application>Microsoft Office PowerPoint</Application>
  <PresentationFormat>On-screen Show (4:3)</PresentationFormat>
  <Paragraphs>276</Paragraphs>
  <Slides>44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7" baseType="lpstr">
      <vt:lpstr>Arial</vt:lpstr>
      <vt:lpstr>Calibri</vt:lpstr>
      <vt:lpstr>1_Θέμα του Office</vt:lpstr>
      <vt:lpstr>ΕΥΡΥΖΩΝΙΚΕΣ ΤΕΧΝΟΛΟΓΙΕΣ</vt:lpstr>
      <vt:lpstr>Σκοποί  ενότητας</vt:lpstr>
      <vt:lpstr>Περιεχόμενα ενότητας</vt:lpstr>
      <vt:lpstr>Τεχνολογίες VDSL</vt:lpstr>
      <vt:lpstr>Εισαγωγή (1/2)</vt:lpstr>
      <vt:lpstr>Εισαγωγή (2/2)</vt:lpstr>
      <vt:lpstr>Πλεονεκτήματα τεχνολογίας Οπτικών Ινών έναντι χάλκινων καλωδίων (1/2)</vt:lpstr>
      <vt:lpstr>Πλεονεκτήματα τεχνολογίας Οπτικών Ινών έναντι χάλκινων καλωδίων (2/2) </vt:lpstr>
      <vt:lpstr>VDSL (1/4)</vt:lpstr>
      <vt:lpstr>VDSL (2/4)</vt:lpstr>
      <vt:lpstr>VDSL (3/4)</vt:lpstr>
      <vt:lpstr>VDSL (4/4)</vt:lpstr>
      <vt:lpstr>Χαρακτηριστικά VDSL (1/2)</vt:lpstr>
      <vt:lpstr>Χαρακτηριστικά VDSL (2/2)</vt:lpstr>
      <vt:lpstr>Συχνότητες VDSL </vt:lpstr>
      <vt:lpstr>Μοντέλο αναφοράς VDSL</vt:lpstr>
      <vt:lpstr>Επίπεδα  VDSL (2/2)</vt:lpstr>
      <vt:lpstr>Ροή συγχρονισμού VDSL</vt:lpstr>
      <vt:lpstr>Global VDSL subscriptions 2017-2021(forecast)</vt:lpstr>
      <vt:lpstr>VDSL στην Ελλάδα</vt:lpstr>
      <vt:lpstr>VDSL στην Eλλάδα (2/2) </vt:lpstr>
      <vt:lpstr>VDSL στην ελλάδα </vt:lpstr>
      <vt:lpstr>VDSL2 (ITU G.993.2) (1/3)</vt:lpstr>
      <vt:lpstr>VDSL2 (ITU G.993.2) (2/3)</vt:lpstr>
      <vt:lpstr>VDSL2 (ITU G.993.2) (3/3)</vt:lpstr>
      <vt:lpstr>Σύγκριση VDSL, ADSL, ADSL2</vt:lpstr>
      <vt:lpstr>VDSL2 στην Ελλάδα</vt:lpstr>
      <vt:lpstr>VDSL2+ ITU G.993.2  Amendment 1</vt:lpstr>
      <vt:lpstr>Βασικές διαφορές VDSL με ADSL (1/3)</vt:lpstr>
      <vt:lpstr>Βασικές διαφορές VDSL με ADSL (2/3)</vt:lpstr>
      <vt:lpstr>Βασικές διαφορές VDSL με ADSL (3/3)</vt:lpstr>
      <vt:lpstr>Άλλες τεχνολογίες xDSL - RADSL</vt:lpstr>
      <vt:lpstr>Άλλες τεχνολογίες xDSL - UDSL</vt:lpstr>
      <vt:lpstr>Άλλες τεχνολογίες xDSL - MSDSL</vt:lpstr>
      <vt:lpstr>Άλλες τεχνολογίες xDSL - HDSL</vt:lpstr>
      <vt:lpstr>Άλλες τεχνολογίες xDSL - HDSL2</vt:lpstr>
      <vt:lpstr>Άλλες τεχνολογίες xDSL – SDSL (1/2)</vt:lpstr>
      <vt:lpstr>Άλλες τεχνολογίες xDSL – SDSL (2/2)</vt:lpstr>
      <vt:lpstr>Άλλες τεχνολογίες xDSL - SHDSL (ITU G.991.2)</vt:lpstr>
      <vt:lpstr>Άλλες τεχνολογίες xDSL –  IDSL</vt:lpstr>
      <vt:lpstr>Σύγκριση τεχνολογιών xDSL</vt:lpstr>
      <vt:lpstr>Σύντομη ανασκόπηση</vt:lpstr>
      <vt:lpstr>Βιβλιογραφία</vt:lpstr>
      <vt:lpstr>Ερωτήσεις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ΚΟΚΚΙΝΟΣ ΒΑΣΙΛΕΙΟΣ</cp:lastModifiedBy>
  <cp:revision>378</cp:revision>
  <dcterms:created xsi:type="dcterms:W3CDTF">2012-09-06T09:03:05Z</dcterms:created>
  <dcterms:modified xsi:type="dcterms:W3CDTF">2022-02-24T10:50:42Z</dcterms:modified>
</cp:coreProperties>
</file>