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57"/>
  </p:notesMasterIdLst>
  <p:sldIdLst>
    <p:sldId id="401" r:id="rId2"/>
    <p:sldId id="261" r:id="rId3"/>
    <p:sldId id="262" r:id="rId4"/>
    <p:sldId id="402" r:id="rId5"/>
    <p:sldId id="395" r:id="rId6"/>
    <p:sldId id="396" r:id="rId7"/>
    <p:sldId id="341" r:id="rId8"/>
    <p:sldId id="342" r:id="rId9"/>
    <p:sldId id="408" r:id="rId10"/>
    <p:sldId id="343" r:id="rId11"/>
    <p:sldId id="344" r:id="rId12"/>
    <p:sldId id="370" r:id="rId13"/>
    <p:sldId id="412" r:id="rId14"/>
    <p:sldId id="349" r:id="rId15"/>
    <p:sldId id="348" r:id="rId16"/>
    <p:sldId id="347" r:id="rId17"/>
    <p:sldId id="354" r:id="rId18"/>
    <p:sldId id="353" r:id="rId19"/>
    <p:sldId id="386" r:id="rId20"/>
    <p:sldId id="389" r:id="rId21"/>
    <p:sldId id="385" r:id="rId22"/>
    <p:sldId id="352" r:id="rId23"/>
    <p:sldId id="346" r:id="rId24"/>
    <p:sldId id="345" r:id="rId25"/>
    <p:sldId id="357" r:id="rId26"/>
    <p:sldId id="358" r:id="rId27"/>
    <p:sldId id="369" r:id="rId28"/>
    <p:sldId id="368" r:id="rId29"/>
    <p:sldId id="367" r:id="rId30"/>
    <p:sldId id="366" r:id="rId31"/>
    <p:sldId id="391" r:id="rId32"/>
    <p:sldId id="365" r:id="rId33"/>
    <p:sldId id="364" r:id="rId34"/>
    <p:sldId id="363" r:id="rId35"/>
    <p:sldId id="362" r:id="rId36"/>
    <p:sldId id="383" r:id="rId37"/>
    <p:sldId id="392" r:id="rId38"/>
    <p:sldId id="361" r:id="rId39"/>
    <p:sldId id="360" r:id="rId40"/>
    <p:sldId id="379" r:id="rId41"/>
    <p:sldId id="378" r:id="rId42"/>
    <p:sldId id="377" r:id="rId43"/>
    <p:sldId id="397" r:id="rId44"/>
    <p:sldId id="409" r:id="rId45"/>
    <p:sldId id="410" r:id="rId46"/>
    <p:sldId id="411" r:id="rId47"/>
    <p:sldId id="399" r:id="rId48"/>
    <p:sldId id="398" r:id="rId49"/>
    <p:sldId id="376" r:id="rId50"/>
    <p:sldId id="381" r:id="rId51"/>
    <p:sldId id="393" r:id="rId52"/>
    <p:sldId id="321" r:id="rId53"/>
    <p:sldId id="320" r:id="rId54"/>
    <p:sldId id="400" r:id="rId55"/>
    <p:sldId id="322" r:id="rId5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kanakisn" initials="" lastIdx="1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77" autoAdjust="0"/>
    <p:restoredTop sz="96247" autoAdjust="0"/>
  </p:normalViewPr>
  <p:slideViewPr>
    <p:cSldViewPr>
      <p:cViewPr varScale="1">
        <p:scale>
          <a:sx n="111" d="100"/>
          <a:sy n="111" d="100"/>
        </p:scale>
        <p:origin x="1800"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16/3/2022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algn="l"/>
            <a:endParaRPr lang="el-GR" sz="1200" b="0" i="0" u="none" strike="noStrike" baseline="0" dirty="0">
              <a:latin typeface="TimesNewRomanPSMT"/>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31</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75379895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32</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34</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35</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36</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37</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38</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39</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40</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41</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41664418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42</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43</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44</a:t>
            </a:fld>
            <a:endParaRPr lang="el-GR"/>
          </a:p>
        </p:txBody>
      </p:sp>
    </p:spTree>
    <p:extLst>
      <p:ext uri="{BB962C8B-B14F-4D97-AF65-F5344CB8AC3E}">
        <p14:creationId xmlns:p14="http://schemas.microsoft.com/office/powerpoint/2010/main" val="351643052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45</a:t>
            </a:fld>
            <a:endParaRPr lang="el-GR"/>
          </a:p>
        </p:txBody>
      </p:sp>
    </p:spTree>
    <p:extLst>
      <p:ext uri="{BB962C8B-B14F-4D97-AF65-F5344CB8AC3E}">
        <p14:creationId xmlns:p14="http://schemas.microsoft.com/office/powerpoint/2010/main" val="54014414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46</a:t>
            </a:fld>
            <a:endParaRPr lang="el-GR"/>
          </a:p>
        </p:txBody>
      </p:sp>
    </p:spTree>
    <p:extLst>
      <p:ext uri="{BB962C8B-B14F-4D97-AF65-F5344CB8AC3E}">
        <p14:creationId xmlns:p14="http://schemas.microsoft.com/office/powerpoint/2010/main" val="170525369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47</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48</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49</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50</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51</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75379895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52</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54</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7537989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4156830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a:t>Στυλ κύριου τίτλου</a:t>
            </a:r>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Στυλ κύριου υπότιτλου</a:t>
            </a:r>
          </a:p>
        </p:txBody>
      </p:sp>
    </p:spTree>
    <p:extLst>
      <p:ext uri="{BB962C8B-B14F-4D97-AF65-F5344CB8AC3E}">
        <p14:creationId xmlns:p14="http://schemas.microsoft.com/office/powerpoint/2010/main" val="2147341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Τεχνολογίες </a:t>
            </a:r>
            <a:r>
              <a:rPr lang="en-US" sz="1000" dirty="0">
                <a:solidFill>
                  <a:srgbClr val="5075BC"/>
                </a:solidFill>
              </a:rPr>
              <a:t>Ethernet</a:t>
            </a:r>
            <a:endParaRPr lang="en-US" sz="1000" dirty="0">
              <a:solidFill>
                <a:srgbClr val="5075BC"/>
              </a:solidFill>
              <a:ea typeface="ＭＳ Ｐゴシック" pitchFamily="34" charset="-128"/>
              <a:cs typeface="+mn-cs"/>
            </a:endParaRPr>
          </a:p>
        </p:txBody>
      </p:sp>
      <p:pic>
        <p:nvPicPr>
          <p:cNvPr id="8"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9367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28206021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7" name="Θέση αριθμού διαφάνειας 6"/>
          <p:cNvSpPr>
            <a:spLocks noGrp="1"/>
          </p:cNvSpPr>
          <p:nvPr>
            <p:ph type="sldNum" sz="quarter" idx="12"/>
          </p:nvPr>
        </p:nvSpPr>
        <p:spPr>
          <a:xfrm>
            <a:off x="6553200" y="6356350"/>
            <a:ext cx="2133600" cy="365125"/>
          </a:xfrm>
          <a:prstGeom prst="rect">
            <a:avLst/>
          </a:prstGeom>
        </p:spPr>
        <p:txBody>
          <a:bodyPr/>
          <a:lstStyle/>
          <a:p>
            <a:fld id="{53C4726A-630D-4CB4-B088-BAB00F4188E9}" type="slidenum">
              <a:rPr lang="el-GR" smtClean="0"/>
              <a:pPr/>
              <a:t>‹#›</a:t>
            </a:fld>
            <a:endParaRPr lang="el-G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l-GR"/>
              <a:t>Στυλ κύριου τίτλου</a:t>
            </a:r>
          </a:p>
        </p:txBody>
      </p:sp>
    </p:spTree>
    <p:extLst>
      <p:ext uri="{BB962C8B-B14F-4D97-AF65-F5344CB8AC3E}">
        <p14:creationId xmlns:p14="http://schemas.microsoft.com/office/powerpoint/2010/main" val="3423171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7" name="Θέση αριθμού διαφάνειας 6"/>
          <p:cNvSpPr>
            <a:spLocks noGrp="1"/>
          </p:cNvSpPr>
          <p:nvPr>
            <p:ph type="sldNum" sz="quarter" idx="12"/>
          </p:nvPr>
        </p:nvSpPr>
        <p:spPr>
          <a:xfrm>
            <a:off x="6553200" y="6356350"/>
            <a:ext cx="2133600" cy="365125"/>
          </a:xfrm>
          <a:prstGeom prst="rect">
            <a:avLst/>
          </a:prstGeom>
        </p:spPr>
        <p:txBody>
          <a:bodyPr/>
          <a:lstStyle/>
          <a:p>
            <a:fld id="{53C4726A-630D-4CB4-B088-BAB00F4188E9}" type="slidenum">
              <a:rPr lang="el-GR" smtClean="0"/>
              <a:pPr/>
              <a:t>‹#›</a:t>
            </a:fld>
            <a:endParaRPr lang="el-G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a:lvl1pPr>
          </a:lstStyle>
          <a:p>
            <a:pPr lvl="0"/>
            <a:r>
              <a:rPr lang="el-GR"/>
              <a:t>Στυλ κύριου τίτλου</a:t>
            </a:r>
          </a:p>
        </p:txBody>
      </p:sp>
    </p:spTree>
    <p:extLst>
      <p:ext uri="{BB962C8B-B14F-4D97-AF65-F5344CB8AC3E}">
        <p14:creationId xmlns:p14="http://schemas.microsoft.com/office/powerpoint/2010/main" val="4105077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Τεχνολογίες </a:t>
            </a:r>
            <a:r>
              <a:rPr lang="en-US" sz="1000" dirty="0">
                <a:solidFill>
                  <a:srgbClr val="5075BC"/>
                </a:solidFill>
              </a:rPr>
              <a:t>Ethernet</a:t>
            </a:r>
            <a:endParaRPr lang="en-US" sz="1000" dirty="0">
              <a:solidFill>
                <a:srgbClr val="5075BC"/>
              </a:solidFill>
              <a:ea typeface="ＭＳ Ｐゴシック" pitchFamily="34" charset="-128"/>
              <a:cs typeface="+mn-cs"/>
            </a:endParaRPr>
          </a:p>
        </p:txBody>
      </p:sp>
      <p:pic>
        <p:nvPicPr>
          <p:cNvPr id="8"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7489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a:t>Στυλ υποδείγματος κειμένου</a:t>
            </a:r>
          </a:p>
        </p:txBody>
      </p:sp>
    </p:spTree>
    <p:extLst>
      <p:ext uri="{BB962C8B-B14F-4D97-AF65-F5344CB8AC3E}">
        <p14:creationId xmlns:p14="http://schemas.microsoft.com/office/powerpoint/2010/main" val="3659074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Τεχνολογίες </a:t>
            </a:r>
            <a:r>
              <a:rPr lang="en-US" sz="1000" dirty="0">
                <a:solidFill>
                  <a:srgbClr val="5075BC"/>
                </a:solidFill>
              </a:rPr>
              <a:t>Ethernet</a:t>
            </a:r>
            <a:endParaRPr lang="en-US" sz="1000" dirty="0">
              <a:solidFill>
                <a:srgbClr val="5075BC"/>
              </a:solidFill>
              <a:ea typeface="ＭＳ Ｐゴシック" pitchFamily="34" charset="-128"/>
              <a:cs typeface="+mn-cs"/>
            </a:endParaRPr>
          </a:p>
        </p:txBody>
      </p:sp>
      <p:pic>
        <p:nvPicPr>
          <p:cNvPr id="9"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5190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Τεχνολογίες </a:t>
            </a:r>
            <a:r>
              <a:rPr lang="en-US" sz="1000" dirty="0">
                <a:solidFill>
                  <a:srgbClr val="5075BC"/>
                </a:solidFill>
              </a:rPr>
              <a:t>Ethernet</a:t>
            </a:r>
            <a:endParaRPr lang="en-US" sz="1000" dirty="0">
              <a:solidFill>
                <a:srgbClr val="5075BC"/>
              </a:solidFill>
              <a:ea typeface="ＭＳ Ｐゴシック" pitchFamily="34" charset="-128"/>
              <a:cs typeface="+mn-cs"/>
            </a:endParaRPr>
          </a:p>
        </p:txBody>
      </p:sp>
      <p:pic>
        <p:nvPicPr>
          <p:cNvPr id="11"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1955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Τεχνολογίες </a:t>
            </a:r>
            <a:r>
              <a:rPr lang="en-US" sz="1000" dirty="0">
                <a:solidFill>
                  <a:srgbClr val="5075BC"/>
                </a:solidFill>
              </a:rPr>
              <a:t>Ethernet</a:t>
            </a:r>
            <a:endParaRPr lang="en-US" sz="1000" dirty="0">
              <a:solidFill>
                <a:srgbClr val="5075BC"/>
              </a:solidFill>
              <a:ea typeface="ＭＳ Ｐゴシック" pitchFamily="34" charset="-128"/>
              <a:cs typeface="+mn-cs"/>
            </a:endParaRPr>
          </a:p>
        </p:txBody>
      </p:sp>
      <p:pic>
        <p:nvPicPr>
          <p:cNvPr id="7"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8990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4883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Τεχνολογίες </a:t>
            </a:r>
            <a:r>
              <a:rPr lang="en-US" sz="1000" dirty="0">
                <a:solidFill>
                  <a:srgbClr val="5075BC"/>
                </a:solidFill>
              </a:rPr>
              <a:t>Ethernet</a:t>
            </a:r>
            <a:endParaRPr lang="en-US" sz="1000" dirty="0">
              <a:solidFill>
                <a:srgbClr val="5075BC"/>
              </a:solidFill>
              <a:ea typeface="ＭＳ Ｐゴシック" pitchFamily="34" charset="-128"/>
              <a:cs typeface="+mn-cs"/>
            </a:endParaRPr>
          </a:p>
        </p:txBody>
      </p:sp>
      <p:pic>
        <p:nvPicPr>
          <p:cNvPr id="8"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7518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Τεχνολογίες </a:t>
            </a:r>
            <a:r>
              <a:rPr lang="en-US" sz="1000" dirty="0">
                <a:solidFill>
                  <a:srgbClr val="5075BC"/>
                </a:solidFill>
              </a:rPr>
              <a:t>Ethernet</a:t>
            </a:r>
            <a:endParaRPr lang="en-US" sz="1000" dirty="0">
              <a:solidFill>
                <a:srgbClr val="5075BC"/>
              </a:solidFill>
              <a:ea typeface="ＭＳ Ｐゴシック" pitchFamily="34" charset="-128"/>
              <a:cs typeface="+mn-cs"/>
            </a:endParaRPr>
          </a:p>
        </p:txBody>
      </p:sp>
      <p:pic>
        <p:nvPicPr>
          <p:cNvPr id="10" name="Picture 2" descr="http://www.upatras.gr/sites/www.upatras.gr/files/logo-up-4color-stamp.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496" y="6237312"/>
            <a:ext cx="594360" cy="594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3783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Tree>
    <p:extLst>
      <p:ext uri="{BB962C8B-B14F-4D97-AF65-F5344CB8AC3E}">
        <p14:creationId xmlns:p14="http://schemas.microsoft.com/office/powerpoint/2010/main" val="81860584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sldNum="0"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kkinos@cti.g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telematics.upatras.gr/telematics/bouras?language=e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telematics.upatras.gr/telematics/bouras/undergraduate-courses/euruzwnikes-texnologies?language=el"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 Id="rId6" Type="http://schemas.openxmlformats.org/officeDocument/2006/relationships/hyperlink" Target="http://www.comsocscv.org/docs/Workshop_101310_StdArch.pdf" TargetMode="External"/><Relationship Id="rId5" Type="http://schemas.openxmlformats.org/officeDocument/2006/relationships/hyperlink" Target="http://standards.ieee.org/about/get/802/802.3.html" TargetMode="External"/><Relationship Id="rId4" Type="http://schemas.openxmlformats.org/officeDocument/2006/relationships/hyperlink" Target="http://www.ieee802.org/3/" TargetMode="Externa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006575"/>
            <a:ext cx="7772400" cy="1470025"/>
          </a:xfrm>
        </p:spPr>
        <p:txBody>
          <a:bodyPr/>
          <a:lstStyle/>
          <a:p>
            <a:r>
              <a:rPr lang="el-GR" dirty="0"/>
              <a:t>ΕΥΡΥΖΩΝΙΚΕΣ ΤΕΧΝΟΛΟΓΙΕΣ</a:t>
            </a:r>
            <a:endParaRPr lang="el-GR" dirty="0">
              <a:solidFill>
                <a:srgbClr val="5075BC"/>
              </a:solidFill>
            </a:endParaRPr>
          </a:p>
        </p:txBody>
      </p:sp>
      <p:sp>
        <p:nvSpPr>
          <p:cNvPr id="3" name="Υπότιτλος 2"/>
          <p:cNvSpPr>
            <a:spLocks noGrp="1"/>
          </p:cNvSpPr>
          <p:nvPr>
            <p:ph type="subTitle" idx="1"/>
          </p:nvPr>
        </p:nvSpPr>
        <p:spPr>
          <a:xfrm>
            <a:off x="683568" y="3384823"/>
            <a:ext cx="7776864" cy="3068514"/>
          </a:xfrm>
        </p:spPr>
        <p:txBody>
          <a:bodyPr>
            <a:normAutofit fontScale="85000" lnSpcReduction="20000"/>
          </a:bodyPr>
          <a:lstStyle/>
          <a:p>
            <a:r>
              <a:rPr lang="el-GR" sz="2900" dirty="0">
                <a:solidFill>
                  <a:srgbClr val="5075BC"/>
                </a:solidFill>
              </a:rPr>
              <a:t>Ενότητα </a:t>
            </a:r>
            <a:r>
              <a:rPr lang="en-US" sz="2900" dirty="0">
                <a:solidFill>
                  <a:srgbClr val="5075BC"/>
                </a:solidFill>
              </a:rPr>
              <a:t># </a:t>
            </a:r>
            <a:r>
              <a:rPr lang="el-GR" sz="2900" dirty="0">
                <a:solidFill>
                  <a:srgbClr val="5075BC"/>
                </a:solidFill>
              </a:rPr>
              <a:t>5:</a:t>
            </a:r>
            <a:r>
              <a:rPr lang="en-US" sz="2900" dirty="0"/>
              <a:t> </a:t>
            </a:r>
            <a:r>
              <a:rPr lang="el-GR" sz="2800" dirty="0"/>
              <a:t>Τεχνολογίες </a:t>
            </a:r>
            <a:r>
              <a:rPr lang="en-US" sz="2800" dirty="0"/>
              <a:t>Ethernet</a:t>
            </a:r>
            <a:endParaRPr lang="el-GR" sz="2800" dirty="0"/>
          </a:p>
          <a:p>
            <a:endParaRPr lang="el-GR" sz="2800" dirty="0"/>
          </a:p>
          <a:p>
            <a:r>
              <a:rPr lang="el-GR" sz="2800"/>
              <a:t>Βασίλειος Κόκκινος</a:t>
            </a:r>
            <a:endParaRPr lang="el-GR" sz="2800" dirty="0"/>
          </a:p>
          <a:p>
            <a:r>
              <a:rPr lang="el-GR" sz="2800" dirty="0"/>
              <a:t>Τμήμα Μηχανικών Η/Υ &amp; Πληροφορικής</a:t>
            </a:r>
            <a:r>
              <a:rPr lang="en-US" sz="2800" dirty="0"/>
              <a:t>, </a:t>
            </a:r>
            <a:r>
              <a:rPr lang="el-GR" sz="2800" dirty="0"/>
              <a:t>Πανεπιστήμιο Πατρών</a:t>
            </a:r>
          </a:p>
          <a:p>
            <a:r>
              <a:rPr lang="en-US" sz="2800" dirty="0"/>
              <a:t>email: </a:t>
            </a:r>
            <a:r>
              <a:rPr lang="en-US" sz="2800" dirty="0">
                <a:hlinkClick r:id="rId3"/>
              </a:rPr>
              <a:t>kokkinos@cti.gr</a:t>
            </a:r>
            <a:r>
              <a:rPr lang="el-GR" sz="2800" dirty="0"/>
              <a:t>, </a:t>
            </a:r>
            <a:endParaRPr lang="en-US" sz="2800" dirty="0"/>
          </a:p>
          <a:p>
            <a:r>
              <a:rPr lang="en-US" sz="2800" dirty="0"/>
              <a:t>site: </a:t>
            </a:r>
            <a:r>
              <a:rPr lang="en-US" sz="2800" dirty="0">
                <a:hlinkClick r:id="rId4"/>
              </a:rPr>
              <a:t>http://telematics.upatras.gr/telematics/bouras?language=el</a:t>
            </a:r>
            <a:endParaRPr lang="en-US" sz="2800" dirty="0"/>
          </a:p>
          <a:p>
            <a:endParaRPr lang="en-US" sz="2800" dirty="0"/>
          </a:p>
          <a:p>
            <a:endParaRPr lang="el-GR" sz="2800" dirty="0"/>
          </a:p>
        </p:txBody>
      </p:sp>
      <p:pic>
        <p:nvPicPr>
          <p:cNvPr id="6" name="Picture 4" descr="https://www.upatras.gr/sites/www.upatras.gr/files/up_2017_logo_gr.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1818" y="293700"/>
            <a:ext cx="3749040" cy="1360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6056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Συστάσεις (1/2)</a:t>
            </a:r>
            <a:endParaRPr lang="el-GR" dirty="0"/>
          </a:p>
        </p:txBody>
      </p:sp>
      <p:sp>
        <p:nvSpPr>
          <p:cNvPr id="3" name="Content Placeholder 2"/>
          <p:cNvSpPr>
            <a:spLocks noGrp="1"/>
          </p:cNvSpPr>
          <p:nvPr>
            <p:ph idx="1"/>
          </p:nvPr>
        </p:nvSpPr>
        <p:spPr/>
        <p:txBody>
          <a:bodyPr>
            <a:normAutofit fontScale="92500" lnSpcReduction="20000"/>
          </a:bodyPr>
          <a:lstStyle/>
          <a:p>
            <a:r>
              <a:rPr lang="el-GR" altLang="en-US" dirty="0" err="1"/>
              <a:t>Ηalf-duplex</a:t>
            </a:r>
            <a:r>
              <a:rPr lang="el-GR" altLang="en-US" dirty="0"/>
              <a:t> και </a:t>
            </a:r>
            <a:r>
              <a:rPr lang="el-GR" altLang="en-US" dirty="0" err="1"/>
              <a:t>full-duplex</a:t>
            </a:r>
            <a:r>
              <a:rPr lang="el-GR" altLang="en-US" dirty="0"/>
              <a:t> λειτουργία σε ταχύτητες της τάξης των 1000Mpbs</a:t>
            </a:r>
          </a:p>
          <a:p>
            <a:r>
              <a:rPr lang="el-GR" altLang="en-US" dirty="0"/>
              <a:t>Χρήση του ήδη υπάρχοντος 802.3 προτύπου για πλαίσια </a:t>
            </a:r>
            <a:r>
              <a:rPr lang="el-GR" altLang="en-US" dirty="0" err="1"/>
              <a:t>Ethernet</a:t>
            </a:r>
            <a:endParaRPr lang="el-GR" altLang="en-US" dirty="0"/>
          </a:p>
          <a:p>
            <a:r>
              <a:rPr lang="el-GR" altLang="en-US" dirty="0"/>
              <a:t>Χρήση της μεθόδου CSMA/CD με υποστήριξη ενός </a:t>
            </a:r>
            <a:r>
              <a:rPr lang="el-GR" altLang="en-US" dirty="0" err="1"/>
              <a:t>repeater</a:t>
            </a:r>
            <a:r>
              <a:rPr lang="el-GR" altLang="en-US" dirty="0"/>
              <a:t> ανά πεδίο σύγκρουσης (</a:t>
            </a:r>
            <a:r>
              <a:rPr lang="el-GR" altLang="en-US" dirty="0" err="1"/>
              <a:t>collision</a:t>
            </a:r>
            <a:r>
              <a:rPr lang="el-GR" altLang="en-US" dirty="0"/>
              <a:t> </a:t>
            </a:r>
            <a:r>
              <a:rPr lang="el-GR" altLang="en-US" dirty="0" err="1"/>
              <a:t>domain</a:t>
            </a:r>
            <a:r>
              <a:rPr lang="el-GR" altLang="en-US" dirty="0"/>
              <a:t>)</a:t>
            </a:r>
          </a:p>
          <a:p>
            <a:r>
              <a:rPr lang="el-GR" altLang="en-US" dirty="0"/>
              <a:t>Προς τα πίσω συμβατότητα με τα πρότυπα 10BASE-T (</a:t>
            </a:r>
            <a:r>
              <a:rPr lang="el-GR" altLang="en-US" dirty="0" err="1"/>
              <a:t>Ethernet</a:t>
            </a:r>
            <a:r>
              <a:rPr lang="el-GR" altLang="en-US" dirty="0"/>
              <a:t>) και 100BASE-T (</a:t>
            </a:r>
            <a:r>
              <a:rPr lang="el-GR" altLang="en-US" dirty="0" err="1"/>
              <a:t>Fast</a:t>
            </a:r>
            <a:r>
              <a:rPr lang="el-GR" altLang="en-US" dirty="0"/>
              <a:t> </a:t>
            </a:r>
            <a:r>
              <a:rPr lang="el-GR" altLang="en-US" dirty="0" err="1"/>
              <a:t>Ethernet</a:t>
            </a:r>
            <a:r>
              <a:rPr lang="el-GR" altLang="en-US" dirty="0"/>
              <a:t>)</a:t>
            </a:r>
          </a:p>
        </p:txBody>
      </p:sp>
    </p:spTree>
    <p:extLst>
      <p:ext uri="{BB962C8B-B14F-4D97-AF65-F5344CB8AC3E}">
        <p14:creationId xmlns:p14="http://schemas.microsoft.com/office/powerpoint/2010/main" val="3336688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Συστάσεις (2/2)</a:t>
            </a:r>
            <a:endParaRPr lang="el-GR" dirty="0"/>
          </a:p>
        </p:txBody>
      </p:sp>
      <p:sp>
        <p:nvSpPr>
          <p:cNvPr id="3" name="Content Placeholder 2"/>
          <p:cNvSpPr>
            <a:spLocks noGrp="1"/>
          </p:cNvSpPr>
          <p:nvPr>
            <p:ph idx="1"/>
          </p:nvPr>
        </p:nvSpPr>
        <p:spPr/>
        <p:txBody>
          <a:bodyPr>
            <a:normAutofit fontScale="92500" lnSpcReduction="20000"/>
          </a:bodyPr>
          <a:lstStyle/>
          <a:p>
            <a:r>
              <a:rPr lang="el-GR" altLang="en-US" dirty="0"/>
              <a:t>Ως προς την τεχνολογία των συνδέσεων, τέθηκε ως στόχος η λειτουργία του προτύπου μεταξύ άλλων πάνω σε:</a:t>
            </a:r>
          </a:p>
          <a:p>
            <a:pPr lvl="1"/>
            <a:r>
              <a:rPr lang="el-GR" altLang="en-US" dirty="0"/>
              <a:t>πολύτροπη οπτική ίνα μέγιστου μήκους 550 μέτρων (1000BASE-SX), αν και στην πράξη μπορεί να υποστηρίξει μεγαλύτερες αποστάσεις</a:t>
            </a:r>
          </a:p>
          <a:p>
            <a:pPr lvl="1"/>
            <a:r>
              <a:rPr lang="el-GR" altLang="en-US" dirty="0"/>
              <a:t>μονότροπη οπτική ίνα μέγιστου μήκους 3 χιλιομέτρων που αργότερα επεκτάθηκε στα 5 (1000BASE-LX)</a:t>
            </a:r>
          </a:p>
          <a:p>
            <a:pPr lvl="1"/>
            <a:r>
              <a:rPr lang="el-GR" altLang="en-US" dirty="0"/>
              <a:t>χάλκινο (</a:t>
            </a:r>
            <a:r>
              <a:rPr lang="el-GR" altLang="en-US" dirty="0" err="1"/>
              <a:t>short</a:t>
            </a:r>
            <a:r>
              <a:rPr lang="el-GR" altLang="en-US" dirty="0"/>
              <a:t>-</a:t>
            </a:r>
            <a:r>
              <a:rPr lang="el-GR" altLang="en-US" dirty="0" err="1"/>
              <a:t>haul</a:t>
            </a:r>
            <a:r>
              <a:rPr lang="el-GR" altLang="en-US" dirty="0"/>
              <a:t> </a:t>
            </a:r>
            <a:r>
              <a:rPr lang="el-GR" altLang="en-US" dirty="0" err="1"/>
              <a:t>copper</a:t>
            </a:r>
            <a:r>
              <a:rPr lang="el-GR" altLang="en-US" dirty="0"/>
              <a:t>) καλώδιο μέγιστου μήκους 25 μέτρων (1000BASE-CX)</a:t>
            </a:r>
          </a:p>
        </p:txBody>
      </p:sp>
    </p:spTree>
    <p:extLst>
      <p:ext uri="{BB962C8B-B14F-4D97-AF65-F5344CB8AC3E}">
        <p14:creationId xmlns:p14="http://schemas.microsoft.com/office/powerpoint/2010/main" val="333668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Αρχιτεκτονική</a:t>
            </a:r>
            <a:endParaRPr lang="en-US" dirty="0"/>
          </a:p>
        </p:txBody>
      </p:sp>
      <p:sp>
        <p:nvSpPr>
          <p:cNvPr id="3" name="Content Placeholder 2"/>
          <p:cNvSpPr>
            <a:spLocks noGrp="1"/>
          </p:cNvSpPr>
          <p:nvPr>
            <p:ph idx="1"/>
          </p:nvPr>
        </p:nvSpPr>
        <p:spPr/>
        <p:txBody>
          <a:bodyPr>
            <a:normAutofit fontScale="92500" lnSpcReduction="20000"/>
          </a:bodyPr>
          <a:lstStyle/>
          <a:p>
            <a:r>
              <a:rPr lang="el-GR" altLang="en-US" dirty="0"/>
              <a:t>Ακολουθεί τον συνδυασμό </a:t>
            </a:r>
            <a:r>
              <a:rPr lang="en-US" altLang="en-US" dirty="0"/>
              <a:t>2 </a:t>
            </a:r>
            <a:r>
              <a:rPr lang="el-GR" altLang="en-US" dirty="0"/>
              <a:t>τεχνολογιών</a:t>
            </a:r>
            <a:r>
              <a:rPr lang="en-US" altLang="en-US" dirty="0"/>
              <a:t>:</a:t>
            </a:r>
          </a:p>
          <a:p>
            <a:pPr lvl="1"/>
            <a:r>
              <a:rPr lang="el-GR" altLang="en-US" dirty="0"/>
              <a:t>IEEE 802.3 </a:t>
            </a:r>
            <a:r>
              <a:rPr lang="el-GR" altLang="en-US" dirty="0" err="1"/>
              <a:t>Ethernet</a:t>
            </a:r>
            <a:endParaRPr lang="en-US" altLang="en-US" dirty="0"/>
          </a:p>
          <a:p>
            <a:pPr lvl="1"/>
            <a:r>
              <a:rPr lang="el-GR" altLang="en-US" dirty="0"/>
              <a:t>ANSI X3T11 </a:t>
            </a:r>
            <a:r>
              <a:rPr lang="el-GR" altLang="en-US" dirty="0" err="1"/>
              <a:t>FibreChannel</a:t>
            </a:r>
            <a:endParaRPr lang="el-GR" altLang="en-US" dirty="0"/>
          </a:p>
          <a:p>
            <a:r>
              <a:rPr lang="el-GR" altLang="en-US" dirty="0"/>
              <a:t>Τα πλεονεκτήματα της επιλογής αυτής</a:t>
            </a:r>
            <a:r>
              <a:rPr lang="en-US" altLang="en-US" dirty="0"/>
              <a:t>:</a:t>
            </a:r>
          </a:p>
          <a:p>
            <a:pPr lvl="1"/>
            <a:r>
              <a:rPr lang="el-GR" altLang="en-US" dirty="0"/>
              <a:t>Το πρότυπο μπορεί να εκμεταλλευτεί την ήδη υπάρχουσα, υψηλής ταχύτητας πρόσβαση στο φυσικό μέσο (τεχνολογία του </a:t>
            </a:r>
            <a:r>
              <a:rPr lang="en-US" altLang="en-US" dirty="0" err="1"/>
              <a:t>FibreChannel</a:t>
            </a:r>
            <a:r>
              <a:rPr lang="el-GR" altLang="en-US" dirty="0"/>
              <a:t>)</a:t>
            </a:r>
          </a:p>
          <a:p>
            <a:pPr lvl="1"/>
            <a:r>
              <a:rPr lang="el-GR" altLang="en-US" dirty="0"/>
              <a:t>Διατηρείται το πρότυπο πλαισίου του </a:t>
            </a:r>
            <a:r>
              <a:rPr lang="en-US" altLang="en-US" dirty="0"/>
              <a:t>Ethernet</a:t>
            </a:r>
            <a:r>
              <a:rPr lang="el-GR" altLang="en-US" dirty="0"/>
              <a:t> και η προς τα πίσω συμβατότητα με την ήδη εγκατεστημένη βάση συστημάτων</a:t>
            </a:r>
          </a:p>
          <a:p>
            <a:pPr lvl="1"/>
            <a:endParaRPr lang="el-GR" altLang="en-US" dirty="0"/>
          </a:p>
        </p:txBody>
      </p:sp>
    </p:spTree>
    <p:extLst>
      <p:ext uri="{BB962C8B-B14F-4D97-AF65-F5344CB8AC3E}">
        <p14:creationId xmlns:p14="http://schemas.microsoft.com/office/powerpoint/2010/main" val="17934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Αρχιτεκτονική</a:t>
            </a:r>
            <a:endParaRPr lang="el-GR" dirty="0"/>
          </a:p>
        </p:txBody>
      </p:sp>
      <p:pic>
        <p:nvPicPr>
          <p:cNvPr id="6" name="Picture 5">
            <a:extLst>
              <a:ext uri="{FF2B5EF4-FFF2-40B4-BE49-F238E27FC236}">
                <a16:creationId xmlns:a16="http://schemas.microsoft.com/office/drawing/2014/main" id="{969243B1-AA8F-428B-8B46-F63C93689D8B}"/>
              </a:ext>
            </a:extLst>
          </p:cNvPr>
          <p:cNvPicPr>
            <a:picLocks noChangeAspect="1"/>
          </p:cNvPicPr>
          <p:nvPr/>
        </p:nvPicPr>
        <p:blipFill>
          <a:blip r:embed="rId3"/>
          <a:stretch>
            <a:fillRect/>
          </a:stretch>
        </p:blipFill>
        <p:spPr>
          <a:xfrm>
            <a:off x="2339752" y="1196752"/>
            <a:ext cx="4054562" cy="5040241"/>
          </a:xfrm>
          <a:prstGeom prst="rect">
            <a:avLst/>
          </a:prstGeom>
        </p:spPr>
      </p:pic>
    </p:spTree>
    <p:extLst>
      <p:ext uri="{BB962C8B-B14F-4D97-AF65-F5344CB8AC3E}">
        <p14:creationId xmlns:p14="http://schemas.microsoft.com/office/powerpoint/2010/main" val="42036378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Τεχνολογία στο φυσικό</a:t>
            </a:r>
            <a:r>
              <a:rPr lang="en-US" altLang="en-US" dirty="0"/>
              <a:t> </a:t>
            </a:r>
            <a:r>
              <a:rPr lang="el-GR" altLang="en-US" dirty="0"/>
              <a:t>επίπεδο</a:t>
            </a:r>
            <a:endParaRPr lang="el-GR" dirty="0"/>
          </a:p>
        </p:txBody>
      </p:sp>
      <p:sp>
        <p:nvSpPr>
          <p:cNvPr id="3" name="Content Placeholder 2"/>
          <p:cNvSpPr>
            <a:spLocks noGrp="1"/>
          </p:cNvSpPr>
          <p:nvPr>
            <p:ph idx="1"/>
          </p:nvPr>
        </p:nvSpPr>
        <p:spPr/>
        <p:txBody>
          <a:bodyPr/>
          <a:lstStyle/>
          <a:p>
            <a:r>
              <a:rPr lang="el-GR" altLang="en-US" dirty="0"/>
              <a:t>Στο φυσικό επίπεδο υπάρχουν οι εξής διαχωρισμοί</a:t>
            </a:r>
            <a:r>
              <a:rPr lang="en-US" altLang="en-US" dirty="0"/>
              <a:t>:</a:t>
            </a:r>
          </a:p>
          <a:p>
            <a:pPr lvl="1"/>
            <a:r>
              <a:rPr lang="en-US" altLang="en-US" dirty="0"/>
              <a:t>802.3z: Gigabit Ethernet </a:t>
            </a:r>
            <a:r>
              <a:rPr lang="el-GR" altLang="en-US" dirty="0"/>
              <a:t>πάνω από οπτική ίνα</a:t>
            </a:r>
            <a:endParaRPr lang="en-US" altLang="en-US" dirty="0"/>
          </a:p>
          <a:p>
            <a:pPr lvl="1"/>
            <a:r>
              <a:rPr lang="en-US" altLang="en-US" dirty="0"/>
              <a:t>802.3ab: Gigabit Ethernet </a:t>
            </a:r>
            <a:r>
              <a:rPr lang="el-GR" altLang="en-US" dirty="0"/>
              <a:t>πάνω από αθωράκιστο συνεστραμμένο ζεύγος (UTP)</a:t>
            </a:r>
          </a:p>
        </p:txBody>
      </p:sp>
    </p:spTree>
    <p:extLst>
      <p:ext uri="{BB962C8B-B14F-4D97-AF65-F5344CB8AC3E}">
        <p14:creationId xmlns:p14="http://schemas.microsoft.com/office/powerpoint/2010/main" val="1570868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Τεχνολογία στο φυσικό</a:t>
            </a:r>
            <a:r>
              <a:rPr lang="en-US" altLang="en-US" dirty="0"/>
              <a:t> </a:t>
            </a:r>
            <a:r>
              <a:rPr lang="el-GR" altLang="en-US" dirty="0"/>
              <a:t>επίπεδο</a:t>
            </a:r>
            <a:r>
              <a:rPr lang="en-US" altLang="en-US" dirty="0"/>
              <a:t> -802.3z (1/3)</a:t>
            </a:r>
            <a:endParaRPr lang="el-GR" dirty="0"/>
          </a:p>
        </p:txBody>
      </p:sp>
      <p:sp>
        <p:nvSpPr>
          <p:cNvPr id="3" name="Content Placeholder 2"/>
          <p:cNvSpPr>
            <a:spLocks noGrp="1"/>
          </p:cNvSpPr>
          <p:nvPr>
            <p:ph idx="1"/>
          </p:nvPr>
        </p:nvSpPr>
        <p:spPr/>
        <p:txBody>
          <a:bodyPr>
            <a:normAutofit fontScale="92500"/>
          </a:bodyPr>
          <a:lstStyle/>
          <a:p>
            <a:r>
              <a:rPr lang="en-US" altLang="en-US"/>
              <a:t>Δύο</a:t>
            </a:r>
            <a:r>
              <a:rPr lang="en-US" altLang="en-US" dirty="0"/>
              <a:t> laser </a:t>
            </a:r>
            <a:r>
              <a:rPr lang="el-GR" altLang="en-US" dirty="0"/>
              <a:t>πρότυπα</a:t>
            </a:r>
            <a:r>
              <a:rPr lang="en-US" altLang="en-US" dirty="0"/>
              <a:t> υποστηρίζονται πάνω σε πολύτροπη οπτική ίνα: το 1000Base-SX (short-wave laser) και το 1000Base-LX (long-wave laser). </a:t>
            </a:r>
          </a:p>
          <a:p>
            <a:r>
              <a:rPr lang="en-US" altLang="en-US" dirty="0" err="1"/>
              <a:t>Με</a:t>
            </a:r>
            <a:r>
              <a:rPr lang="en-US" altLang="en-US" dirty="0"/>
              <a:t> </a:t>
            </a:r>
            <a:r>
              <a:rPr lang="en-US" altLang="en-US" dirty="0" err="1"/>
              <a:t>μονότρο</a:t>
            </a:r>
            <a:r>
              <a:rPr lang="en-US" altLang="en-US" dirty="0"/>
              <a:t>πη οπτική ίνα χρησιμοποι</a:t>
            </a:r>
            <a:r>
              <a:rPr lang="el-GR" altLang="en-US" dirty="0" err="1"/>
              <a:t>είται</a:t>
            </a:r>
            <a:r>
              <a:rPr lang="en-US" altLang="en-US" dirty="0"/>
              <a:t> long-wave laser</a:t>
            </a:r>
          </a:p>
          <a:p>
            <a:r>
              <a:rPr lang="el-GR" altLang="en-US" dirty="0"/>
              <a:t>Το </a:t>
            </a:r>
            <a:r>
              <a:rPr lang="el-GR" altLang="en-US" dirty="0" err="1"/>
              <a:t>υποεπίπεδο</a:t>
            </a:r>
            <a:r>
              <a:rPr lang="el-GR" altLang="en-US" dirty="0"/>
              <a:t> πρόσδεσης φυσικού μέσου (</a:t>
            </a:r>
            <a:r>
              <a:rPr lang="el-GR" altLang="en-US" dirty="0" err="1"/>
              <a:t>physical</a:t>
            </a:r>
            <a:r>
              <a:rPr lang="el-GR" altLang="en-US" dirty="0"/>
              <a:t> </a:t>
            </a:r>
            <a:r>
              <a:rPr lang="el-GR" altLang="en-US" dirty="0" err="1"/>
              <a:t>media</a:t>
            </a:r>
            <a:r>
              <a:rPr lang="el-GR" altLang="en-US" dirty="0"/>
              <a:t> </a:t>
            </a:r>
            <a:r>
              <a:rPr lang="el-GR" altLang="en-US" dirty="0" err="1"/>
              <a:t>attachment</a:t>
            </a:r>
            <a:r>
              <a:rPr lang="el-GR" altLang="en-US" dirty="0"/>
              <a:t> </a:t>
            </a:r>
            <a:r>
              <a:rPr lang="el-GR" altLang="en-US" dirty="0" err="1"/>
              <a:t>sublayer</a:t>
            </a:r>
            <a:r>
              <a:rPr lang="el-GR" altLang="en-US" dirty="0"/>
              <a:t> - PMA) στο </a:t>
            </a:r>
            <a:r>
              <a:rPr lang="el-GR" altLang="en-US" dirty="0" err="1"/>
              <a:t>Gigabit</a:t>
            </a:r>
            <a:r>
              <a:rPr lang="el-GR" altLang="en-US" dirty="0"/>
              <a:t> </a:t>
            </a:r>
            <a:r>
              <a:rPr lang="el-GR" altLang="en-US" dirty="0" err="1"/>
              <a:t>Ethernet</a:t>
            </a:r>
            <a:r>
              <a:rPr lang="el-GR" altLang="en-US" dirty="0"/>
              <a:t> είναι όμοιο με το PMA του </a:t>
            </a:r>
            <a:r>
              <a:rPr lang="el-GR" altLang="en-US" dirty="0" err="1"/>
              <a:t>FibreChannel</a:t>
            </a:r>
            <a:endParaRPr lang="el-GR" altLang="en-US" dirty="0"/>
          </a:p>
        </p:txBody>
      </p:sp>
    </p:spTree>
    <p:extLst>
      <p:ext uri="{BB962C8B-B14F-4D97-AF65-F5344CB8AC3E}">
        <p14:creationId xmlns:p14="http://schemas.microsoft.com/office/powerpoint/2010/main" val="1570868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Τεχνολογία στο φυσικό</a:t>
            </a:r>
            <a:r>
              <a:rPr lang="en-US" altLang="en-US" dirty="0"/>
              <a:t> </a:t>
            </a:r>
            <a:r>
              <a:rPr lang="el-GR" altLang="en-US" dirty="0"/>
              <a:t>επίπεδο</a:t>
            </a:r>
            <a:r>
              <a:rPr lang="en-US" altLang="en-US" dirty="0"/>
              <a:t> -802.3z (2/3)</a:t>
            </a:r>
            <a:endParaRPr lang="el-GR" dirty="0"/>
          </a:p>
        </p:txBody>
      </p:sp>
      <p:sp>
        <p:nvSpPr>
          <p:cNvPr id="3" name="Content Placeholder 2"/>
          <p:cNvSpPr>
            <a:spLocks noGrp="1"/>
          </p:cNvSpPr>
          <p:nvPr>
            <p:ph idx="1"/>
          </p:nvPr>
        </p:nvSpPr>
        <p:spPr/>
        <p:txBody>
          <a:bodyPr>
            <a:normAutofit fontScale="92500" lnSpcReduction="10000"/>
          </a:bodyPr>
          <a:lstStyle/>
          <a:p>
            <a:r>
              <a:rPr lang="el-GR" altLang="en-US" dirty="0"/>
              <a:t>Η υποστήριξη πολλαπλών σχημάτων κωδικοποίησης και η παρουσίασή τους στα ανώτερα επίπεδα είναι ευθύνη του </a:t>
            </a:r>
            <a:r>
              <a:rPr lang="el-GR" altLang="en-US" dirty="0" err="1"/>
              <a:t>serializer</a:t>
            </a:r>
            <a:r>
              <a:rPr lang="el-GR" altLang="en-US" dirty="0"/>
              <a:t>/</a:t>
            </a:r>
            <a:r>
              <a:rPr lang="el-GR" altLang="en-US" dirty="0" err="1"/>
              <a:t>deserializer</a:t>
            </a:r>
            <a:endParaRPr lang="en-US" altLang="en-US" dirty="0"/>
          </a:p>
          <a:p>
            <a:r>
              <a:rPr lang="el-GR" altLang="en-US" dirty="0"/>
              <a:t>Χρήση κωδικοποίησης 8Β/10Β. Το </a:t>
            </a:r>
            <a:r>
              <a:rPr lang="el-GR" altLang="en-US" dirty="0" err="1"/>
              <a:t>υποεπίπεδο</a:t>
            </a:r>
            <a:r>
              <a:rPr lang="el-GR" altLang="en-US" dirty="0"/>
              <a:t> προσαρμογής (</a:t>
            </a:r>
            <a:r>
              <a:rPr lang="el-GR" altLang="en-US" dirty="0" err="1"/>
              <a:t>reconciliation</a:t>
            </a:r>
            <a:r>
              <a:rPr lang="el-GR" altLang="en-US" dirty="0"/>
              <a:t> </a:t>
            </a:r>
            <a:r>
              <a:rPr lang="el-GR" altLang="en-US" dirty="0" err="1"/>
              <a:t>sublayer</a:t>
            </a:r>
            <a:r>
              <a:rPr lang="el-GR" altLang="en-US" dirty="0"/>
              <a:t>) στέλνει δεδομένα σε ομάδες των 8 </a:t>
            </a:r>
            <a:r>
              <a:rPr lang="el-GR" altLang="en-US" dirty="0" err="1"/>
              <a:t>bits</a:t>
            </a:r>
            <a:r>
              <a:rPr lang="el-GR" altLang="en-US" dirty="0"/>
              <a:t> στο </a:t>
            </a:r>
            <a:r>
              <a:rPr lang="el-GR" altLang="en-US" dirty="0" err="1"/>
              <a:t>υποεπίπεδο</a:t>
            </a:r>
            <a:r>
              <a:rPr lang="el-GR" altLang="en-US" dirty="0"/>
              <a:t> PCS, το οποίο αναλαμβάνει την κωδικοποίηση τους σε ομάδες των 10 </a:t>
            </a:r>
            <a:r>
              <a:rPr lang="el-GR" altLang="en-US" dirty="0" err="1"/>
              <a:t>bits</a:t>
            </a:r>
            <a:r>
              <a:rPr lang="el-GR" altLang="en-US" dirty="0"/>
              <a:t> με πρόσθεση </a:t>
            </a:r>
            <a:r>
              <a:rPr lang="el-GR" altLang="en-US" dirty="0" err="1"/>
              <a:t>bits</a:t>
            </a:r>
            <a:r>
              <a:rPr lang="el-GR" altLang="en-US" dirty="0"/>
              <a:t> ελέγχου</a:t>
            </a:r>
          </a:p>
        </p:txBody>
      </p:sp>
    </p:spTree>
    <p:extLst>
      <p:ext uri="{BB962C8B-B14F-4D97-AF65-F5344CB8AC3E}">
        <p14:creationId xmlns:p14="http://schemas.microsoft.com/office/powerpoint/2010/main" val="1570868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Τεχνολογία στο φυσικό</a:t>
            </a:r>
            <a:r>
              <a:rPr lang="en-US" altLang="en-US" dirty="0"/>
              <a:t> </a:t>
            </a:r>
            <a:r>
              <a:rPr lang="el-GR" altLang="en-US" dirty="0"/>
              <a:t>επίπεδο</a:t>
            </a:r>
            <a:r>
              <a:rPr lang="en-US" altLang="en-US" dirty="0"/>
              <a:t> -802.3z (3/3)</a:t>
            </a:r>
            <a:endParaRPr lang="el-GR" dirty="0"/>
          </a:p>
        </p:txBody>
      </p:sp>
      <p:sp>
        <p:nvSpPr>
          <p:cNvPr id="3" name="Content Placeholder 2"/>
          <p:cNvSpPr>
            <a:spLocks noGrp="1"/>
          </p:cNvSpPr>
          <p:nvPr>
            <p:ph idx="1"/>
          </p:nvPr>
        </p:nvSpPr>
        <p:spPr/>
        <p:txBody>
          <a:bodyPr/>
          <a:lstStyle/>
          <a:p>
            <a:r>
              <a:rPr lang="el-GR" altLang="en-US" dirty="0"/>
              <a:t>Το GMII (</a:t>
            </a:r>
            <a:r>
              <a:rPr lang="el-GR" altLang="en-US" dirty="0" err="1"/>
              <a:t>Gigabit</a:t>
            </a:r>
            <a:r>
              <a:rPr lang="el-GR" altLang="en-US" dirty="0"/>
              <a:t> </a:t>
            </a:r>
            <a:r>
              <a:rPr lang="el-GR" altLang="en-US" dirty="0" err="1"/>
              <a:t>Media</a:t>
            </a:r>
            <a:r>
              <a:rPr lang="el-GR" altLang="en-US" dirty="0"/>
              <a:t> </a:t>
            </a:r>
            <a:r>
              <a:rPr lang="el-GR" altLang="en-US" dirty="0" err="1"/>
              <a:t>Independent</a:t>
            </a:r>
            <a:r>
              <a:rPr lang="el-GR" altLang="en-US" dirty="0"/>
              <a:t> </a:t>
            </a:r>
            <a:r>
              <a:rPr lang="el-GR" altLang="en-US" dirty="0" err="1"/>
              <a:t>Interface</a:t>
            </a:r>
            <a:r>
              <a:rPr lang="el-GR" altLang="en-US" dirty="0"/>
              <a:t>) είναι μια σειρά προδιαγραφών που καθορίζουν τη σύνδεση του MAC με το φυσικό επίπεδο</a:t>
            </a:r>
          </a:p>
          <a:p>
            <a:r>
              <a:rPr lang="el-GR" altLang="en-US" dirty="0"/>
              <a:t>Σκοπός των προδιαγραφών αυτών είναι η ανεξάρτητη, από το είδος του φυσικού μέσου, λειτουργία από το υπό επίπεδο MAC και πάνω</a:t>
            </a:r>
          </a:p>
        </p:txBody>
      </p:sp>
    </p:spTree>
    <p:extLst>
      <p:ext uri="{BB962C8B-B14F-4D97-AF65-F5344CB8AC3E}">
        <p14:creationId xmlns:p14="http://schemas.microsoft.com/office/powerpoint/2010/main" val="3881720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Τεχνολογία στο φυσικό</a:t>
            </a:r>
            <a:r>
              <a:rPr lang="en-US" altLang="en-US" dirty="0"/>
              <a:t> </a:t>
            </a:r>
            <a:r>
              <a:rPr lang="el-GR" altLang="en-US" dirty="0"/>
              <a:t>επίπεδο</a:t>
            </a:r>
            <a:r>
              <a:rPr lang="en-US" altLang="en-US" dirty="0"/>
              <a:t> -802.3ab (1/</a:t>
            </a:r>
            <a:r>
              <a:rPr lang="el-GR" altLang="en-US" dirty="0"/>
              <a:t>5</a:t>
            </a:r>
            <a:r>
              <a:rPr lang="en-US" altLang="en-US" dirty="0"/>
              <a:t>)</a:t>
            </a:r>
            <a:endParaRPr lang="el-GR" dirty="0"/>
          </a:p>
        </p:txBody>
      </p:sp>
      <p:sp>
        <p:nvSpPr>
          <p:cNvPr id="3" name="Content Placeholder 2"/>
          <p:cNvSpPr>
            <a:spLocks noGrp="1"/>
          </p:cNvSpPr>
          <p:nvPr>
            <p:ph idx="1"/>
          </p:nvPr>
        </p:nvSpPr>
        <p:spPr/>
        <p:txBody>
          <a:bodyPr>
            <a:normAutofit fontScale="92500"/>
          </a:bodyPr>
          <a:lstStyle/>
          <a:p>
            <a:r>
              <a:rPr lang="el-GR" altLang="en-US" dirty="0"/>
              <a:t>Η μετάδοση σε ρυθμούς 1000Mb/s πάνω στο UTP 5 παρουσιάζει τις εξής δυσκολίες:</a:t>
            </a:r>
            <a:endParaRPr lang="en-US" altLang="en-US" dirty="0"/>
          </a:p>
          <a:p>
            <a:pPr lvl="1"/>
            <a:r>
              <a:rPr lang="el-GR" altLang="en-US" dirty="0"/>
              <a:t>ηλεκτρομαγνητικές παρεμβολές</a:t>
            </a:r>
            <a:endParaRPr lang="en-US" altLang="en-US" dirty="0"/>
          </a:p>
          <a:p>
            <a:pPr lvl="1"/>
            <a:r>
              <a:rPr lang="el-GR" altLang="en-US" dirty="0"/>
              <a:t>εξασθένηση του σήματος</a:t>
            </a:r>
            <a:endParaRPr lang="en-US" altLang="en-US" dirty="0"/>
          </a:p>
          <a:p>
            <a:pPr lvl="1"/>
            <a:r>
              <a:rPr lang="el-GR" altLang="en-US" dirty="0"/>
              <a:t>απώλεια επιστροφής (</a:t>
            </a:r>
            <a:r>
              <a:rPr lang="el-GR" altLang="en-US" dirty="0" err="1"/>
              <a:t>return</a:t>
            </a:r>
            <a:r>
              <a:rPr lang="el-GR" altLang="en-US" dirty="0"/>
              <a:t> </a:t>
            </a:r>
            <a:r>
              <a:rPr lang="el-GR" altLang="en-US" dirty="0" err="1"/>
              <a:t>loss</a:t>
            </a:r>
            <a:r>
              <a:rPr lang="el-GR" altLang="en-US" dirty="0"/>
              <a:t>)</a:t>
            </a:r>
            <a:endParaRPr lang="en-US" altLang="en-US" dirty="0"/>
          </a:p>
          <a:p>
            <a:pPr lvl="1"/>
            <a:r>
              <a:rPr lang="el-GR" altLang="en-US" dirty="0"/>
              <a:t>ηχώ (</a:t>
            </a:r>
            <a:r>
              <a:rPr lang="el-GR" altLang="en-US" dirty="0" err="1"/>
              <a:t>echo</a:t>
            </a:r>
            <a:r>
              <a:rPr lang="el-GR" altLang="en-US" dirty="0"/>
              <a:t>). Η ηχώ είναι αποτέλεσμα της λειτουργίας σε </a:t>
            </a:r>
            <a:r>
              <a:rPr lang="el-GR" altLang="en-US" dirty="0" err="1"/>
              <a:t>full</a:t>
            </a:r>
            <a:r>
              <a:rPr lang="el-GR" altLang="en-US" dirty="0"/>
              <a:t>-</a:t>
            </a:r>
            <a:r>
              <a:rPr lang="el-GR" altLang="en-US" dirty="0" err="1"/>
              <a:t>duplex</a:t>
            </a:r>
            <a:r>
              <a:rPr lang="el-GR" altLang="en-US" dirty="0"/>
              <a:t> και παράγεται όταν το </a:t>
            </a:r>
            <a:r>
              <a:rPr lang="el-GR" altLang="en-US" dirty="0" err="1"/>
              <a:t>παραμένoν</a:t>
            </a:r>
            <a:r>
              <a:rPr lang="el-GR" altLang="en-US" dirty="0"/>
              <a:t> σήμα μετάδοσης (</a:t>
            </a:r>
            <a:r>
              <a:rPr lang="el-GR" altLang="en-US" dirty="0" err="1"/>
              <a:t>residual</a:t>
            </a:r>
            <a:r>
              <a:rPr lang="el-GR" altLang="en-US" dirty="0"/>
              <a:t> </a:t>
            </a:r>
            <a:r>
              <a:rPr lang="el-GR" altLang="en-US" dirty="0" err="1"/>
              <a:t>transmit</a:t>
            </a:r>
            <a:r>
              <a:rPr lang="el-GR" altLang="en-US" dirty="0"/>
              <a:t> </a:t>
            </a:r>
            <a:r>
              <a:rPr lang="el-GR" altLang="en-US" dirty="0" err="1"/>
              <a:t>signal</a:t>
            </a:r>
            <a:r>
              <a:rPr lang="en-US" altLang="en-US" dirty="0"/>
              <a:t>) </a:t>
            </a:r>
            <a:r>
              <a:rPr lang="el-GR" altLang="en-US" dirty="0"/>
              <a:t>και η απώλεια επιστροφής του καλωδίου συνδυάζονται</a:t>
            </a:r>
          </a:p>
        </p:txBody>
      </p:sp>
    </p:spTree>
    <p:extLst>
      <p:ext uri="{BB962C8B-B14F-4D97-AF65-F5344CB8AC3E}">
        <p14:creationId xmlns:p14="http://schemas.microsoft.com/office/powerpoint/2010/main" val="3881720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Τεχνολογία στο φυσικό</a:t>
            </a:r>
            <a:r>
              <a:rPr lang="en-US" altLang="en-US" dirty="0"/>
              <a:t> </a:t>
            </a:r>
            <a:r>
              <a:rPr lang="el-GR" altLang="en-US" dirty="0"/>
              <a:t>επίπεδο</a:t>
            </a:r>
            <a:r>
              <a:rPr lang="en-US" altLang="en-US" dirty="0"/>
              <a:t> -802.3ab (2/</a:t>
            </a:r>
            <a:r>
              <a:rPr lang="el-GR" altLang="en-US" dirty="0"/>
              <a:t>5</a:t>
            </a:r>
            <a:r>
              <a:rPr lang="en-US" altLang="en-US" dirty="0"/>
              <a:t>)</a:t>
            </a:r>
            <a:endParaRPr lang="el-GR" dirty="0"/>
          </a:p>
        </p:txBody>
      </p:sp>
      <p:sp>
        <p:nvSpPr>
          <p:cNvPr id="3" name="Content Placeholder 2"/>
          <p:cNvSpPr>
            <a:spLocks noGrp="1"/>
          </p:cNvSpPr>
          <p:nvPr>
            <p:ph idx="1"/>
          </p:nvPr>
        </p:nvSpPr>
        <p:spPr/>
        <p:txBody>
          <a:bodyPr>
            <a:normAutofit/>
          </a:bodyPr>
          <a:lstStyle/>
          <a:p>
            <a:r>
              <a:rPr lang="el-GR" dirty="0"/>
              <a:t>Το </a:t>
            </a:r>
            <a:r>
              <a:rPr lang="en-US" dirty="0"/>
              <a:t>c</a:t>
            </a:r>
            <a:r>
              <a:rPr lang="el-GR" dirty="0" err="1"/>
              <a:t>rosstalk</a:t>
            </a:r>
            <a:r>
              <a:rPr lang="el-GR" dirty="0"/>
              <a:t> είναι ανεπιθύμητα σήματα που παράγονται από την αλληλεπίδραση των σημάτων μεταξύ δύο ζευγών</a:t>
            </a:r>
          </a:p>
          <a:p>
            <a:endParaRPr lang="el-GR" dirty="0"/>
          </a:p>
          <a:p>
            <a:r>
              <a:rPr lang="el-GR" dirty="0"/>
              <a:t>Εφόσον το 1000Base-T χρησιμοποιεί και τα 4 ζεύγη του UTP 5, κάθε ζεύγος μπορεί να επηρεαστεί από καθένα από τα αλλά 3 ζεύγη</a:t>
            </a:r>
          </a:p>
        </p:txBody>
      </p:sp>
    </p:spTree>
    <p:extLst>
      <p:ext uri="{BB962C8B-B14F-4D97-AF65-F5344CB8AC3E}">
        <p14:creationId xmlns:p14="http://schemas.microsoft.com/office/powerpoint/2010/main" val="3218414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Σκοποί  ενότητας</a:t>
            </a:r>
            <a:endParaRPr lang="el-GR" dirty="0"/>
          </a:p>
        </p:txBody>
      </p:sp>
      <p:sp>
        <p:nvSpPr>
          <p:cNvPr id="3" name="Content Placeholder 2"/>
          <p:cNvSpPr>
            <a:spLocks noGrp="1"/>
          </p:cNvSpPr>
          <p:nvPr>
            <p:ph idx="1"/>
          </p:nvPr>
        </p:nvSpPr>
        <p:spPr/>
        <p:txBody>
          <a:bodyPr/>
          <a:lstStyle/>
          <a:p>
            <a:r>
              <a:rPr lang="el-GR" dirty="0"/>
              <a:t>Εξοικείωση με τις τεχνολογίες </a:t>
            </a:r>
            <a:r>
              <a:rPr lang="en-US" dirty="0"/>
              <a:t>Ethernet</a:t>
            </a:r>
          </a:p>
          <a:p>
            <a:r>
              <a:rPr lang="el-GR" dirty="0"/>
              <a:t>Κατανόηση των χαρακτηριστικών της τεχνολογίας</a:t>
            </a:r>
          </a:p>
          <a:p>
            <a:r>
              <a:rPr lang="el-GR" dirty="0"/>
              <a:t>Επεξήγηση των σημαντικότερων πλεονεκτημάτων της</a:t>
            </a:r>
          </a:p>
          <a:p>
            <a:r>
              <a:rPr lang="el-GR" dirty="0"/>
              <a:t>Παρουσίαση εξελιγμένων προτύπων της τεχνολογίας</a:t>
            </a:r>
          </a:p>
          <a:p>
            <a:endParaRPr lang="el-GR" dirty="0"/>
          </a:p>
        </p:txBody>
      </p:sp>
    </p:spTree>
    <p:extLst>
      <p:ext uri="{BB962C8B-B14F-4D97-AF65-F5344CB8AC3E}">
        <p14:creationId xmlns:p14="http://schemas.microsoft.com/office/powerpoint/2010/main" val="2061497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Τεχνολογία στο φυσικό</a:t>
            </a:r>
            <a:r>
              <a:rPr lang="en-US" altLang="en-US" dirty="0"/>
              <a:t> </a:t>
            </a:r>
            <a:r>
              <a:rPr lang="el-GR" altLang="en-US" dirty="0"/>
              <a:t>επίπεδο</a:t>
            </a:r>
            <a:r>
              <a:rPr lang="en-US" altLang="en-US" dirty="0"/>
              <a:t> -802.3ab (</a:t>
            </a:r>
            <a:r>
              <a:rPr lang="el-GR" altLang="en-US" dirty="0"/>
              <a:t>3</a:t>
            </a:r>
            <a:r>
              <a:rPr lang="en-US" altLang="en-US" dirty="0"/>
              <a:t>/</a:t>
            </a:r>
            <a:r>
              <a:rPr lang="el-GR" altLang="en-US" dirty="0"/>
              <a:t>5</a:t>
            </a:r>
            <a:r>
              <a:rPr lang="en-US" altLang="en-US" dirty="0"/>
              <a:t>)</a:t>
            </a:r>
            <a:endParaRPr lang="el-GR" dirty="0"/>
          </a:p>
        </p:txBody>
      </p:sp>
      <p:sp>
        <p:nvSpPr>
          <p:cNvPr id="3" name="Content Placeholder 2"/>
          <p:cNvSpPr>
            <a:spLocks noGrp="1"/>
          </p:cNvSpPr>
          <p:nvPr>
            <p:ph idx="1"/>
          </p:nvPr>
        </p:nvSpPr>
        <p:spPr/>
        <p:txBody>
          <a:bodyPr>
            <a:normAutofit fontScale="92500" lnSpcReduction="20000"/>
          </a:bodyPr>
          <a:lstStyle/>
          <a:p>
            <a:r>
              <a:rPr lang="el-GR" dirty="0"/>
              <a:t>Το </a:t>
            </a:r>
            <a:r>
              <a:rPr lang="el-GR" dirty="0" err="1"/>
              <a:t>crosstalk</a:t>
            </a:r>
            <a:r>
              <a:rPr lang="el-GR" dirty="0"/>
              <a:t> σε σχέση με τον πομπό χαρακτηρίζεται ως:</a:t>
            </a:r>
          </a:p>
          <a:p>
            <a:pPr lvl="1"/>
            <a:r>
              <a:rPr lang="en-US" dirty="0"/>
              <a:t>Near-end crosstalk</a:t>
            </a:r>
            <a:r>
              <a:rPr lang="el-GR" dirty="0"/>
              <a:t> (NEXT): δημιουργείται στην έξοδο του ζεύγους των καλωδίων, στην απόληξη του πομπού</a:t>
            </a:r>
          </a:p>
          <a:p>
            <a:pPr lvl="1"/>
            <a:r>
              <a:rPr lang="en-US" dirty="0"/>
              <a:t>Far-end crosstalk</a:t>
            </a:r>
            <a:r>
              <a:rPr lang="el-GR" dirty="0"/>
              <a:t> (FEXT): δημιουργείται στην έξοδο του ζεύγους των καλωδίων, στην απομακρυσμένη απόληξη του καλωδίου που ξεκινά από τον πομπό</a:t>
            </a:r>
          </a:p>
          <a:p>
            <a:pPr lvl="1"/>
            <a:r>
              <a:rPr lang="en-US" dirty="0"/>
              <a:t>Equal level far-end crosstalk</a:t>
            </a:r>
            <a:r>
              <a:rPr lang="el-GR" dirty="0"/>
              <a:t> (ELFEXT), όμοια με το FEXT από το οποίο όμως αφαιρείται το μέγεθος της εξασθένησης του σήματος (</a:t>
            </a:r>
            <a:r>
              <a:rPr lang="el-GR" dirty="0" err="1"/>
              <a:t>attenuation</a:t>
            </a:r>
            <a:r>
              <a:rPr lang="el-GR" dirty="0"/>
              <a:t>)</a:t>
            </a:r>
          </a:p>
        </p:txBody>
      </p:sp>
    </p:spTree>
    <p:extLst>
      <p:ext uri="{BB962C8B-B14F-4D97-AF65-F5344CB8AC3E}">
        <p14:creationId xmlns:p14="http://schemas.microsoft.com/office/powerpoint/2010/main" val="1597957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Τεχνολογία στο φυσικό</a:t>
            </a:r>
            <a:r>
              <a:rPr lang="en-US" altLang="en-US" dirty="0"/>
              <a:t> </a:t>
            </a:r>
            <a:r>
              <a:rPr lang="el-GR" altLang="en-US" dirty="0"/>
              <a:t>επίπεδο</a:t>
            </a:r>
            <a:r>
              <a:rPr lang="en-US" altLang="en-US" dirty="0"/>
              <a:t> -802.3ab (</a:t>
            </a:r>
            <a:r>
              <a:rPr lang="el-GR" altLang="en-US" dirty="0"/>
              <a:t>4</a:t>
            </a:r>
            <a:r>
              <a:rPr lang="en-US" altLang="en-US" dirty="0"/>
              <a:t>/</a:t>
            </a:r>
            <a:r>
              <a:rPr lang="el-GR" altLang="en-US" dirty="0"/>
              <a:t>5</a:t>
            </a:r>
            <a:r>
              <a:rPr lang="en-US" altLang="en-US" dirty="0"/>
              <a:t>)</a:t>
            </a:r>
            <a:endParaRPr lang="el-GR" dirty="0"/>
          </a:p>
        </p:txBody>
      </p:sp>
      <p:sp>
        <p:nvSpPr>
          <p:cNvPr id="3" name="Content Placeholder 2"/>
          <p:cNvSpPr>
            <a:spLocks noGrp="1"/>
          </p:cNvSpPr>
          <p:nvPr>
            <p:ph idx="1"/>
          </p:nvPr>
        </p:nvSpPr>
        <p:spPr/>
        <p:txBody>
          <a:bodyPr>
            <a:normAutofit fontScale="85000" lnSpcReduction="10000"/>
          </a:bodyPr>
          <a:lstStyle/>
          <a:p>
            <a:r>
              <a:rPr lang="el-GR" altLang="en-US" dirty="0"/>
              <a:t>Για τη λειτουργία του 1000Base-T:</a:t>
            </a:r>
          </a:p>
          <a:p>
            <a:pPr lvl="1"/>
            <a:r>
              <a:rPr lang="el-GR" altLang="en-US" dirty="0"/>
              <a:t>Χρησιμοποιείται καλωδίωση που συμβαδίζει με το πρότυπο ANSI/TIA/EIA-568-A (1995) για </a:t>
            </a:r>
            <a:r>
              <a:rPr lang="el-GR" altLang="en-US" dirty="0" err="1"/>
              <a:t>Category</a:t>
            </a:r>
            <a:r>
              <a:rPr lang="el-GR" altLang="en-US" dirty="0"/>
              <a:t> 5 UTP</a:t>
            </a:r>
          </a:p>
          <a:p>
            <a:pPr lvl="1"/>
            <a:r>
              <a:rPr lang="el-GR" altLang="en-US" dirty="0"/>
              <a:t>Γίνεται </a:t>
            </a:r>
            <a:r>
              <a:rPr lang="el-GR" altLang="en-US" dirty="0" err="1"/>
              <a:t>dual</a:t>
            </a:r>
            <a:r>
              <a:rPr lang="el-GR" altLang="en-US" dirty="0"/>
              <a:t> </a:t>
            </a:r>
            <a:r>
              <a:rPr lang="el-GR" altLang="en-US" dirty="0" err="1"/>
              <a:t>duplex</a:t>
            </a:r>
            <a:r>
              <a:rPr lang="el-GR" altLang="en-US" dirty="0"/>
              <a:t> χρήση και των 4 ζευγαριών καλωδίων για να επιτυγχάνεται ρυθμός συμβόλων 125Mbaud</a:t>
            </a:r>
          </a:p>
          <a:p>
            <a:pPr lvl="1"/>
            <a:r>
              <a:rPr lang="el-GR" altLang="en-US" dirty="0"/>
              <a:t>Γίνεται χρήση της κωδικοποίησης PAM-5 που επιτρέπει την αποστολή περισσότερης πληροφορίας με κάθε σύμβολο</a:t>
            </a:r>
          </a:p>
          <a:p>
            <a:pPr lvl="1"/>
            <a:r>
              <a:rPr lang="el-GR" altLang="en-US" dirty="0"/>
              <a:t>Γίνεται χρήση της 4D 8-state </a:t>
            </a:r>
            <a:r>
              <a:rPr lang="el-GR" altLang="en-US" dirty="0" err="1"/>
              <a:t>Trellis</a:t>
            </a:r>
            <a:r>
              <a:rPr lang="el-GR" altLang="en-US" dirty="0"/>
              <a:t> </a:t>
            </a:r>
            <a:r>
              <a:rPr lang="el-GR" altLang="en-US" dirty="0" err="1"/>
              <a:t>Forward</a:t>
            </a:r>
            <a:r>
              <a:rPr lang="el-GR" altLang="en-US" dirty="0"/>
              <a:t> </a:t>
            </a:r>
            <a:r>
              <a:rPr lang="el-GR" altLang="en-US" dirty="0" err="1"/>
              <a:t>Error</a:t>
            </a:r>
            <a:r>
              <a:rPr lang="el-GR" altLang="en-US" dirty="0"/>
              <a:t> </a:t>
            </a:r>
            <a:r>
              <a:rPr lang="el-GR" altLang="en-US" dirty="0" err="1"/>
              <a:t>Correction</a:t>
            </a:r>
            <a:r>
              <a:rPr lang="el-GR" altLang="en-US" dirty="0"/>
              <a:t> κωδικοποίησης για να αντισταθμιστεί η επίδραση του θορύβου και του </a:t>
            </a:r>
            <a:r>
              <a:rPr lang="el-GR" altLang="en-US" dirty="0" err="1"/>
              <a:t>crosstalk</a:t>
            </a:r>
            <a:endParaRPr lang="el-GR" altLang="en-US" dirty="0"/>
          </a:p>
        </p:txBody>
      </p:sp>
    </p:spTree>
    <p:extLst>
      <p:ext uri="{BB962C8B-B14F-4D97-AF65-F5344CB8AC3E}">
        <p14:creationId xmlns:p14="http://schemas.microsoft.com/office/powerpoint/2010/main" val="32184148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Τεχνολογία στο φυσικό</a:t>
            </a:r>
            <a:r>
              <a:rPr lang="en-US" altLang="en-US" dirty="0"/>
              <a:t> </a:t>
            </a:r>
            <a:r>
              <a:rPr lang="el-GR" altLang="en-US" dirty="0"/>
              <a:t>επίπεδο</a:t>
            </a:r>
            <a:r>
              <a:rPr lang="en-US" altLang="en-US" dirty="0"/>
              <a:t> -802.3ab (</a:t>
            </a:r>
            <a:r>
              <a:rPr lang="el-GR" altLang="en-US" dirty="0"/>
              <a:t>5</a:t>
            </a:r>
            <a:r>
              <a:rPr lang="en-US" altLang="en-US" dirty="0"/>
              <a:t>/</a:t>
            </a:r>
            <a:r>
              <a:rPr lang="el-GR" altLang="en-US" dirty="0"/>
              <a:t>5</a:t>
            </a:r>
            <a:r>
              <a:rPr lang="en-US" altLang="en-US" dirty="0"/>
              <a:t>)</a:t>
            </a:r>
            <a:endParaRPr lang="el-GR" dirty="0"/>
          </a:p>
        </p:txBody>
      </p:sp>
      <p:sp>
        <p:nvSpPr>
          <p:cNvPr id="3" name="Content Placeholder 2"/>
          <p:cNvSpPr>
            <a:spLocks noGrp="1"/>
          </p:cNvSpPr>
          <p:nvPr>
            <p:ph idx="1"/>
          </p:nvPr>
        </p:nvSpPr>
        <p:spPr/>
        <p:txBody>
          <a:bodyPr>
            <a:normAutofit lnSpcReduction="10000"/>
          </a:bodyPr>
          <a:lstStyle/>
          <a:p>
            <a:r>
              <a:rPr lang="el-GR" altLang="en-US" dirty="0"/>
              <a:t>Χρησιμοποιούνται τεχνικές διαμόρφωσης παλμού που προετοιμάζουν το προς μετάδοση σήμα</a:t>
            </a:r>
          </a:p>
          <a:p>
            <a:r>
              <a:rPr lang="el-GR" altLang="en-US" dirty="0"/>
              <a:t>Χρησιμοποιούνται υψηλής τεχνολογίας DSP τεχνικές εξισορρόπησης (</a:t>
            </a:r>
            <a:r>
              <a:rPr lang="el-GR" altLang="en-US" dirty="0" err="1"/>
              <a:t>equalize</a:t>
            </a:r>
            <a:r>
              <a:rPr lang="el-GR" altLang="en-US" dirty="0"/>
              <a:t>) του σήματος για την αντιμετώπιση του θορύβου, της </a:t>
            </a:r>
            <a:r>
              <a:rPr lang="el-GR" altLang="en-US" dirty="0" err="1"/>
              <a:t>ηχούς</a:t>
            </a:r>
            <a:r>
              <a:rPr lang="el-GR" altLang="en-US" dirty="0"/>
              <a:t> και του </a:t>
            </a:r>
            <a:r>
              <a:rPr lang="el-GR" altLang="en-US" dirty="0" err="1"/>
              <a:t>crosstalk</a:t>
            </a:r>
            <a:r>
              <a:rPr lang="el-GR" altLang="en-US" dirty="0"/>
              <a:t> καθώς και για την επίτευξη bit </a:t>
            </a:r>
            <a:r>
              <a:rPr lang="el-GR" altLang="en-US" dirty="0" err="1"/>
              <a:t>error</a:t>
            </a:r>
            <a:r>
              <a:rPr lang="el-GR" altLang="en-US" dirty="0"/>
              <a:t> </a:t>
            </a:r>
            <a:r>
              <a:rPr lang="el-GR" altLang="en-US" dirty="0" err="1"/>
              <a:t>rate</a:t>
            </a:r>
            <a:r>
              <a:rPr lang="el-GR" altLang="en-US" dirty="0"/>
              <a:t> 10-10</a:t>
            </a:r>
          </a:p>
          <a:p>
            <a:r>
              <a:rPr lang="en-US" altLang="en-US" dirty="0"/>
              <a:t>X</a:t>
            </a:r>
            <a:r>
              <a:rPr lang="el-GR" altLang="en-US" dirty="0" err="1"/>
              <a:t>ρησιμοποιείται</a:t>
            </a:r>
            <a:r>
              <a:rPr lang="el-GR" altLang="en-US" dirty="0"/>
              <a:t> </a:t>
            </a:r>
            <a:r>
              <a:rPr lang="el-GR" altLang="en-US" dirty="0" err="1"/>
              <a:t>scrambling</a:t>
            </a:r>
            <a:endParaRPr lang="el-GR" altLang="en-US" dirty="0"/>
          </a:p>
        </p:txBody>
      </p:sp>
    </p:spTree>
    <p:extLst>
      <p:ext uri="{BB962C8B-B14F-4D97-AF65-F5344CB8AC3E}">
        <p14:creationId xmlns:p14="http://schemas.microsoft.com/office/powerpoint/2010/main" val="3881720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Τεχνολογία στο επίπεδο ζεύξης δεδομένων</a:t>
            </a:r>
            <a:endParaRPr lang="el-GR" dirty="0"/>
          </a:p>
        </p:txBody>
      </p:sp>
      <p:sp>
        <p:nvSpPr>
          <p:cNvPr id="3" name="Content Placeholder 2"/>
          <p:cNvSpPr>
            <a:spLocks noGrp="1"/>
          </p:cNvSpPr>
          <p:nvPr>
            <p:ph idx="1"/>
          </p:nvPr>
        </p:nvSpPr>
        <p:spPr/>
        <p:txBody>
          <a:bodyPr/>
          <a:lstStyle/>
          <a:p>
            <a:r>
              <a:rPr lang="el-GR" altLang="en-US" dirty="0" err="1"/>
              <a:t>To</a:t>
            </a:r>
            <a:r>
              <a:rPr lang="el-GR" altLang="en-US" dirty="0"/>
              <a:t> </a:t>
            </a:r>
            <a:r>
              <a:rPr lang="el-GR" altLang="en-US" dirty="0" err="1"/>
              <a:t>υποεπίδεδο</a:t>
            </a:r>
            <a:r>
              <a:rPr lang="el-GR" altLang="en-US" dirty="0"/>
              <a:t> MAC του </a:t>
            </a:r>
            <a:r>
              <a:rPr lang="el-GR" altLang="en-US" dirty="0" err="1"/>
              <a:t>Gigabit</a:t>
            </a:r>
            <a:r>
              <a:rPr lang="el-GR" altLang="en-US" dirty="0"/>
              <a:t> </a:t>
            </a:r>
            <a:r>
              <a:rPr lang="el-GR" altLang="en-US" dirty="0" err="1"/>
              <a:t>Ethernet</a:t>
            </a:r>
            <a:r>
              <a:rPr lang="el-GR" altLang="en-US" dirty="0"/>
              <a:t> είναι σχεδόν πανομοιότυπο με το αντίστοιχο MAC των </a:t>
            </a:r>
            <a:r>
              <a:rPr lang="el-GR" altLang="en-US" dirty="0" err="1"/>
              <a:t>Ethernet</a:t>
            </a:r>
            <a:r>
              <a:rPr lang="el-GR" altLang="en-US" dirty="0"/>
              <a:t> και </a:t>
            </a:r>
            <a:r>
              <a:rPr lang="el-GR" altLang="en-US" dirty="0" err="1"/>
              <a:t>Fast</a:t>
            </a:r>
            <a:r>
              <a:rPr lang="el-GR" altLang="en-US" dirty="0"/>
              <a:t> </a:t>
            </a:r>
            <a:r>
              <a:rPr lang="el-GR" altLang="en-US" dirty="0" err="1"/>
              <a:t>Ethernet</a:t>
            </a:r>
            <a:endParaRPr lang="en-US" altLang="en-US" dirty="0"/>
          </a:p>
          <a:p>
            <a:r>
              <a:rPr lang="el-GR" altLang="en-US" dirty="0"/>
              <a:t>Χρησιμοποιεί τη μορφή πλαισίων που ορίζει το πρότυπο 802.3</a:t>
            </a:r>
          </a:p>
          <a:p>
            <a:r>
              <a:rPr lang="el-GR" altLang="en-US" dirty="0"/>
              <a:t>Έχει τη δυνατότητα να λειτουργήσει είτε σε </a:t>
            </a:r>
            <a:r>
              <a:rPr lang="el-GR" altLang="en-US" dirty="0" err="1"/>
              <a:t>half</a:t>
            </a:r>
            <a:r>
              <a:rPr lang="el-GR" altLang="en-US" dirty="0"/>
              <a:t>-</a:t>
            </a:r>
            <a:r>
              <a:rPr lang="el-GR" altLang="en-US" dirty="0" err="1"/>
              <a:t>duplex</a:t>
            </a:r>
            <a:r>
              <a:rPr lang="el-GR" altLang="en-US" dirty="0"/>
              <a:t> (με τη χρήση της μεθόδου CSMA/CD) είτε σε </a:t>
            </a:r>
            <a:r>
              <a:rPr lang="el-GR" altLang="en-US" dirty="0" err="1"/>
              <a:t>full</a:t>
            </a:r>
            <a:r>
              <a:rPr lang="el-GR" altLang="en-US" dirty="0"/>
              <a:t>-</a:t>
            </a:r>
            <a:r>
              <a:rPr lang="el-GR" altLang="en-US" dirty="0" err="1"/>
              <a:t>duple</a:t>
            </a:r>
            <a:r>
              <a:rPr lang="en-US" altLang="en-US" dirty="0"/>
              <a:t>x</a:t>
            </a:r>
            <a:endParaRPr lang="el-GR" altLang="en-US" dirty="0"/>
          </a:p>
        </p:txBody>
      </p:sp>
    </p:spTree>
    <p:extLst>
      <p:ext uri="{BB962C8B-B14F-4D97-AF65-F5344CB8AC3E}">
        <p14:creationId xmlns:p14="http://schemas.microsoft.com/office/powerpoint/2010/main" val="1570868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Τεχνολογία στο επίπεδο ζεύξης δεδομένων</a:t>
            </a:r>
            <a:r>
              <a:rPr lang="en-US" altLang="en-US" dirty="0"/>
              <a:t> - Carrier Extension </a:t>
            </a:r>
            <a:endParaRPr lang="el-GR" dirty="0"/>
          </a:p>
        </p:txBody>
      </p:sp>
      <p:sp>
        <p:nvSpPr>
          <p:cNvPr id="3" name="Content Placeholder 2"/>
          <p:cNvSpPr>
            <a:spLocks noGrp="1"/>
          </p:cNvSpPr>
          <p:nvPr>
            <p:ph idx="1"/>
          </p:nvPr>
        </p:nvSpPr>
        <p:spPr/>
        <p:txBody>
          <a:bodyPr>
            <a:normAutofit fontScale="92500" lnSpcReduction="10000"/>
          </a:bodyPr>
          <a:lstStyle/>
          <a:p>
            <a:r>
              <a:rPr lang="en-US" altLang="en-US" dirty="0"/>
              <a:t>To Carrier Extension </a:t>
            </a:r>
            <a:r>
              <a:rPr lang="el-GR" altLang="en-US" dirty="0"/>
              <a:t>χρησιμοποιείται ώστε να μειωθεί η απόσταση μεταξύ σταθμών από τα 2 χιλιόμετρα του </a:t>
            </a:r>
            <a:r>
              <a:rPr lang="en-US" altLang="en-US" dirty="0"/>
              <a:t>Ethernet </a:t>
            </a:r>
            <a:r>
              <a:rPr lang="el-GR" altLang="en-US" dirty="0"/>
              <a:t>στα 200 μέτρα του </a:t>
            </a:r>
            <a:r>
              <a:rPr lang="en-US" altLang="en-US" dirty="0"/>
              <a:t>Gigabit</a:t>
            </a:r>
          </a:p>
          <a:p>
            <a:r>
              <a:rPr lang="el-GR" altLang="en-US" dirty="0"/>
              <a:t>Όταν ένα πλαίσιο είναι μικρότερο των 512bytes τότε το MAC στέλνει ένα ειδικό σήμα που διαρκεί τόσο ώστε το πλαίσιο να φαίνεται στους άλλους σταθμούς ως πλαίσιο των 512bytes, οπότε παρέχεται ο απαιτούμενος χρόνος για να ανιχνευθεί τυχόν σύγκρουση</a:t>
            </a:r>
          </a:p>
        </p:txBody>
      </p:sp>
    </p:spTree>
    <p:extLst>
      <p:ext uri="{BB962C8B-B14F-4D97-AF65-F5344CB8AC3E}">
        <p14:creationId xmlns:p14="http://schemas.microsoft.com/office/powerpoint/2010/main" val="333668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Τεχνολογία στο επίπεδο ζεύξης δεδομένων</a:t>
            </a:r>
            <a:r>
              <a:rPr lang="en-US" altLang="en-US" dirty="0"/>
              <a:t> - Frame bursting</a:t>
            </a:r>
            <a:endParaRPr lang="el-GR" dirty="0"/>
          </a:p>
        </p:txBody>
      </p:sp>
      <p:sp>
        <p:nvSpPr>
          <p:cNvPr id="3" name="Content Placeholder 2"/>
          <p:cNvSpPr>
            <a:spLocks noGrp="1"/>
          </p:cNvSpPr>
          <p:nvPr>
            <p:ph idx="1"/>
          </p:nvPr>
        </p:nvSpPr>
        <p:spPr/>
        <p:txBody>
          <a:bodyPr>
            <a:normAutofit fontScale="77500" lnSpcReduction="20000"/>
          </a:bodyPr>
          <a:lstStyle/>
          <a:p>
            <a:r>
              <a:rPr lang="el-GR" altLang="en-US" dirty="0"/>
              <a:t>Μειονέκτημα carrier </a:t>
            </a:r>
            <a:r>
              <a:rPr lang="el-GR" altLang="en-US" dirty="0" err="1"/>
              <a:t>extension</a:t>
            </a:r>
            <a:r>
              <a:rPr lang="el-GR" altLang="en-US" dirty="0"/>
              <a:t>: η προέκταση δεν χρησιμοποιείται για δεδομένα ενώ καταναλώνει </a:t>
            </a:r>
            <a:r>
              <a:rPr lang="el-GR" altLang="en-US" dirty="0" err="1"/>
              <a:t>bandwidth</a:t>
            </a:r>
            <a:endParaRPr lang="en-US" altLang="en-US" dirty="0"/>
          </a:p>
          <a:p>
            <a:r>
              <a:rPr lang="el-GR" altLang="en-US" dirty="0"/>
              <a:t>Στην περίπτωση που η κυκλοφορία αποτελείται αποκλειστικά από πλαίσια των 64bytes τότε ο ρυθμός μετάδοσης πέφτει έως και 90%</a:t>
            </a:r>
          </a:p>
          <a:p>
            <a:r>
              <a:rPr lang="el-GR" altLang="en-US" dirty="0"/>
              <a:t>Δεδομένου πως στα περισσότερα δίκτυα </a:t>
            </a:r>
            <a:r>
              <a:rPr lang="el-GR" altLang="en-US" dirty="0" err="1"/>
              <a:t>Ethernet</a:t>
            </a:r>
            <a:r>
              <a:rPr lang="el-GR" altLang="en-US" dirty="0"/>
              <a:t> τα πλαίσια έχουν μέγεθος 200-500 </a:t>
            </a:r>
            <a:r>
              <a:rPr lang="el-GR" altLang="en-US" dirty="0" err="1"/>
              <a:t>bytes</a:t>
            </a:r>
            <a:r>
              <a:rPr lang="el-GR" altLang="en-US" dirty="0"/>
              <a:t>, η απόδοση κινείται αρκετά χαμηλότερα από το 1Gbps</a:t>
            </a:r>
            <a:endParaRPr lang="en-US" altLang="en-US" dirty="0"/>
          </a:p>
          <a:p>
            <a:r>
              <a:rPr lang="el-GR" altLang="en-US" dirty="0"/>
              <a:t>Για την αντιμετώπιση του προβλήματος έγινε μια ακόμα αλλαγή στο MAC που ονομάστηκε </a:t>
            </a:r>
            <a:r>
              <a:rPr lang="el-GR" altLang="en-US" dirty="0" err="1"/>
              <a:t>frame</a:t>
            </a:r>
            <a:r>
              <a:rPr lang="el-GR" altLang="en-US" dirty="0"/>
              <a:t> </a:t>
            </a:r>
            <a:r>
              <a:rPr lang="el-GR" altLang="en-US" dirty="0" err="1"/>
              <a:t>bursting</a:t>
            </a:r>
            <a:r>
              <a:rPr lang="el-GR" altLang="en-US" dirty="0"/>
              <a:t>. Το </a:t>
            </a:r>
            <a:r>
              <a:rPr lang="el-GR" altLang="en-US" dirty="0" err="1"/>
              <a:t>frame</a:t>
            </a:r>
            <a:r>
              <a:rPr lang="el-GR" altLang="en-US" dirty="0"/>
              <a:t> </a:t>
            </a:r>
            <a:r>
              <a:rPr lang="el-GR" altLang="en-US" dirty="0" err="1"/>
              <a:t>bursting</a:t>
            </a:r>
            <a:r>
              <a:rPr lang="el-GR" altLang="en-US" dirty="0"/>
              <a:t> είναι η μετάδοση πολλών μικρών (&lt;512bytes) πλαισίων μαζί, συνολικού μεγέθους το πολύ 8192bytes</a:t>
            </a:r>
          </a:p>
        </p:txBody>
      </p:sp>
    </p:spTree>
    <p:extLst>
      <p:ext uri="{BB962C8B-B14F-4D97-AF65-F5344CB8AC3E}">
        <p14:creationId xmlns:p14="http://schemas.microsoft.com/office/powerpoint/2010/main" val="38688512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Τεχνολογία στο </a:t>
            </a:r>
            <a:r>
              <a:rPr lang="el-GR" altLang="en-US" dirty="0" err="1"/>
              <a:t>επ</a:t>
            </a:r>
            <a:r>
              <a:rPr lang="el-GR" altLang="en-US" dirty="0"/>
              <a:t>. ζεύξης δεδομένων</a:t>
            </a:r>
            <a:r>
              <a:rPr lang="en-US" altLang="en-US" dirty="0"/>
              <a:t> - 802.3x full-duplex/flow control</a:t>
            </a:r>
            <a:endParaRPr lang="el-GR" dirty="0"/>
          </a:p>
        </p:txBody>
      </p:sp>
      <p:sp>
        <p:nvSpPr>
          <p:cNvPr id="3" name="Content Placeholder 2"/>
          <p:cNvSpPr>
            <a:spLocks noGrp="1"/>
          </p:cNvSpPr>
          <p:nvPr>
            <p:ph idx="1"/>
          </p:nvPr>
        </p:nvSpPr>
        <p:spPr/>
        <p:txBody>
          <a:bodyPr>
            <a:normAutofit fontScale="92500" lnSpcReduction="20000"/>
          </a:bodyPr>
          <a:lstStyle/>
          <a:p>
            <a:r>
              <a:rPr lang="el-GR" altLang="en-US" dirty="0"/>
              <a:t>Ο έλεγχος ροής (</a:t>
            </a:r>
            <a:r>
              <a:rPr lang="el-GR" altLang="en-US" dirty="0" err="1"/>
              <a:t>flow</a:t>
            </a:r>
            <a:r>
              <a:rPr lang="el-GR" altLang="en-US" dirty="0"/>
              <a:t> </a:t>
            </a:r>
            <a:r>
              <a:rPr lang="el-GR" altLang="en-US" dirty="0" err="1"/>
              <a:t>control</a:t>
            </a:r>
            <a:r>
              <a:rPr lang="el-GR" altLang="en-US" dirty="0"/>
              <a:t>) είναι απαραίτητος σε ένα δίκτυο, ειδικά όταν αναμιγνύονται τεχνολογίες που λειτουργούν σε διαφορετικές ταχύτητες</a:t>
            </a:r>
            <a:endParaRPr lang="en-US" altLang="en-US" dirty="0"/>
          </a:p>
          <a:p>
            <a:r>
              <a:rPr lang="el-GR" altLang="en-US" dirty="0"/>
              <a:t>Η μέθοδος CSMA/CD προσφέρει έναν εγγενή τρόπο αντιμετώπισης παρόμοιων καταστάσεων αφού οι συγκρούσεις που δημιουργούνται εμποδίζουν την υπερφόρτωση</a:t>
            </a:r>
            <a:endParaRPr lang="en-US" altLang="en-US" dirty="0"/>
          </a:p>
          <a:p>
            <a:r>
              <a:rPr lang="el-GR" altLang="en-US" dirty="0"/>
              <a:t>Σε </a:t>
            </a:r>
            <a:r>
              <a:rPr lang="el-GR" altLang="en-US" dirty="0" err="1"/>
              <a:t>full</a:t>
            </a:r>
            <a:r>
              <a:rPr lang="el-GR" altLang="en-US" dirty="0"/>
              <a:t>-</a:t>
            </a:r>
            <a:r>
              <a:rPr lang="el-GR" altLang="en-US" dirty="0" err="1"/>
              <a:t>duplex</a:t>
            </a:r>
            <a:r>
              <a:rPr lang="el-GR" altLang="en-US" dirty="0"/>
              <a:t> η CSMA/CD απενεργοποιείται οπότε πρέπει να χρησιμοποιηθεί κάποια άλλη μέθοδος ελέγχου ροής</a:t>
            </a:r>
          </a:p>
        </p:txBody>
      </p:sp>
    </p:spTree>
    <p:extLst>
      <p:ext uri="{BB962C8B-B14F-4D97-AF65-F5344CB8AC3E}">
        <p14:creationId xmlns:p14="http://schemas.microsoft.com/office/powerpoint/2010/main" val="38688512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Τεχνολογία στο επίπεδο ζεύξης δεδομένων</a:t>
            </a:r>
            <a:r>
              <a:rPr lang="en-US" altLang="en-US" dirty="0"/>
              <a:t> - 802.1p, 802.1Q, 802.3ad</a:t>
            </a:r>
            <a:endParaRPr lang="el-GR" dirty="0"/>
          </a:p>
        </p:txBody>
      </p:sp>
      <p:sp>
        <p:nvSpPr>
          <p:cNvPr id="3" name="Content Placeholder 2"/>
          <p:cNvSpPr>
            <a:spLocks noGrp="1"/>
          </p:cNvSpPr>
          <p:nvPr>
            <p:ph idx="1"/>
          </p:nvPr>
        </p:nvSpPr>
        <p:spPr/>
        <p:txBody>
          <a:bodyPr>
            <a:normAutofit fontScale="92500" lnSpcReduction="10000"/>
          </a:bodyPr>
          <a:lstStyle/>
          <a:p>
            <a:r>
              <a:rPr lang="el-GR" altLang="en-US" dirty="0"/>
              <a:t>802.1p - ορίζει μια μέθοδο που επιτρέπει στους σταθμούς να ζητούν προτεραιότητα και επιτρέπει στα </a:t>
            </a:r>
            <a:r>
              <a:rPr lang="el-GR" altLang="en-US" dirty="0" err="1"/>
              <a:t>switches</a:t>
            </a:r>
            <a:r>
              <a:rPr lang="el-GR" altLang="en-US" dirty="0"/>
              <a:t> να μεταφέρουν τις αιτήσεις αυτές στον προορισμό τους</a:t>
            </a:r>
            <a:endParaRPr lang="en-US" altLang="en-US" dirty="0"/>
          </a:p>
          <a:p>
            <a:r>
              <a:rPr lang="el-GR" altLang="en-US" dirty="0"/>
              <a:t>802.1Q - ορίζει μια τυποποίηση για εικονικά δίκτυα (</a:t>
            </a:r>
            <a:r>
              <a:rPr lang="el-GR" altLang="en-US" dirty="0" err="1"/>
              <a:t>Virtual</a:t>
            </a:r>
            <a:r>
              <a:rPr lang="el-GR" altLang="en-US" dirty="0"/>
              <a:t> </a:t>
            </a:r>
            <a:r>
              <a:rPr lang="el-GR" altLang="en-US" dirty="0" err="1"/>
              <a:t>LANs</a:t>
            </a:r>
            <a:r>
              <a:rPr lang="el-GR" altLang="en-US" dirty="0"/>
              <a:t> – </a:t>
            </a:r>
            <a:r>
              <a:rPr lang="el-GR" altLang="en-US" dirty="0" err="1"/>
              <a:t>VLANs</a:t>
            </a:r>
            <a:r>
              <a:rPr lang="el-GR" altLang="en-US" dirty="0"/>
              <a:t>)</a:t>
            </a:r>
            <a:endParaRPr lang="en-US" altLang="en-US" dirty="0"/>
          </a:p>
          <a:p>
            <a:r>
              <a:rPr lang="el-GR" altLang="en-US" dirty="0"/>
              <a:t>802.3ad - ορίζει μια τυποποίηση για </a:t>
            </a:r>
            <a:r>
              <a:rPr lang="el-GR" altLang="en-US" dirty="0" err="1"/>
              <a:t>link</a:t>
            </a:r>
            <a:r>
              <a:rPr lang="el-GR" altLang="en-US" dirty="0"/>
              <a:t> </a:t>
            </a:r>
            <a:r>
              <a:rPr lang="el-GR" altLang="en-US" dirty="0" err="1"/>
              <a:t>aggregation</a:t>
            </a:r>
            <a:r>
              <a:rPr lang="el-GR" altLang="en-US" dirty="0"/>
              <a:t> (η δυνατότητα ύπαρξης πολλαπλών παράλληλων </a:t>
            </a:r>
            <a:r>
              <a:rPr lang="el-GR" altLang="en-US" dirty="0" err="1"/>
              <a:t>point</a:t>
            </a:r>
            <a:r>
              <a:rPr lang="el-GR" altLang="en-US" dirty="0"/>
              <a:t>-</a:t>
            </a:r>
            <a:r>
              <a:rPr lang="el-GR" altLang="en-US" dirty="0" err="1"/>
              <a:t>to</a:t>
            </a:r>
            <a:r>
              <a:rPr lang="el-GR" altLang="en-US" dirty="0"/>
              <a:t>-</a:t>
            </a:r>
            <a:r>
              <a:rPr lang="el-GR" altLang="en-US" dirty="0" err="1"/>
              <a:t>point</a:t>
            </a:r>
            <a:r>
              <a:rPr lang="el-GR" altLang="en-US" dirty="0"/>
              <a:t>, </a:t>
            </a:r>
            <a:r>
              <a:rPr lang="el-GR" altLang="en-US" dirty="0" err="1"/>
              <a:t>switch</a:t>
            </a:r>
            <a:r>
              <a:rPr lang="el-GR" altLang="en-US" dirty="0"/>
              <a:t>/</a:t>
            </a:r>
            <a:r>
              <a:rPr lang="el-GR" altLang="en-US" dirty="0" err="1"/>
              <a:t>switch</a:t>
            </a:r>
            <a:r>
              <a:rPr lang="el-GR" altLang="en-US" dirty="0"/>
              <a:t> ή </a:t>
            </a:r>
            <a:r>
              <a:rPr lang="el-GR" altLang="en-US" dirty="0" err="1"/>
              <a:t>switch</a:t>
            </a:r>
            <a:r>
              <a:rPr lang="el-GR" altLang="en-US" dirty="0"/>
              <a:t>/</a:t>
            </a:r>
            <a:r>
              <a:rPr lang="el-GR" altLang="en-US" dirty="0" err="1"/>
              <a:t>server</a:t>
            </a:r>
            <a:r>
              <a:rPr lang="el-GR" altLang="en-US" dirty="0"/>
              <a:t> συνδέσεων)</a:t>
            </a:r>
          </a:p>
        </p:txBody>
      </p:sp>
    </p:spTree>
    <p:extLst>
      <p:ext uri="{BB962C8B-B14F-4D97-AF65-F5344CB8AC3E}">
        <p14:creationId xmlns:p14="http://schemas.microsoft.com/office/powerpoint/2010/main" val="38688512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Τεχνολογία στο επίπεδο ζεύξης δεδομένων</a:t>
            </a:r>
            <a:r>
              <a:rPr lang="en-US" altLang="en-US" dirty="0"/>
              <a:t> - Full-Duplex repeater</a:t>
            </a:r>
            <a:endParaRPr lang="el-GR" dirty="0"/>
          </a:p>
        </p:txBody>
      </p:sp>
      <p:sp>
        <p:nvSpPr>
          <p:cNvPr id="3" name="Content Placeholder 2"/>
          <p:cNvSpPr>
            <a:spLocks noGrp="1"/>
          </p:cNvSpPr>
          <p:nvPr>
            <p:ph idx="1"/>
          </p:nvPr>
        </p:nvSpPr>
        <p:spPr/>
        <p:txBody>
          <a:bodyPr>
            <a:normAutofit lnSpcReduction="10000"/>
          </a:bodyPr>
          <a:lstStyle/>
          <a:p>
            <a:r>
              <a:rPr lang="el-GR" dirty="0"/>
              <a:t>Εκτελεί τις λειτουργίες ενός </a:t>
            </a:r>
            <a:r>
              <a:rPr lang="el-GR" dirty="0" err="1"/>
              <a:t>repeater</a:t>
            </a:r>
            <a:r>
              <a:rPr lang="el-GR" dirty="0"/>
              <a:t>, προσφέρει όμως ταυτόχρονα και μερικά από τα πλεονεκτήματα των </a:t>
            </a:r>
            <a:r>
              <a:rPr lang="el-GR" dirty="0" err="1"/>
              <a:t>switches</a:t>
            </a:r>
            <a:endParaRPr lang="en-US" dirty="0"/>
          </a:p>
          <a:p>
            <a:endParaRPr lang="en-US" dirty="0"/>
          </a:p>
          <a:p>
            <a:r>
              <a:rPr lang="el-GR" dirty="0"/>
              <a:t>Το μεγάλο πλεονέκτημα των </a:t>
            </a:r>
            <a:r>
              <a:rPr lang="el-GR" dirty="0" err="1"/>
              <a:t>full</a:t>
            </a:r>
            <a:r>
              <a:rPr lang="el-GR" dirty="0"/>
              <a:t>-</a:t>
            </a:r>
            <a:r>
              <a:rPr lang="el-GR" dirty="0" err="1"/>
              <a:t>duplex</a:t>
            </a:r>
            <a:r>
              <a:rPr lang="el-GR" dirty="0"/>
              <a:t> </a:t>
            </a:r>
            <a:r>
              <a:rPr lang="el-GR" dirty="0" err="1"/>
              <a:t>repeaters</a:t>
            </a:r>
            <a:r>
              <a:rPr lang="el-GR" dirty="0"/>
              <a:t> είναι ότι προσφέρουν απόδοση και λειτουργικότητα που πλησιάζει τα </a:t>
            </a:r>
            <a:r>
              <a:rPr lang="el-GR" dirty="0" err="1"/>
              <a:t>switches</a:t>
            </a:r>
            <a:r>
              <a:rPr lang="el-GR" dirty="0"/>
              <a:t>, ενώ το κόστος τους κυμαίνεται στα επίπεδα των απλών </a:t>
            </a:r>
            <a:r>
              <a:rPr lang="el-GR" dirty="0" err="1"/>
              <a:t>repeaters</a:t>
            </a:r>
            <a:endParaRPr lang="el-GR" dirty="0"/>
          </a:p>
        </p:txBody>
      </p:sp>
    </p:spTree>
    <p:extLst>
      <p:ext uri="{BB962C8B-B14F-4D97-AF65-F5344CB8AC3E}">
        <p14:creationId xmlns:p14="http://schemas.microsoft.com/office/powerpoint/2010/main" val="38688512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Τεχνολογία στο επίπεδο δικτύου</a:t>
            </a:r>
            <a:endParaRPr lang="el-GR" dirty="0"/>
          </a:p>
        </p:txBody>
      </p:sp>
      <p:sp>
        <p:nvSpPr>
          <p:cNvPr id="3" name="Content Placeholder 2"/>
          <p:cNvSpPr>
            <a:spLocks noGrp="1"/>
          </p:cNvSpPr>
          <p:nvPr>
            <p:ph idx="1"/>
          </p:nvPr>
        </p:nvSpPr>
        <p:spPr/>
        <p:txBody>
          <a:bodyPr>
            <a:normAutofit fontScale="92500" lnSpcReduction="10000"/>
          </a:bodyPr>
          <a:lstStyle/>
          <a:p>
            <a:r>
              <a:rPr lang="el-GR" altLang="en-US" dirty="0"/>
              <a:t>Το </a:t>
            </a:r>
            <a:r>
              <a:rPr lang="el-GR" altLang="en-US" dirty="0" err="1"/>
              <a:t>Gigabit</a:t>
            </a:r>
            <a:r>
              <a:rPr lang="el-GR" altLang="en-US" dirty="0"/>
              <a:t> </a:t>
            </a:r>
            <a:r>
              <a:rPr lang="el-GR" altLang="en-US" dirty="0" err="1"/>
              <a:t>Ethernet</a:t>
            </a:r>
            <a:r>
              <a:rPr lang="el-GR" altLang="en-US" dirty="0"/>
              <a:t> δεν παρέχει μηχανισμούς </a:t>
            </a:r>
            <a:r>
              <a:rPr lang="el-GR" altLang="en-US" dirty="0" err="1"/>
              <a:t>Quality</a:t>
            </a:r>
            <a:r>
              <a:rPr lang="el-GR" altLang="en-US" dirty="0"/>
              <a:t> </a:t>
            </a:r>
            <a:r>
              <a:rPr lang="el-GR" altLang="en-US" dirty="0" err="1"/>
              <a:t>of</a:t>
            </a:r>
            <a:r>
              <a:rPr lang="el-GR" altLang="en-US" dirty="0"/>
              <a:t> Service (QoS), μπορεί όμως να παράσχει </a:t>
            </a:r>
            <a:r>
              <a:rPr lang="el-GR" altLang="en-US" dirty="0" err="1"/>
              <a:t>Class</a:t>
            </a:r>
            <a:r>
              <a:rPr lang="el-GR" altLang="en-US" dirty="0"/>
              <a:t> </a:t>
            </a:r>
            <a:r>
              <a:rPr lang="el-GR" altLang="en-US" dirty="0" err="1"/>
              <a:t>of</a:t>
            </a:r>
            <a:r>
              <a:rPr lang="el-GR" altLang="en-US" dirty="0"/>
              <a:t> Service (</a:t>
            </a:r>
            <a:r>
              <a:rPr lang="el-GR" altLang="en-US" dirty="0" err="1"/>
              <a:t>CoS</a:t>
            </a:r>
            <a:r>
              <a:rPr lang="el-GR" altLang="en-US" dirty="0"/>
              <a:t> - ή αλλιώς </a:t>
            </a:r>
            <a:r>
              <a:rPr lang="el-GR" altLang="en-US" dirty="0" err="1"/>
              <a:t>best</a:t>
            </a:r>
            <a:r>
              <a:rPr lang="el-GR" altLang="en-US" dirty="0"/>
              <a:t>-</a:t>
            </a:r>
            <a:r>
              <a:rPr lang="el-GR" altLang="en-US" dirty="0" err="1"/>
              <a:t>effort</a:t>
            </a:r>
            <a:r>
              <a:rPr lang="el-GR" altLang="en-US" dirty="0"/>
              <a:t> QoS)</a:t>
            </a:r>
          </a:p>
          <a:p>
            <a:r>
              <a:rPr lang="el-GR" altLang="en-US" dirty="0"/>
              <a:t>Δέχεται αιτήσεις QoS χωρίς όμως να εγγυάται 100% την ικανοποίηση τους</a:t>
            </a:r>
          </a:p>
          <a:p>
            <a:r>
              <a:rPr lang="el-GR" altLang="en-US" dirty="0"/>
              <a:t>Η υποστήριξη </a:t>
            </a:r>
            <a:r>
              <a:rPr lang="el-GR" altLang="en-US" dirty="0" err="1"/>
              <a:t>CoS</a:t>
            </a:r>
            <a:r>
              <a:rPr lang="el-GR" altLang="en-US" dirty="0"/>
              <a:t> παρέχεται στο </a:t>
            </a:r>
            <a:r>
              <a:rPr lang="el-GR" altLang="en-US" dirty="0" err="1"/>
              <a:t>Gigabit</a:t>
            </a:r>
            <a:r>
              <a:rPr lang="el-GR" altLang="en-US" dirty="0"/>
              <a:t> </a:t>
            </a:r>
            <a:r>
              <a:rPr lang="el-GR" altLang="en-US" dirty="0" err="1"/>
              <a:t>Ethernet</a:t>
            </a:r>
            <a:r>
              <a:rPr lang="el-GR" altLang="en-US" dirty="0"/>
              <a:t> μέσω προτύπων όπως τα 802.1p, 802.1Q και κυρίως μέσω του </a:t>
            </a:r>
            <a:r>
              <a:rPr lang="el-GR" altLang="en-US" dirty="0" err="1"/>
              <a:t>Resource</a:t>
            </a:r>
            <a:r>
              <a:rPr lang="el-GR" altLang="en-US" dirty="0"/>
              <a:t> </a:t>
            </a:r>
            <a:r>
              <a:rPr lang="el-GR" altLang="en-US" dirty="0" err="1"/>
              <a:t>reSerVation</a:t>
            </a:r>
            <a:r>
              <a:rPr lang="el-GR" altLang="en-US" dirty="0"/>
              <a:t> Protocol (RSVP)</a:t>
            </a:r>
          </a:p>
        </p:txBody>
      </p:sp>
    </p:spTree>
    <p:extLst>
      <p:ext uri="{BB962C8B-B14F-4D97-AF65-F5344CB8AC3E}">
        <p14:creationId xmlns:p14="http://schemas.microsoft.com/office/powerpoint/2010/main" val="3868851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Περιεχόμενα ενότητας</a:t>
            </a:r>
          </a:p>
        </p:txBody>
      </p:sp>
      <p:sp>
        <p:nvSpPr>
          <p:cNvPr id="3" name="Content Placeholder 2"/>
          <p:cNvSpPr>
            <a:spLocks noGrp="1"/>
          </p:cNvSpPr>
          <p:nvPr>
            <p:ph idx="1"/>
          </p:nvPr>
        </p:nvSpPr>
        <p:spPr/>
        <p:txBody>
          <a:bodyPr>
            <a:normAutofit fontScale="85000" lnSpcReduction="20000"/>
          </a:bodyPr>
          <a:lstStyle/>
          <a:p>
            <a:r>
              <a:rPr lang="el-GR" altLang="en-US" dirty="0"/>
              <a:t>Γενικά στοιχεία</a:t>
            </a:r>
          </a:p>
          <a:p>
            <a:r>
              <a:rPr lang="el-GR" altLang="en-US" dirty="0"/>
              <a:t>Ιστορική Αναδρομή</a:t>
            </a:r>
          </a:p>
          <a:p>
            <a:r>
              <a:rPr lang="el-GR" altLang="en-US" dirty="0"/>
              <a:t>Συστάσεις</a:t>
            </a:r>
          </a:p>
          <a:p>
            <a:r>
              <a:rPr lang="el-GR" altLang="en-US" dirty="0"/>
              <a:t>Κύρια Χαρακτηριστικά - Αρχιτεκτονική</a:t>
            </a:r>
          </a:p>
          <a:p>
            <a:r>
              <a:rPr lang="el-GR" altLang="en-US" dirty="0"/>
              <a:t>Πλεονεκτήματα</a:t>
            </a:r>
          </a:p>
          <a:p>
            <a:r>
              <a:rPr lang="el-GR" altLang="en-US" dirty="0"/>
              <a:t>Απόδοση</a:t>
            </a:r>
          </a:p>
          <a:p>
            <a:r>
              <a:rPr lang="el-GR" altLang="en-US" dirty="0"/>
              <a:t>10-</a:t>
            </a:r>
            <a:r>
              <a:rPr lang="en-US" altLang="en-US" dirty="0"/>
              <a:t>Gigabit Ethernet</a:t>
            </a:r>
          </a:p>
          <a:p>
            <a:r>
              <a:rPr lang="en-US" altLang="en-US" dirty="0"/>
              <a:t>Metro Ethernet</a:t>
            </a:r>
            <a:endParaRPr lang="el-GR" altLang="en-US" dirty="0"/>
          </a:p>
          <a:p>
            <a:r>
              <a:rPr lang="el-GR" altLang="en-US" dirty="0"/>
              <a:t>40 και 100 </a:t>
            </a:r>
            <a:r>
              <a:rPr lang="en-US" altLang="en-US" dirty="0"/>
              <a:t>Gigabit Ethernet</a:t>
            </a:r>
            <a:endParaRPr lang="el-GR" altLang="en-US" dirty="0"/>
          </a:p>
          <a:p>
            <a:endParaRPr lang="el-GR" dirty="0"/>
          </a:p>
        </p:txBody>
      </p:sp>
    </p:spTree>
    <p:extLst>
      <p:ext uri="{BB962C8B-B14F-4D97-AF65-F5344CB8AC3E}">
        <p14:creationId xmlns:p14="http://schemas.microsoft.com/office/powerpoint/2010/main" val="30382952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Πλεονεκτήματα</a:t>
            </a:r>
            <a:r>
              <a:rPr lang="en-US" altLang="en-US"/>
              <a:t> (1/3)</a:t>
            </a:r>
            <a:endParaRPr lang="el-GR" dirty="0"/>
          </a:p>
        </p:txBody>
      </p:sp>
      <p:sp>
        <p:nvSpPr>
          <p:cNvPr id="3" name="Content Placeholder 2"/>
          <p:cNvSpPr>
            <a:spLocks noGrp="1"/>
          </p:cNvSpPr>
          <p:nvPr>
            <p:ph idx="1"/>
          </p:nvPr>
        </p:nvSpPr>
        <p:spPr/>
        <p:txBody>
          <a:bodyPr>
            <a:normAutofit lnSpcReduction="10000"/>
          </a:bodyPr>
          <a:lstStyle/>
          <a:p>
            <a:r>
              <a:rPr lang="el-GR" altLang="en-US" dirty="0" err="1"/>
              <a:t>Eύκολη</a:t>
            </a:r>
            <a:r>
              <a:rPr lang="el-GR" altLang="en-US" dirty="0"/>
              <a:t> και άμεση μετάβαση σε επίπεδα υψηλότερης απόδοσης χωρίς διάσπαση του δικτύου</a:t>
            </a:r>
          </a:p>
          <a:p>
            <a:pPr lvl="1"/>
            <a:r>
              <a:rPr lang="el-GR" altLang="en-US" dirty="0"/>
              <a:t>Διατηρείται η μορφή πλαισίου 802.3</a:t>
            </a:r>
          </a:p>
          <a:p>
            <a:pPr lvl="1"/>
            <a:r>
              <a:rPr lang="el-GR" altLang="en-US" dirty="0" err="1"/>
              <a:t>Full</a:t>
            </a:r>
            <a:r>
              <a:rPr lang="el-GR" altLang="en-US" dirty="0"/>
              <a:t>- και </a:t>
            </a:r>
            <a:r>
              <a:rPr lang="el-GR" altLang="en-US" dirty="0" err="1"/>
              <a:t>Half</a:t>
            </a:r>
            <a:r>
              <a:rPr lang="el-GR" altLang="en-US" dirty="0"/>
              <a:t>-Duplex λειτουργία</a:t>
            </a:r>
          </a:p>
          <a:p>
            <a:pPr lvl="1"/>
            <a:r>
              <a:rPr lang="el-GR" altLang="en-US" dirty="0"/>
              <a:t>Παρέχει πρωτόκολλα διαχείρισης όπως το </a:t>
            </a:r>
            <a:r>
              <a:rPr lang="en-US" altLang="en-US" dirty="0"/>
              <a:t>SNMP</a:t>
            </a:r>
            <a:endParaRPr lang="el-GR" altLang="en-US" dirty="0"/>
          </a:p>
          <a:p>
            <a:r>
              <a:rPr lang="el-GR" altLang="en-US" dirty="0"/>
              <a:t>Χαμηλό κόστος ιδιοκτησίας- συμπεριλαμβανομένου του κόστους αγοράς και υποστήριξης</a:t>
            </a:r>
          </a:p>
        </p:txBody>
      </p:sp>
    </p:spTree>
    <p:extLst>
      <p:ext uri="{BB962C8B-B14F-4D97-AF65-F5344CB8AC3E}">
        <p14:creationId xmlns:p14="http://schemas.microsoft.com/office/powerpoint/2010/main" val="38688512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Πλεονεκτήματα</a:t>
            </a:r>
            <a:r>
              <a:rPr lang="en-US" altLang="en-US"/>
              <a:t> (</a:t>
            </a:r>
            <a:r>
              <a:rPr lang="el-GR" altLang="en-US"/>
              <a:t>2</a:t>
            </a:r>
            <a:r>
              <a:rPr lang="en-US" altLang="en-US"/>
              <a:t>/3)</a:t>
            </a:r>
            <a:endParaRPr lang="el-GR" dirty="0"/>
          </a:p>
        </p:txBody>
      </p:sp>
      <p:sp>
        <p:nvSpPr>
          <p:cNvPr id="3" name="Content Placeholder 2"/>
          <p:cNvSpPr>
            <a:spLocks noGrp="1"/>
          </p:cNvSpPr>
          <p:nvPr>
            <p:ph idx="1"/>
          </p:nvPr>
        </p:nvSpPr>
        <p:spPr/>
        <p:txBody>
          <a:bodyPr>
            <a:normAutofit fontScale="85000" lnSpcReduction="10000"/>
          </a:bodyPr>
          <a:lstStyle/>
          <a:p>
            <a:r>
              <a:rPr lang="el-GR" altLang="en-US" dirty="0"/>
              <a:t>Ικανότητα υποστήριξης νέων εφαρμογών και τύπων δεδομένων χάρη στα παρακάτω:</a:t>
            </a:r>
          </a:p>
          <a:p>
            <a:pPr lvl="1"/>
            <a:r>
              <a:rPr lang="el-GR" altLang="en-US" dirty="0"/>
              <a:t>Aυξημένο bandwidth που παρέχεται από Fast Ethernet και Gigabit Ethernet, βελτιωμένο από LAN switching</a:t>
            </a:r>
          </a:p>
          <a:p>
            <a:pPr lvl="1"/>
            <a:r>
              <a:rPr lang="el-GR" altLang="en-US" dirty="0" err="1"/>
              <a:t>Tην</a:t>
            </a:r>
            <a:r>
              <a:rPr lang="el-GR" altLang="en-US" dirty="0"/>
              <a:t> εμφάνιση νέων πρωτοκόλλων όπως το RSVP που παρέχουν εξασφάλιση </a:t>
            </a:r>
            <a:r>
              <a:rPr lang="el-GR" altLang="en-US" dirty="0" err="1"/>
              <a:t>bandwidth</a:t>
            </a:r>
            <a:endParaRPr lang="el-GR" altLang="en-US" dirty="0"/>
          </a:p>
          <a:p>
            <a:pPr lvl="1"/>
            <a:r>
              <a:rPr lang="el-GR" altLang="en-US" dirty="0" err="1"/>
              <a:t>Tην</a:t>
            </a:r>
            <a:r>
              <a:rPr lang="el-GR" altLang="en-US" dirty="0"/>
              <a:t> εμφάνιση νέων </a:t>
            </a:r>
            <a:r>
              <a:rPr lang="el-GR" altLang="en-US" dirty="0" err="1"/>
              <a:t>standards</a:t>
            </a:r>
            <a:r>
              <a:rPr lang="el-GR" altLang="en-US" dirty="0"/>
              <a:t> όπως το 802.1Q και 802.1p που θα παρέχουν εικονικά LAN (VLAN) και πληροφορίες προτεραιότητας για τα πακέτα </a:t>
            </a:r>
          </a:p>
          <a:p>
            <a:pPr lvl="1"/>
            <a:r>
              <a:rPr lang="el-GR" altLang="en-US" dirty="0"/>
              <a:t>Την ευρεία χρήση προχωρημένων τεχνικών συμπίεσης </a:t>
            </a:r>
            <a:r>
              <a:rPr lang="el-GR" altLang="en-US" dirty="0" err="1"/>
              <a:t>video</a:t>
            </a:r>
            <a:endParaRPr lang="el-GR" altLang="en-US" dirty="0"/>
          </a:p>
        </p:txBody>
      </p:sp>
    </p:spTree>
    <p:extLst>
      <p:ext uri="{BB962C8B-B14F-4D97-AF65-F5344CB8AC3E}">
        <p14:creationId xmlns:p14="http://schemas.microsoft.com/office/powerpoint/2010/main" val="28957438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Πλεονεκτήματα</a:t>
            </a:r>
            <a:r>
              <a:rPr lang="en-US" altLang="en-US"/>
              <a:t> (3/3)</a:t>
            </a:r>
            <a:endParaRPr lang="el-GR" dirty="0"/>
          </a:p>
        </p:txBody>
      </p:sp>
      <p:sp>
        <p:nvSpPr>
          <p:cNvPr id="3" name="Content Placeholder 2"/>
          <p:cNvSpPr>
            <a:spLocks noGrp="1"/>
          </p:cNvSpPr>
          <p:nvPr>
            <p:ph idx="1"/>
          </p:nvPr>
        </p:nvSpPr>
        <p:spPr/>
        <p:txBody>
          <a:bodyPr/>
          <a:lstStyle/>
          <a:p>
            <a:r>
              <a:rPr lang="el-GR" altLang="en-US" dirty="0"/>
              <a:t>Ευέλικτος σχεδιασμός δικτύου</a:t>
            </a:r>
            <a:endParaRPr lang="en-US" altLang="en-US" dirty="0"/>
          </a:p>
          <a:p>
            <a:pPr lvl="1"/>
            <a:r>
              <a:rPr lang="el-GR" altLang="en-US" dirty="0"/>
              <a:t>Ευέλικτο </a:t>
            </a:r>
            <a:r>
              <a:rPr lang="en-US" altLang="en-US" dirty="0"/>
              <a:t>Internetworking: </a:t>
            </a:r>
            <a:r>
              <a:rPr lang="el-GR" altLang="en-US" dirty="0"/>
              <a:t>Οι τρέχουσες τεχνολογίες internetworking, καθώς και τεχνολογίες όπως ΙP-specific switching και Layer 3 switching, είναι πλήρως συμβατές με το Gigabit Ethernet, όπως ακριβώς είναι με το Ethernet και το Fast Ethernet</a:t>
            </a:r>
          </a:p>
        </p:txBody>
      </p:sp>
    </p:spTree>
    <p:extLst>
      <p:ext uri="{BB962C8B-B14F-4D97-AF65-F5344CB8AC3E}">
        <p14:creationId xmlns:p14="http://schemas.microsoft.com/office/powerpoint/2010/main" val="38688512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Απόδοση</a:t>
            </a:r>
            <a:endParaRPr lang="el-GR" dirty="0"/>
          </a:p>
        </p:txBody>
      </p:sp>
      <p:sp>
        <p:nvSpPr>
          <p:cNvPr id="3" name="Content Placeholder 2"/>
          <p:cNvSpPr>
            <a:spLocks noGrp="1"/>
          </p:cNvSpPr>
          <p:nvPr>
            <p:ph idx="1"/>
          </p:nvPr>
        </p:nvSpPr>
        <p:spPr/>
        <p:txBody>
          <a:bodyPr>
            <a:normAutofit fontScale="92500" lnSpcReduction="20000"/>
          </a:bodyPr>
          <a:lstStyle/>
          <a:p>
            <a:r>
              <a:rPr lang="el-GR" dirty="0"/>
              <a:t>Πειράματα της AMD δείχνουν ότι σε μια τοπολογία </a:t>
            </a:r>
            <a:r>
              <a:rPr lang="el-GR" dirty="0" err="1"/>
              <a:t>half</a:t>
            </a:r>
            <a:r>
              <a:rPr lang="el-GR" dirty="0"/>
              <a:t>-</a:t>
            </a:r>
            <a:r>
              <a:rPr lang="el-GR" dirty="0" err="1"/>
              <a:t>duplex</a:t>
            </a:r>
            <a:r>
              <a:rPr lang="el-GR" dirty="0"/>
              <a:t> με συγκρούσεις, ένα δίκτυο </a:t>
            </a:r>
            <a:r>
              <a:rPr lang="el-GR" dirty="0" err="1"/>
              <a:t>Gigabit</a:t>
            </a:r>
            <a:r>
              <a:rPr lang="el-GR" dirty="0"/>
              <a:t> </a:t>
            </a:r>
            <a:r>
              <a:rPr lang="el-GR" dirty="0" err="1"/>
              <a:t>Ethernet</a:t>
            </a:r>
            <a:r>
              <a:rPr lang="el-GR" dirty="0"/>
              <a:t> πετυχαίνει ρυθμαπόδοση άνω των 720 Mbps σε συνθήκες προσφερόμενου φορτίου 100%</a:t>
            </a:r>
            <a:endParaRPr lang="en-US" dirty="0"/>
          </a:p>
          <a:p>
            <a:endParaRPr lang="en-US" dirty="0"/>
          </a:p>
          <a:p>
            <a:r>
              <a:rPr lang="el-GR" dirty="0"/>
              <a:t>Πειράματα για την απόδοση ενός </a:t>
            </a:r>
            <a:r>
              <a:rPr lang="el-GR" dirty="0" err="1"/>
              <a:t>port</a:t>
            </a:r>
            <a:r>
              <a:rPr lang="el-GR" dirty="0"/>
              <a:t> ενός </a:t>
            </a:r>
            <a:r>
              <a:rPr lang="el-GR" dirty="0" err="1"/>
              <a:t>Gigabit</a:t>
            </a:r>
            <a:r>
              <a:rPr lang="el-GR" dirty="0"/>
              <a:t> </a:t>
            </a:r>
            <a:r>
              <a:rPr lang="el-GR" dirty="0" err="1"/>
              <a:t>Ethernet</a:t>
            </a:r>
            <a:r>
              <a:rPr lang="el-GR" dirty="0"/>
              <a:t> </a:t>
            </a:r>
            <a:r>
              <a:rPr lang="el-GR" dirty="0" err="1"/>
              <a:t>multi</a:t>
            </a:r>
            <a:r>
              <a:rPr lang="el-GR" dirty="0"/>
              <a:t>-</a:t>
            </a:r>
            <a:r>
              <a:rPr lang="el-GR" dirty="0" err="1"/>
              <a:t>port</a:t>
            </a:r>
            <a:r>
              <a:rPr lang="el-GR" dirty="0"/>
              <a:t> </a:t>
            </a:r>
            <a:r>
              <a:rPr lang="el-GR" dirty="0" err="1"/>
              <a:t>switch</a:t>
            </a:r>
            <a:r>
              <a:rPr lang="el-GR" dirty="0"/>
              <a:t>, με διαφορετικά μεγέθη πακέτων: 64 </a:t>
            </a:r>
            <a:r>
              <a:rPr lang="el-GR" dirty="0" err="1"/>
              <a:t>bytes</a:t>
            </a:r>
            <a:r>
              <a:rPr lang="el-GR" dirty="0"/>
              <a:t>, 128 </a:t>
            </a:r>
            <a:r>
              <a:rPr lang="el-GR" dirty="0" err="1"/>
              <a:t>bytes</a:t>
            </a:r>
            <a:r>
              <a:rPr lang="el-GR" dirty="0"/>
              <a:t>, …, 1518 </a:t>
            </a:r>
            <a:r>
              <a:rPr lang="el-GR" dirty="0" err="1"/>
              <a:t>bytes</a:t>
            </a:r>
            <a:r>
              <a:rPr lang="el-GR" dirty="0"/>
              <a:t> δείχνουν ότι η αποδοτικότητα φτάνει το 100%</a:t>
            </a:r>
          </a:p>
        </p:txBody>
      </p:sp>
    </p:spTree>
    <p:extLst>
      <p:ext uri="{BB962C8B-B14F-4D97-AF65-F5344CB8AC3E}">
        <p14:creationId xmlns:p14="http://schemas.microsoft.com/office/powerpoint/2010/main" val="38688512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t>10 Gigabit Ethernet</a:t>
            </a:r>
            <a:endParaRPr lang="el-GR" dirty="0"/>
          </a:p>
        </p:txBody>
      </p:sp>
      <p:sp>
        <p:nvSpPr>
          <p:cNvPr id="3" name="Content Placeholder 2"/>
          <p:cNvSpPr>
            <a:spLocks noGrp="1"/>
          </p:cNvSpPr>
          <p:nvPr>
            <p:ph idx="1"/>
          </p:nvPr>
        </p:nvSpPr>
        <p:spPr/>
        <p:txBody>
          <a:bodyPr>
            <a:normAutofit fontScale="85000" lnSpcReduction="10000"/>
          </a:bodyPr>
          <a:lstStyle/>
          <a:p>
            <a:r>
              <a:rPr lang="el-GR" altLang="en-US" dirty="0"/>
              <a:t>Πρώτο πρότυπο IEEE 802.3ae 2002</a:t>
            </a:r>
          </a:p>
          <a:p>
            <a:r>
              <a:rPr lang="el-GR" altLang="en-US" dirty="0"/>
              <a:t>Τρέχων πρότυπο IEEE 802.3-2018</a:t>
            </a:r>
            <a:endParaRPr lang="en-US" altLang="en-US" dirty="0"/>
          </a:p>
          <a:p>
            <a:r>
              <a:rPr lang="el-GR" altLang="en-US" dirty="0"/>
              <a:t>Δουλεύει πάνω από οπτική ίνα και λειτουργεί μόνο με πλήρως αμφίδρομο τρόπο (</a:t>
            </a:r>
            <a:r>
              <a:rPr lang="el-GR" altLang="en-US" dirty="0" err="1"/>
              <a:t>full</a:t>
            </a:r>
            <a:r>
              <a:rPr lang="el-GR" altLang="en-US" dirty="0"/>
              <a:t> </a:t>
            </a:r>
            <a:r>
              <a:rPr lang="el-GR" altLang="en-US" dirty="0" err="1"/>
              <a:t>duplex</a:t>
            </a:r>
            <a:r>
              <a:rPr lang="el-GR" altLang="en-US" dirty="0"/>
              <a:t>)</a:t>
            </a:r>
            <a:endParaRPr lang="en-US" altLang="en-US" dirty="0"/>
          </a:p>
          <a:p>
            <a:r>
              <a:rPr lang="el-GR" altLang="en-US" dirty="0"/>
              <a:t>Κατά αυτό τον τρόπο τα πρωτόκολλα ανίχνευσης-συγκρούσεων δεν είναι απαραίτητα (CSMA/CD)</a:t>
            </a:r>
          </a:p>
          <a:p>
            <a:r>
              <a:rPr lang="el-GR" altLang="en-US" dirty="0"/>
              <a:t>Παρέχει μία σημαντική αύξηση του εύρους ζώνης ενώ παράλληλα διατηρεί μέγιστη συμβατότητα με τις ήδη εγκαταστημένες 802.3 </a:t>
            </a:r>
            <a:r>
              <a:rPr lang="el-GR" altLang="en-US" dirty="0" err="1"/>
              <a:t>διεπαφές</a:t>
            </a:r>
            <a:endParaRPr lang="el-GR" altLang="en-US" dirty="0"/>
          </a:p>
        </p:txBody>
      </p:sp>
    </p:spTree>
    <p:extLst>
      <p:ext uri="{BB962C8B-B14F-4D97-AF65-F5344CB8AC3E}">
        <p14:creationId xmlns:p14="http://schemas.microsoft.com/office/powerpoint/2010/main" val="38688512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n-US"/>
              <a:t>Εφαρμογές του 10 Gigabit Ethernet</a:t>
            </a:r>
            <a:endParaRPr lang="el-GR" dirty="0"/>
          </a:p>
        </p:txBody>
      </p:sp>
      <p:sp>
        <p:nvSpPr>
          <p:cNvPr id="3" name="Content Placeholder 2"/>
          <p:cNvSpPr>
            <a:spLocks noGrp="1"/>
          </p:cNvSpPr>
          <p:nvPr>
            <p:ph idx="1"/>
          </p:nvPr>
        </p:nvSpPr>
        <p:spPr/>
        <p:txBody>
          <a:bodyPr/>
          <a:lstStyle/>
          <a:p>
            <a:r>
              <a:rPr lang="el-GR" altLang="en-US" dirty="0"/>
              <a:t>Εφαρμογή σε LAN</a:t>
            </a:r>
          </a:p>
          <a:p>
            <a:r>
              <a:rPr lang="el-GR" altLang="en-US" dirty="0"/>
              <a:t>Εφαρμογή σε ΜAN</a:t>
            </a:r>
          </a:p>
          <a:p>
            <a:r>
              <a:rPr lang="el-GR" altLang="en-US" dirty="0"/>
              <a:t>Εφαρμογή σε WAN</a:t>
            </a:r>
          </a:p>
          <a:p>
            <a:r>
              <a:rPr lang="el-GR" altLang="en-US" dirty="0"/>
              <a:t>Το 10 </a:t>
            </a:r>
            <a:r>
              <a:rPr lang="en-US" altLang="en-US" dirty="0"/>
              <a:t>GE </a:t>
            </a:r>
            <a:r>
              <a:rPr lang="el-GR" altLang="en-US" dirty="0"/>
              <a:t>επεκτείνει τη διασύνδεση και την απόσταση λειτουργίας στα 40km</a:t>
            </a:r>
          </a:p>
        </p:txBody>
      </p:sp>
    </p:spTree>
    <p:extLst>
      <p:ext uri="{BB962C8B-B14F-4D97-AF65-F5344CB8AC3E}">
        <p14:creationId xmlns:p14="http://schemas.microsoft.com/office/powerpoint/2010/main" val="38688512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Εφαρμογή σε LAN</a:t>
            </a:r>
            <a:r>
              <a:rPr lang="en-US" altLang="en-US" dirty="0"/>
              <a:t> (1/2)</a:t>
            </a:r>
            <a:endParaRPr lang="el-GR" dirty="0"/>
          </a:p>
        </p:txBody>
      </p:sp>
      <p:sp>
        <p:nvSpPr>
          <p:cNvPr id="3" name="Content Placeholder 2"/>
          <p:cNvSpPr>
            <a:spLocks noGrp="1"/>
          </p:cNvSpPr>
          <p:nvPr>
            <p:ph idx="1"/>
          </p:nvPr>
        </p:nvSpPr>
        <p:spPr/>
        <p:txBody>
          <a:bodyPr>
            <a:normAutofit/>
          </a:bodyPr>
          <a:lstStyle/>
          <a:p>
            <a:r>
              <a:rPr lang="el-GR" dirty="0"/>
              <a:t>Κίνητρο για τη χρήση της τεχνολογίας 10 </a:t>
            </a:r>
            <a:r>
              <a:rPr lang="en-US" dirty="0"/>
              <a:t>Gigabit</a:t>
            </a:r>
            <a:r>
              <a:rPr lang="el-GR" dirty="0"/>
              <a:t> </a:t>
            </a:r>
            <a:r>
              <a:rPr lang="en-US" dirty="0"/>
              <a:t>Ethernet</a:t>
            </a:r>
            <a:r>
              <a:rPr lang="el-GR" dirty="0"/>
              <a:t> στα </a:t>
            </a:r>
            <a:r>
              <a:rPr lang="en-US" dirty="0"/>
              <a:t>LAN</a:t>
            </a:r>
            <a:r>
              <a:rPr lang="el-GR" dirty="0"/>
              <a:t>:</a:t>
            </a:r>
          </a:p>
          <a:p>
            <a:pPr lvl="1"/>
            <a:r>
              <a:rPr lang="el-GR" dirty="0"/>
              <a:t>η αυξανόμενη ανάγκη για περισσότερο </a:t>
            </a:r>
            <a:r>
              <a:rPr lang="en-US" dirty="0"/>
              <a:t>bandwidth</a:t>
            </a:r>
            <a:endParaRPr lang="el-GR" dirty="0"/>
          </a:p>
          <a:p>
            <a:pPr lvl="1"/>
            <a:r>
              <a:rPr lang="el-GR" dirty="0"/>
              <a:t>το κόστος</a:t>
            </a:r>
          </a:p>
          <a:p>
            <a:r>
              <a:rPr lang="el-GR" dirty="0"/>
              <a:t>Στόχος: 10 </a:t>
            </a:r>
            <a:r>
              <a:rPr lang="el-GR" dirty="0" err="1"/>
              <a:t>Gigabit</a:t>
            </a:r>
            <a:r>
              <a:rPr lang="el-GR" dirty="0"/>
              <a:t> </a:t>
            </a:r>
            <a:r>
              <a:rPr lang="el-GR" dirty="0" err="1"/>
              <a:t>Ethernet</a:t>
            </a:r>
            <a:r>
              <a:rPr lang="el-GR" dirty="0"/>
              <a:t> συνδεσιμότητα με 3 ή 4 φορές το κόστος του </a:t>
            </a:r>
            <a:r>
              <a:rPr lang="el-GR" dirty="0" err="1"/>
              <a:t>Gigabit</a:t>
            </a:r>
            <a:r>
              <a:rPr lang="el-GR" dirty="0"/>
              <a:t> </a:t>
            </a:r>
            <a:r>
              <a:rPr lang="el-GR" dirty="0" err="1"/>
              <a:t>Ethernet</a:t>
            </a:r>
            <a:endParaRPr lang="el-GR" dirty="0"/>
          </a:p>
        </p:txBody>
      </p:sp>
    </p:spTree>
    <p:extLst>
      <p:ext uri="{BB962C8B-B14F-4D97-AF65-F5344CB8AC3E}">
        <p14:creationId xmlns:p14="http://schemas.microsoft.com/office/powerpoint/2010/main" val="6939466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Εφαρμογή σε LAN</a:t>
            </a:r>
            <a:r>
              <a:rPr lang="en-US" altLang="en-US" dirty="0"/>
              <a:t> (2/2)</a:t>
            </a:r>
            <a:endParaRPr lang="el-GR" dirty="0"/>
          </a:p>
        </p:txBody>
      </p:sp>
      <p:sp>
        <p:nvSpPr>
          <p:cNvPr id="3" name="Content Placeholder 2"/>
          <p:cNvSpPr>
            <a:spLocks noGrp="1"/>
          </p:cNvSpPr>
          <p:nvPr>
            <p:ph idx="1"/>
          </p:nvPr>
        </p:nvSpPr>
        <p:spPr/>
        <p:txBody>
          <a:bodyPr>
            <a:normAutofit/>
          </a:bodyPr>
          <a:lstStyle/>
          <a:p>
            <a:r>
              <a:rPr lang="el-GR" dirty="0"/>
              <a:t>Εφαρμογές:</a:t>
            </a:r>
          </a:p>
          <a:p>
            <a:pPr lvl="1"/>
            <a:r>
              <a:rPr lang="el-GR" dirty="0"/>
              <a:t>ομαδοποίηση πολλαπλών </a:t>
            </a:r>
            <a:r>
              <a:rPr lang="el-GR" dirty="0" err="1"/>
              <a:t>Gigabit</a:t>
            </a:r>
            <a:r>
              <a:rPr lang="el-GR" dirty="0"/>
              <a:t> ροών, σε ένα μοναδικό 10 </a:t>
            </a:r>
            <a:r>
              <a:rPr lang="el-GR" dirty="0" err="1"/>
              <a:t>Gigabit</a:t>
            </a:r>
            <a:r>
              <a:rPr lang="el-GR" dirty="0"/>
              <a:t> </a:t>
            </a:r>
            <a:r>
              <a:rPr lang="el-GR" dirty="0" err="1"/>
              <a:t>Ethernet</a:t>
            </a:r>
            <a:r>
              <a:rPr lang="el-GR" dirty="0"/>
              <a:t> σύνδεσμο</a:t>
            </a:r>
          </a:p>
          <a:p>
            <a:pPr lvl="1"/>
            <a:r>
              <a:rPr lang="el-GR" dirty="0"/>
              <a:t>LAN δίκτυο ραχοκοκαλιάς (</a:t>
            </a:r>
            <a:r>
              <a:rPr lang="el-GR" dirty="0" err="1"/>
              <a:t>Backbone</a:t>
            </a:r>
            <a:r>
              <a:rPr lang="el-GR" dirty="0"/>
              <a:t>), για τη σύνδεση πολλών περιοχών σε ένα κέντρο δεδομένων</a:t>
            </a:r>
          </a:p>
          <a:p>
            <a:pPr lvl="1"/>
            <a:r>
              <a:rPr lang="el-GR" dirty="0"/>
              <a:t>η διασύνδεση εξυπηρετητών με την έννοια της συστάδας εξυπηρετητών</a:t>
            </a:r>
          </a:p>
        </p:txBody>
      </p:sp>
    </p:spTree>
    <p:extLst>
      <p:ext uri="{BB962C8B-B14F-4D97-AF65-F5344CB8AC3E}">
        <p14:creationId xmlns:p14="http://schemas.microsoft.com/office/powerpoint/2010/main" val="38613153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Εφαρμογή σε ΜAN</a:t>
            </a:r>
            <a:endParaRPr lang="el-GR" dirty="0"/>
          </a:p>
        </p:txBody>
      </p:sp>
      <p:sp>
        <p:nvSpPr>
          <p:cNvPr id="3" name="Content Placeholder 2"/>
          <p:cNvSpPr>
            <a:spLocks noGrp="1"/>
          </p:cNvSpPr>
          <p:nvPr>
            <p:ph idx="1"/>
          </p:nvPr>
        </p:nvSpPr>
        <p:spPr/>
        <p:txBody>
          <a:bodyPr>
            <a:normAutofit fontScale="92500" lnSpcReduction="10000"/>
          </a:bodyPr>
          <a:lstStyle/>
          <a:p>
            <a:r>
              <a:rPr lang="el-GR" dirty="0"/>
              <a:t>Η τεχνολογία 10 </a:t>
            </a:r>
            <a:r>
              <a:rPr lang="el-GR" dirty="0" err="1"/>
              <a:t>Gigabit</a:t>
            </a:r>
            <a:r>
              <a:rPr lang="el-GR" dirty="0"/>
              <a:t> </a:t>
            </a:r>
            <a:r>
              <a:rPr lang="el-GR" dirty="0" err="1"/>
              <a:t>Ethernet</a:t>
            </a:r>
            <a:r>
              <a:rPr lang="el-GR" dirty="0"/>
              <a:t> μπορεί να χρησιμοποιηθεί για δικτυακή σύνδεση ανάμεσα σε απομακρυσμένες γεωγραφικά περιοχές </a:t>
            </a:r>
          </a:p>
          <a:p>
            <a:r>
              <a:rPr lang="el-GR" dirty="0"/>
              <a:t>Το SONET/SDH έχει επικρατήσει ως πρωτόκολλο μεταφοράς στο ΜAN </a:t>
            </a:r>
            <a:r>
              <a:rPr lang="en-US" dirty="0"/>
              <a:t>backbone </a:t>
            </a:r>
            <a:r>
              <a:rPr lang="el-GR" dirty="0"/>
              <a:t>δίκτυο</a:t>
            </a:r>
          </a:p>
          <a:p>
            <a:r>
              <a:rPr lang="el-GR" dirty="0"/>
              <a:t>Κύρια προβλήματα:</a:t>
            </a:r>
          </a:p>
          <a:p>
            <a:pPr lvl="1"/>
            <a:r>
              <a:rPr lang="el-GR" dirty="0"/>
              <a:t>	Μεγάλος αριθμός στοιχείων του δικτύου</a:t>
            </a:r>
          </a:p>
          <a:p>
            <a:pPr lvl="1"/>
            <a:r>
              <a:rPr lang="el-GR" dirty="0"/>
              <a:t>	Μεγάλο και πολύπλοκο δίκτυο</a:t>
            </a:r>
          </a:p>
          <a:p>
            <a:pPr lvl="1"/>
            <a:r>
              <a:rPr lang="el-GR" dirty="0"/>
              <a:t>	Περισσότερα επίπεδα πρωτοκόλλου</a:t>
            </a:r>
          </a:p>
        </p:txBody>
      </p:sp>
    </p:spTree>
    <p:extLst>
      <p:ext uri="{BB962C8B-B14F-4D97-AF65-F5344CB8AC3E}">
        <p14:creationId xmlns:p14="http://schemas.microsoft.com/office/powerpoint/2010/main" val="3868851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Εφαρμογή σε </a:t>
            </a:r>
            <a:r>
              <a:rPr lang="en-US" altLang="en-US"/>
              <a:t>W</a:t>
            </a:r>
            <a:r>
              <a:rPr lang="el-GR" altLang="en-US"/>
              <a:t>AN</a:t>
            </a:r>
            <a:endParaRPr lang="el-GR" dirty="0"/>
          </a:p>
        </p:txBody>
      </p:sp>
      <p:sp>
        <p:nvSpPr>
          <p:cNvPr id="3" name="Content Placeholder 2"/>
          <p:cNvSpPr>
            <a:spLocks noGrp="1"/>
          </p:cNvSpPr>
          <p:nvPr>
            <p:ph idx="1"/>
          </p:nvPr>
        </p:nvSpPr>
        <p:spPr/>
        <p:txBody>
          <a:bodyPr>
            <a:normAutofit fontScale="77500" lnSpcReduction="20000"/>
          </a:bodyPr>
          <a:lstStyle/>
          <a:p>
            <a:r>
              <a:rPr lang="en-US" dirty="0"/>
              <a:t>T</a:t>
            </a:r>
            <a:r>
              <a:rPr lang="el-GR" dirty="0"/>
              <a:t>ο SONET/SDH είναι το κυρίαρχο πρωτόκολλο μεταφοράς στα WAN δίκτυα ραχοκοκαλιάς (ταχύτητες των 9.58 </a:t>
            </a:r>
            <a:r>
              <a:rPr lang="el-GR" dirty="0" err="1"/>
              <a:t>Gbps</a:t>
            </a:r>
            <a:r>
              <a:rPr lang="el-GR" dirty="0"/>
              <a:t>)</a:t>
            </a:r>
          </a:p>
          <a:p>
            <a:r>
              <a:rPr lang="en-US" dirty="0"/>
              <a:t>T</a:t>
            </a:r>
            <a:r>
              <a:rPr lang="el-GR" dirty="0"/>
              <a:t>ο πρότυπο ΙΕΕΕ 802.3ae ορίζει δύο τύπους PHY. Αυτοί είναι το LAN και WΑΝ PHY</a:t>
            </a:r>
          </a:p>
          <a:p>
            <a:r>
              <a:rPr lang="en-US" dirty="0"/>
              <a:t>T</a:t>
            </a:r>
            <a:r>
              <a:rPr lang="el-GR" dirty="0"/>
              <a:t>ο WAN φυσικό επίπεδο διαφέρει από αυτό του LAN</a:t>
            </a:r>
          </a:p>
          <a:p>
            <a:r>
              <a:rPr lang="en-US" dirty="0"/>
              <a:t>T</a:t>
            </a:r>
            <a:r>
              <a:rPr lang="el-GR" dirty="0"/>
              <a:t>ο WAN PHY είναι ένα PHY που κάνει SONET </a:t>
            </a:r>
            <a:r>
              <a:rPr lang="el-GR" dirty="0" err="1"/>
              <a:t>πλαισιοποίηση</a:t>
            </a:r>
            <a:r>
              <a:rPr lang="el-GR" dirty="0"/>
              <a:t> χρησιμοποιώντας SONET/SDH </a:t>
            </a:r>
          </a:p>
          <a:p>
            <a:r>
              <a:rPr lang="el-GR" dirty="0"/>
              <a:t>Δε χρειάζεται μετατροπή πρωτοκόλλου στο επίπεδο 3. Η μετατροπή και η ενθυλάκωση γίνονται στο PHY στο επίπεδο 1</a:t>
            </a:r>
          </a:p>
          <a:p>
            <a:r>
              <a:rPr lang="el-GR" dirty="0"/>
              <a:t> Λιγότερα στοιχεία στο δίκτυο </a:t>
            </a:r>
            <a:r>
              <a:rPr lang="el-GR" dirty="0">
                <a:sym typeface="Wingdings"/>
              </a:rPr>
              <a:t></a:t>
            </a:r>
            <a:r>
              <a:rPr lang="en-US" dirty="0">
                <a:sym typeface="Wingdings"/>
              </a:rPr>
              <a:t> </a:t>
            </a:r>
            <a:r>
              <a:rPr lang="el-GR" dirty="0"/>
              <a:t>μείωση κόστους του δικτύου</a:t>
            </a:r>
          </a:p>
        </p:txBody>
      </p:sp>
    </p:spTree>
    <p:extLst>
      <p:ext uri="{BB962C8B-B14F-4D97-AF65-F5344CB8AC3E}">
        <p14:creationId xmlns:p14="http://schemas.microsoft.com/office/powerpoint/2010/main" val="3868851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p:txBody>
          <a:bodyPr/>
          <a:lstStyle/>
          <a:p>
            <a:endParaRPr lang="el-GR" dirty="0"/>
          </a:p>
        </p:txBody>
      </p:sp>
      <p:sp>
        <p:nvSpPr>
          <p:cNvPr id="5" name="Τίτλος 4"/>
          <p:cNvSpPr>
            <a:spLocks noGrp="1"/>
          </p:cNvSpPr>
          <p:nvPr>
            <p:ph type="title"/>
          </p:nvPr>
        </p:nvSpPr>
        <p:spPr/>
        <p:txBody>
          <a:bodyPr>
            <a:normAutofit/>
          </a:bodyPr>
          <a:lstStyle/>
          <a:p>
            <a:r>
              <a:rPr lang="el-GR" sz="4400" dirty="0"/>
              <a:t>Τεχνολογίες </a:t>
            </a:r>
            <a:r>
              <a:rPr lang="en-US" sz="4400" dirty="0"/>
              <a:t>Ethernet</a:t>
            </a:r>
          </a:p>
        </p:txBody>
      </p:sp>
    </p:spTree>
    <p:extLst>
      <p:ext uri="{BB962C8B-B14F-4D97-AF65-F5344CB8AC3E}">
        <p14:creationId xmlns:p14="http://schemas.microsoft.com/office/powerpoint/2010/main" val="12311574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a:t>Metro Ethernet</a:t>
            </a:r>
            <a:endParaRPr lang="el-GR" dirty="0"/>
          </a:p>
        </p:txBody>
      </p:sp>
      <p:sp>
        <p:nvSpPr>
          <p:cNvPr id="3" name="Content Placeholder 2"/>
          <p:cNvSpPr>
            <a:spLocks noGrp="1"/>
          </p:cNvSpPr>
          <p:nvPr>
            <p:ph idx="1"/>
          </p:nvPr>
        </p:nvSpPr>
        <p:spPr/>
        <p:txBody>
          <a:bodyPr/>
          <a:lstStyle/>
          <a:p>
            <a:r>
              <a:rPr lang="el-GR" altLang="en-US"/>
              <a:t>Εισάγει την χρήση Ethernet σε μητροπολιτικά δίκτυα πάνω από υποδομή οπτικών ινών</a:t>
            </a:r>
          </a:p>
          <a:p>
            <a:r>
              <a:rPr lang="el-GR" altLang="en-US"/>
              <a:t>Υλοποιούνται οπτικά δίκτυα σε μητροπολιτικές περιοχές και σε αυτά εισάγεται εξοπλισμός τεχνολογίας ethernet στο δίκτυο (από τον provider) και στους τελικούς χρήστες σαν τερματικός εξοπλισμός</a:t>
            </a:r>
            <a:endParaRPr lang="el-GR" altLang="en-US" dirty="0"/>
          </a:p>
        </p:txBody>
      </p:sp>
    </p:spTree>
    <p:extLst>
      <p:ext uri="{BB962C8B-B14F-4D97-AF65-F5344CB8AC3E}">
        <p14:creationId xmlns:p14="http://schemas.microsoft.com/office/powerpoint/2010/main" val="18133270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Τύποι υπηρεσιών </a:t>
            </a:r>
            <a:r>
              <a:rPr lang="en-US" altLang="en-US"/>
              <a:t>Metro Ethernet</a:t>
            </a:r>
            <a:endParaRPr lang="el-GR" dirty="0"/>
          </a:p>
        </p:txBody>
      </p:sp>
      <p:sp>
        <p:nvSpPr>
          <p:cNvPr id="3" name="Content Placeholder 2"/>
          <p:cNvSpPr>
            <a:spLocks noGrp="1"/>
          </p:cNvSpPr>
          <p:nvPr>
            <p:ph idx="1"/>
          </p:nvPr>
        </p:nvSpPr>
        <p:spPr/>
        <p:txBody>
          <a:bodyPr/>
          <a:lstStyle/>
          <a:p>
            <a:r>
              <a:rPr lang="en-US" altLang="en-US" dirty="0"/>
              <a:t>E-Line </a:t>
            </a:r>
            <a:r>
              <a:rPr lang="el-GR" altLang="en-US" dirty="0"/>
              <a:t>γνωστό και ως </a:t>
            </a:r>
            <a:r>
              <a:rPr lang="en-US" altLang="en-US" dirty="0"/>
              <a:t>Virtual Leased Line (VLL), Point-to-Point ή Ethernet Private Wire Service (EPVS)</a:t>
            </a:r>
          </a:p>
          <a:p>
            <a:r>
              <a:rPr lang="el-GR" altLang="en-US" dirty="0"/>
              <a:t>E-LAN γνωστό και ως </a:t>
            </a:r>
            <a:r>
              <a:rPr lang="en-US" altLang="en-US" dirty="0"/>
              <a:t>Virtual Private LAN Services (VPLS), Transparent LAN Services</a:t>
            </a:r>
            <a:r>
              <a:rPr lang="el-GR" altLang="en-US" dirty="0"/>
              <a:t> και </a:t>
            </a:r>
            <a:r>
              <a:rPr lang="en-US" altLang="en-US" dirty="0" err="1"/>
              <a:t>MultiPoint</a:t>
            </a:r>
            <a:r>
              <a:rPr lang="en-US" altLang="en-US" dirty="0"/>
              <a:t>-to-</a:t>
            </a:r>
            <a:r>
              <a:rPr lang="en-US" altLang="en-US" dirty="0" err="1"/>
              <a:t>MultiPoint</a:t>
            </a:r>
            <a:endParaRPr lang="en-US" altLang="en-US" dirty="0"/>
          </a:p>
          <a:p>
            <a:r>
              <a:rPr lang="en-US" altLang="en-US" dirty="0"/>
              <a:t>E-TREE </a:t>
            </a:r>
            <a:r>
              <a:rPr lang="el-GR" altLang="en-US" dirty="0"/>
              <a:t>γνωστό και ως</a:t>
            </a:r>
            <a:r>
              <a:rPr lang="en-US" altLang="en-US" dirty="0"/>
              <a:t> Point-to-</a:t>
            </a:r>
            <a:r>
              <a:rPr lang="en-US" altLang="en-US" dirty="0" err="1"/>
              <a:t>MultiPoint</a:t>
            </a:r>
            <a:endParaRPr lang="en-US" altLang="en-US" dirty="0"/>
          </a:p>
        </p:txBody>
      </p:sp>
    </p:spTree>
    <p:extLst>
      <p:ext uri="{BB962C8B-B14F-4D97-AF65-F5344CB8AC3E}">
        <p14:creationId xmlns:p14="http://schemas.microsoft.com/office/powerpoint/2010/main" val="18133270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a:t>Τεχνολογίες </a:t>
            </a:r>
            <a:r>
              <a:rPr lang="en-US" altLang="en-US"/>
              <a:t>Metro Ethernet</a:t>
            </a:r>
            <a:endParaRPr lang="el-GR" dirty="0"/>
          </a:p>
        </p:txBody>
      </p:sp>
      <p:sp>
        <p:nvSpPr>
          <p:cNvPr id="3" name="Content Placeholder 2"/>
          <p:cNvSpPr>
            <a:spLocks noGrp="1"/>
          </p:cNvSpPr>
          <p:nvPr>
            <p:ph idx="1"/>
          </p:nvPr>
        </p:nvSpPr>
        <p:spPr/>
        <p:txBody>
          <a:bodyPr/>
          <a:lstStyle/>
          <a:p>
            <a:r>
              <a:rPr lang="en-US" altLang="en-US"/>
              <a:t>Ethernet over SONET/SDH</a:t>
            </a:r>
          </a:p>
          <a:p>
            <a:r>
              <a:rPr lang="en-US" altLang="en-US"/>
              <a:t>Resilient Packet Ring</a:t>
            </a:r>
          </a:p>
          <a:p>
            <a:r>
              <a:rPr lang="en-US" altLang="en-US"/>
              <a:t>Ethernet Transport</a:t>
            </a:r>
          </a:p>
          <a:p>
            <a:r>
              <a:rPr lang="en-US" altLang="en-US"/>
              <a:t>Ethernet MANs</a:t>
            </a:r>
            <a:r>
              <a:rPr lang="el-GR" altLang="en-US"/>
              <a:t> βασισμένα σε MPLS</a:t>
            </a:r>
            <a:endParaRPr lang="el-GR" altLang="en-US" dirty="0"/>
          </a:p>
        </p:txBody>
      </p:sp>
    </p:spTree>
    <p:extLst>
      <p:ext uri="{BB962C8B-B14F-4D97-AF65-F5344CB8AC3E}">
        <p14:creationId xmlns:p14="http://schemas.microsoft.com/office/powerpoint/2010/main" val="18133270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40 Gigabit Ethernet</a:t>
            </a:r>
          </a:p>
        </p:txBody>
      </p:sp>
      <p:sp>
        <p:nvSpPr>
          <p:cNvPr id="3" name="Content Placeholder 2"/>
          <p:cNvSpPr>
            <a:spLocks noGrp="1"/>
          </p:cNvSpPr>
          <p:nvPr>
            <p:ph idx="1"/>
          </p:nvPr>
        </p:nvSpPr>
        <p:spPr/>
        <p:txBody>
          <a:bodyPr>
            <a:normAutofit fontScale="92500" lnSpcReduction="20000"/>
          </a:bodyPr>
          <a:lstStyle/>
          <a:p>
            <a:r>
              <a:rPr lang="el-GR" dirty="0"/>
              <a:t>Δημιουργήθηκε για να καλύψει τις αυξημένες ανάγκες </a:t>
            </a:r>
          </a:p>
          <a:p>
            <a:r>
              <a:rPr lang="el-GR" dirty="0"/>
              <a:t>Πρότυπα: </a:t>
            </a:r>
          </a:p>
          <a:p>
            <a:pPr lvl="1"/>
            <a:r>
              <a:rPr lang="en-US" dirty="0"/>
              <a:t>IEEE 802.3ba</a:t>
            </a:r>
            <a:endParaRPr lang="el-GR" dirty="0"/>
          </a:p>
          <a:p>
            <a:pPr marL="457200" lvl="1" indent="0">
              <a:buNone/>
            </a:pPr>
            <a:r>
              <a:rPr lang="el-GR" dirty="0"/>
              <a:t>(Επικυρώθηκε τον Ιούνιο του 2010 )</a:t>
            </a:r>
            <a:endParaRPr lang="en-US" dirty="0"/>
          </a:p>
          <a:p>
            <a:pPr lvl="1"/>
            <a:r>
              <a:rPr lang="en-US" dirty="0"/>
              <a:t>IEEE 802.3bg</a:t>
            </a:r>
            <a:r>
              <a:rPr lang="el-GR" dirty="0"/>
              <a:t> </a:t>
            </a:r>
          </a:p>
          <a:p>
            <a:pPr marL="457200" lvl="1" indent="0">
              <a:buNone/>
            </a:pPr>
            <a:r>
              <a:rPr lang="el-GR" dirty="0"/>
              <a:t>(Επικυρώθηκε τον Μάρτιο του 2011 )</a:t>
            </a:r>
            <a:endParaRPr lang="en-US" dirty="0"/>
          </a:p>
          <a:p>
            <a:pPr lvl="1"/>
            <a:r>
              <a:rPr lang="en-US" dirty="0"/>
              <a:t>IEEE 802.3bm</a:t>
            </a:r>
            <a:endParaRPr lang="el-GR" dirty="0"/>
          </a:p>
          <a:p>
            <a:pPr marL="457200" lvl="1" indent="0">
              <a:buNone/>
            </a:pPr>
            <a:r>
              <a:rPr lang="el-GR" dirty="0"/>
              <a:t>(Επικυρώθηκε τον Φεβρουάριο του 2015 )</a:t>
            </a:r>
          </a:p>
        </p:txBody>
      </p:sp>
    </p:spTree>
    <p:extLst>
      <p:ext uri="{BB962C8B-B14F-4D97-AF65-F5344CB8AC3E}">
        <p14:creationId xmlns:p14="http://schemas.microsoft.com/office/powerpoint/2010/main" val="33156934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10</a:t>
            </a:r>
            <a:r>
              <a:rPr lang="en-US" dirty="0"/>
              <a:t>0 Gigabit Ethernet (1/2)</a:t>
            </a:r>
          </a:p>
        </p:txBody>
      </p:sp>
      <p:sp>
        <p:nvSpPr>
          <p:cNvPr id="3" name="Content Placeholder 2"/>
          <p:cNvSpPr>
            <a:spLocks noGrp="1"/>
          </p:cNvSpPr>
          <p:nvPr>
            <p:ph idx="1"/>
          </p:nvPr>
        </p:nvSpPr>
        <p:spPr/>
        <p:txBody>
          <a:bodyPr>
            <a:normAutofit fontScale="85000" lnSpcReduction="20000"/>
          </a:bodyPr>
          <a:lstStyle/>
          <a:p>
            <a:r>
              <a:rPr lang="el-GR" dirty="0"/>
              <a:t>Δημιουργήθηκε για να καλύψει τις αυξημένες ανάγκες </a:t>
            </a:r>
          </a:p>
          <a:p>
            <a:r>
              <a:rPr lang="el-GR" dirty="0"/>
              <a:t>Πρότυπα: </a:t>
            </a:r>
          </a:p>
          <a:p>
            <a:pPr lvl="1"/>
            <a:r>
              <a:rPr lang="en-US" dirty="0"/>
              <a:t>IEEE 802.3ba</a:t>
            </a:r>
            <a:endParaRPr lang="el-GR" dirty="0"/>
          </a:p>
          <a:p>
            <a:pPr marL="457200" lvl="1" indent="0">
              <a:buNone/>
            </a:pPr>
            <a:r>
              <a:rPr lang="el-GR" dirty="0"/>
              <a:t>(Επικυρώθηκε τον Ιούνιο του 2010 )</a:t>
            </a:r>
          </a:p>
          <a:p>
            <a:pPr lvl="1"/>
            <a:r>
              <a:rPr lang="en-US" dirty="0"/>
              <a:t>IEEE 802.3bj</a:t>
            </a:r>
            <a:endParaRPr lang="el-GR" dirty="0"/>
          </a:p>
          <a:p>
            <a:pPr marL="457200" lvl="1" indent="0">
              <a:buNone/>
            </a:pPr>
            <a:r>
              <a:rPr lang="el-GR" dirty="0"/>
              <a:t>(Επικυρώθηκε τον Ιούνιο του 201</a:t>
            </a:r>
            <a:r>
              <a:rPr lang="en-US" dirty="0"/>
              <a:t>4</a:t>
            </a:r>
            <a:r>
              <a:rPr lang="el-GR" dirty="0"/>
              <a:t> )</a:t>
            </a:r>
            <a:endParaRPr lang="en-US" dirty="0"/>
          </a:p>
          <a:p>
            <a:pPr lvl="1"/>
            <a:r>
              <a:rPr lang="en-US" dirty="0"/>
              <a:t>IEEE 802.3bm</a:t>
            </a:r>
            <a:endParaRPr lang="el-GR" dirty="0"/>
          </a:p>
          <a:p>
            <a:pPr marL="457200" lvl="1" indent="0">
              <a:buNone/>
            </a:pPr>
            <a:r>
              <a:rPr lang="el-GR" dirty="0"/>
              <a:t>(Επικυρώθηκε τον Φεβρουάριο του 2015 )</a:t>
            </a:r>
            <a:endParaRPr lang="en-US" dirty="0"/>
          </a:p>
          <a:p>
            <a:pPr lvl="1"/>
            <a:r>
              <a:rPr lang="en-US" dirty="0"/>
              <a:t>IEEE 802.3cn</a:t>
            </a:r>
            <a:endParaRPr lang="el-GR" dirty="0"/>
          </a:p>
          <a:p>
            <a:pPr marL="457200" lvl="1" indent="0">
              <a:buNone/>
            </a:pPr>
            <a:r>
              <a:rPr lang="el-GR" dirty="0"/>
              <a:t>(Επικυρώθηκε τον Νοέμβριο του 2019 )</a:t>
            </a:r>
            <a:endParaRPr lang="en-US" dirty="0"/>
          </a:p>
          <a:p>
            <a:pPr marL="457200" lvl="1" indent="0">
              <a:buNone/>
            </a:pPr>
            <a:endParaRPr lang="el-GR" dirty="0"/>
          </a:p>
        </p:txBody>
      </p:sp>
    </p:spTree>
    <p:extLst>
      <p:ext uri="{BB962C8B-B14F-4D97-AF65-F5344CB8AC3E}">
        <p14:creationId xmlns:p14="http://schemas.microsoft.com/office/powerpoint/2010/main" val="26324365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10</a:t>
            </a:r>
            <a:r>
              <a:rPr lang="en-US" dirty="0"/>
              <a:t>0 Gigabit Ethernet (2/2)</a:t>
            </a:r>
          </a:p>
        </p:txBody>
      </p:sp>
      <p:sp>
        <p:nvSpPr>
          <p:cNvPr id="3" name="Content Placeholder 2"/>
          <p:cNvSpPr>
            <a:spLocks noGrp="1"/>
          </p:cNvSpPr>
          <p:nvPr>
            <p:ph idx="1"/>
          </p:nvPr>
        </p:nvSpPr>
        <p:spPr/>
        <p:txBody>
          <a:bodyPr>
            <a:normAutofit/>
          </a:bodyPr>
          <a:lstStyle/>
          <a:p>
            <a:r>
              <a:rPr lang="el-GR" dirty="0"/>
              <a:t>Τα παρακάτω πρότυπα αναμένεται να επικυρωθούν</a:t>
            </a:r>
          </a:p>
          <a:p>
            <a:r>
              <a:rPr lang="el-GR" dirty="0"/>
              <a:t>Πρότυπα: </a:t>
            </a:r>
          </a:p>
          <a:p>
            <a:pPr lvl="1"/>
            <a:r>
              <a:rPr lang="en-US" dirty="0"/>
              <a:t>IEEE 802.3ca</a:t>
            </a:r>
            <a:endParaRPr lang="el-GR" dirty="0"/>
          </a:p>
          <a:p>
            <a:pPr lvl="1"/>
            <a:r>
              <a:rPr lang="en-US" dirty="0"/>
              <a:t>IEEE 802.3ck</a:t>
            </a:r>
            <a:endParaRPr lang="el-GR" dirty="0"/>
          </a:p>
          <a:p>
            <a:pPr lvl="1"/>
            <a:r>
              <a:rPr lang="en-US" dirty="0"/>
              <a:t>IEEE 802.3ct</a:t>
            </a:r>
          </a:p>
          <a:p>
            <a:pPr lvl="1"/>
            <a:r>
              <a:rPr lang="en-US" dirty="0"/>
              <a:t>IEEE 802.3cu</a:t>
            </a:r>
          </a:p>
          <a:p>
            <a:pPr lvl="1"/>
            <a:endParaRPr lang="el-GR" dirty="0"/>
          </a:p>
        </p:txBody>
      </p:sp>
    </p:spTree>
    <p:extLst>
      <p:ext uri="{BB962C8B-B14F-4D97-AF65-F5344CB8AC3E}">
        <p14:creationId xmlns:p14="http://schemas.microsoft.com/office/powerpoint/2010/main" val="9760800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10</a:t>
            </a:r>
            <a:r>
              <a:rPr lang="en-US" dirty="0"/>
              <a:t>0 Gigabit Ethernet (2/2)</a:t>
            </a:r>
          </a:p>
        </p:txBody>
      </p:sp>
      <p:sp>
        <p:nvSpPr>
          <p:cNvPr id="3" name="Content Placeholder 2"/>
          <p:cNvSpPr>
            <a:spLocks noGrp="1"/>
          </p:cNvSpPr>
          <p:nvPr>
            <p:ph idx="1"/>
          </p:nvPr>
        </p:nvSpPr>
        <p:spPr/>
        <p:txBody>
          <a:bodyPr>
            <a:normAutofit/>
          </a:bodyPr>
          <a:lstStyle/>
          <a:p>
            <a:r>
              <a:rPr lang="el-GR" dirty="0"/>
              <a:t>Γιατί δημιουργούνται νέα πρότυπα προς επικύρωση;</a:t>
            </a:r>
          </a:p>
          <a:p>
            <a:r>
              <a:rPr lang="el-GR" dirty="0"/>
              <a:t>Τα νέα αυτά πρότυπα αναμένεται να:</a:t>
            </a:r>
          </a:p>
          <a:p>
            <a:pPr lvl="1"/>
            <a:r>
              <a:rPr lang="el-GR" dirty="0"/>
              <a:t>Εισαγάγουν και να αξιοποιήσουν νέες τεχνολογίες</a:t>
            </a:r>
          </a:p>
          <a:p>
            <a:pPr lvl="1"/>
            <a:r>
              <a:rPr lang="el-GR" dirty="0"/>
              <a:t>Προσαρμογή σε νέες υποδομές και τεχνολογίες δικτύων</a:t>
            </a:r>
          </a:p>
          <a:p>
            <a:pPr lvl="1"/>
            <a:r>
              <a:rPr lang="el-GR" dirty="0"/>
              <a:t>Βελτίωση αποστάσεων εξασθένισης σήματος</a:t>
            </a:r>
          </a:p>
        </p:txBody>
      </p:sp>
    </p:spTree>
    <p:extLst>
      <p:ext uri="{BB962C8B-B14F-4D97-AF65-F5344CB8AC3E}">
        <p14:creationId xmlns:p14="http://schemas.microsoft.com/office/powerpoint/2010/main" val="20686309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Μελλοντική εξέλιξη </a:t>
            </a:r>
          </a:p>
        </p:txBody>
      </p:sp>
      <p:sp>
        <p:nvSpPr>
          <p:cNvPr id="3" name="Content Placeholder 2"/>
          <p:cNvSpPr>
            <a:spLocks noGrp="1"/>
          </p:cNvSpPr>
          <p:nvPr>
            <p:ph idx="1"/>
          </p:nvPr>
        </p:nvSpPr>
        <p:spPr/>
        <p:txBody>
          <a:bodyPr>
            <a:normAutofit fontScale="92500" lnSpcReduction="20000"/>
          </a:bodyPr>
          <a:lstStyle/>
          <a:p>
            <a:r>
              <a:rPr lang="el-GR" altLang="en-US" dirty="0"/>
              <a:t>Απαραίτητη για να καλύψει τις νέες ανάγκες για ταχύτητες και ταυτόχρονη ασφαλή μετάδοση δεδομένων</a:t>
            </a:r>
            <a:endParaRPr lang="en-US" altLang="en-US" dirty="0"/>
          </a:p>
          <a:p>
            <a:r>
              <a:rPr lang="el-GR" altLang="en-US" dirty="0"/>
              <a:t>Οι οργανισμοί προτυποποίησης ήδη δουλεύουν πάνω σε νέα πρότυπα </a:t>
            </a:r>
            <a:r>
              <a:rPr lang="en-US" altLang="en-US" dirty="0"/>
              <a:t>Ethernet</a:t>
            </a:r>
            <a:r>
              <a:rPr lang="el-GR" altLang="en-US" dirty="0"/>
              <a:t> </a:t>
            </a:r>
          </a:p>
          <a:p>
            <a:r>
              <a:rPr lang="el-GR" altLang="en-US" dirty="0"/>
              <a:t>Τα πρότυπα για το </a:t>
            </a:r>
            <a:r>
              <a:rPr lang="en-US" altLang="en-US" dirty="0"/>
              <a:t>40+ Gigabit Ethernet </a:t>
            </a:r>
            <a:r>
              <a:rPr lang="el-GR" altLang="en-US" dirty="0"/>
              <a:t>έχουν αρχίσει να σχηματίζονται από το 2010 και συνεχίζονται μέχρι σήμερα</a:t>
            </a:r>
          </a:p>
          <a:p>
            <a:r>
              <a:rPr lang="el-GR" altLang="en-US" dirty="0"/>
              <a:t>Το 2020 αναμένεται να είναι η χρονιά που οι ανάγκες σε </a:t>
            </a:r>
            <a:r>
              <a:rPr lang="en-US" altLang="en-US" dirty="0"/>
              <a:t>Bandwidth </a:t>
            </a:r>
            <a:r>
              <a:rPr lang="el-GR" altLang="en-US" dirty="0"/>
              <a:t>θα φτάσουν τα 1,2 </a:t>
            </a:r>
            <a:r>
              <a:rPr lang="en-US" altLang="en-US" dirty="0"/>
              <a:t>Gbps</a:t>
            </a:r>
            <a:endParaRPr lang="el-GR" altLang="en-US" dirty="0"/>
          </a:p>
        </p:txBody>
      </p:sp>
    </p:spTree>
    <p:extLst>
      <p:ext uri="{BB962C8B-B14F-4D97-AF65-F5344CB8AC3E}">
        <p14:creationId xmlns:p14="http://schemas.microsoft.com/office/powerpoint/2010/main" val="33156934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40 </a:t>
            </a:r>
            <a:r>
              <a:rPr lang="el-GR" dirty="0"/>
              <a:t>και </a:t>
            </a:r>
            <a:r>
              <a:rPr lang="en-US" dirty="0"/>
              <a:t>100 Gigabit Ethernet</a:t>
            </a:r>
            <a:endParaRPr lang="el-GR" dirty="0"/>
          </a:p>
        </p:txBody>
      </p:sp>
      <p:sp>
        <p:nvSpPr>
          <p:cNvPr id="3" name="Content Placeholder 2"/>
          <p:cNvSpPr>
            <a:spLocks noGrp="1"/>
          </p:cNvSpPr>
          <p:nvPr>
            <p:ph idx="1"/>
          </p:nvPr>
        </p:nvSpPr>
        <p:spPr/>
        <p:txBody>
          <a:bodyPr>
            <a:normAutofit fontScale="92500" lnSpcReduction="20000"/>
          </a:bodyPr>
          <a:lstStyle/>
          <a:p>
            <a:r>
              <a:rPr lang="el-GR" dirty="0"/>
              <a:t>Χρησιμοποιεί την τυποποίηση </a:t>
            </a:r>
            <a:r>
              <a:rPr lang="el-GR" dirty="0" err="1"/>
              <a:t>Ethernet</a:t>
            </a:r>
            <a:r>
              <a:rPr lang="el-GR" dirty="0"/>
              <a:t> για το στρώμα MAC και τη μορφή του πλαισίου</a:t>
            </a:r>
          </a:p>
          <a:p>
            <a:r>
              <a:rPr lang="el-GR" altLang="en-US" dirty="0"/>
              <a:t>Η κοινή αρχιτεκτονική για </a:t>
            </a:r>
            <a:r>
              <a:rPr lang="en-US" altLang="en-US" dirty="0"/>
              <a:t>40</a:t>
            </a:r>
            <a:r>
              <a:rPr lang="el-GR" altLang="en-US" dirty="0"/>
              <a:t> </a:t>
            </a:r>
            <a:r>
              <a:rPr lang="en-US" altLang="en-US" dirty="0"/>
              <a:t>Gb/s and 100</a:t>
            </a:r>
            <a:r>
              <a:rPr lang="el-GR" altLang="en-US" dirty="0"/>
              <a:t> </a:t>
            </a:r>
            <a:r>
              <a:rPr lang="en-US" altLang="en-US" dirty="0"/>
              <a:t>Gb/s</a:t>
            </a:r>
            <a:r>
              <a:rPr lang="el-GR" altLang="en-US" dirty="0"/>
              <a:t> </a:t>
            </a:r>
            <a:r>
              <a:rPr lang="en-US" altLang="en-US" dirty="0"/>
              <a:t>Ethernet</a:t>
            </a:r>
            <a:r>
              <a:rPr lang="el-GR" altLang="en-US" dirty="0"/>
              <a:t> είναι ευέλικτη και μπορεί να κλιμακωθεί</a:t>
            </a:r>
          </a:p>
          <a:p>
            <a:r>
              <a:rPr lang="el-GR" altLang="en-US" dirty="0"/>
              <a:t>Παρέχει κατάλληλη υποστήριξη για </a:t>
            </a:r>
            <a:r>
              <a:rPr lang="en-US" altLang="en-US" dirty="0"/>
              <a:t>Optical Transport Networks</a:t>
            </a:r>
            <a:endParaRPr lang="el-GR" altLang="en-US" dirty="0"/>
          </a:p>
          <a:p>
            <a:r>
              <a:rPr lang="el-GR" altLang="en-US" dirty="0"/>
              <a:t>Παρέχει προδιαγραφές στο φυσικό επίπεδο για μετάδοση πάνω από </a:t>
            </a:r>
            <a:r>
              <a:rPr lang="el-GR" altLang="en-US" dirty="0" err="1"/>
              <a:t>μονοτροπική</a:t>
            </a:r>
            <a:r>
              <a:rPr lang="el-GR" altLang="en-US" dirty="0"/>
              <a:t> και </a:t>
            </a:r>
            <a:r>
              <a:rPr lang="el-GR" altLang="en-US" dirty="0" err="1"/>
              <a:t>πολυτροπική</a:t>
            </a:r>
            <a:r>
              <a:rPr lang="el-GR" altLang="en-US" dirty="0"/>
              <a:t> ίνα, καλώδια χαλκού και </a:t>
            </a:r>
            <a:r>
              <a:rPr lang="en-US" altLang="en-US" dirty="0"/>
              <a:t>backplane</a:t>
            </a:r>
          </a:p>
          <a:p>
            <a:endParaRPr lang="en-US" altLang="en-US" dirty="0"/>
          </a:p>
        </p:txBody>
      </p:sp>
    </p:spTree>
    <p:extLst>
      <p:ext uri="{BB962C8B-B14F-4D97-AF65-F5344CB8AC3E}">
        <p14:creationId xmlns:p14="http://schemas.microsoft.com/office/powerpoint/2010/main" val="33156934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Το </a:t>
            </a:r>
            <a:r>
              <a:rPr lang="en-US" altLang="en-US" dirty="0" err="1"/>
              <a:t>ethernet</a:t>
            </a:r>
            <a:r>
              <a:rPr lang="en-US" altLang="en-US" dirty="0"/>
              <a:t> </a:t>
            </a:r>
            <a:r>
              <a:rPr lang="el-GR" altLang="en-US" dirty="0"/>
              <a:t>στο πρώτο/τελευταίο μίλι</a:t>
            </a:r>
            <a:r>
              <a:rPr lang="en-US" altLang="en-US" dirty="0"/>
              <a:t> (802.3ah) (1/3)</a:t>
            </a:r>
            <a:endParaRPr lang="el-GR" dirty="0"/>
          </a:p>
        </p:txBody>
      </p:sp>
      <p:sp>
        <p:nvSpPr>
          <p:cNvPr id="3" name="Content Placeholder 2"/>
          <p:cNvSpPr>
            <a:spLocks noGrp="1"/>
          </p:cNvSpPr>
          <p:nvPr>
            <p:ph idx="1"/>
          </p:nvPr>
        </p:nvSpPr>
        <p:spPr/>
        <p:txBody>
          <a:bodyPr>
            <a:normAutofit fontScale="92500" lnSpcReduction="20000"/>
          </a:bodyPr>
          <a:lstStyle/>
          <a:p>
            <a:r>
              <a:rPr lang="el-GR" altLang="en-US" dirty="0"/>
              <a:t>Τελευταίο μίλι</a:t>
            </a:r>
            <a:r>
              <a:rPr lang="en-US" altLang="en-US" dirty="0"/>
              <a:t> (Last Mile):</a:t>
            </a:r>
            <a:r>
              <a:rPr lang="el-GR" altLang="en-US" dirty="0"/>
              <a:t> το κομμάτι του τηλεπικοινωνιακού δικτύου που </a:t>
            </a:r>
            <a:r>
              <a:rPr lang="el-GR" altLang="en-US" dirty="0" err="1"/>
              <a:t>διασυνδέει</a:t>
            </a:r>
            <a:r>
              <a:rPr lang="el-GR" altLang="en-US" dirty="0"/>
              <a:t> τον τελευταίο κόμβο του παρόχου με τις εγκαταστάσεις του πελάτη</a:t>
            </a:r>
            <a:endParaRPr lang="en-US" altLang="en-US" dirty="0"/>
          </a:p>
          <a:p>
            <a:r>
              <a:rPr lang="el-GR" altLang="en-US" dirty="0"/>
              <a:t>Πρώτο μίλι (</a:t>
            </a:r>
            <a:r>
              <a:rPr lang="en-US" altLang="en-US" dirty="0"/>
              <a:t>First Mile):</a:t>
            </a:r>
            <a:r>
              <a:rPr lang="el-GR" altLang="en-US" dirty="0"/>
              <a:t> ακριβώς το ίδιο πράγμα, από την οπτική γωνία όμως του πελάτη</a:t>
            </a:r>
            <a:endParaRPr lang="en-US" altLang="en-US" dirty="0"/>
          </a:p>
          <a:p>
            <a:r>
              <a:rPr lang="el-GR" altLang="en-US" dirty="0"/>
              <a:t>Το πρότυπο 802.3ah δεν αποτελεί βελτίωση ή αντικατάσταση του </a:t>
            </a:r>
            <a:r>
              <a:rPr lang="el-GR" altLang="en-US" dirty="0" err="1"/>
              <a:t>Ethernet</a:t>
            </a:r>
            <a:r>
              <a:rPr lang="el-GR" altLang="en-US" dirty="0"/>
              <a:t>, αλλά παρέχει επιπλέον προδιαγραφές για να καταστεί δυνατή η λειτουργία του </a:t>
            </a:r>
            <a:r>
              <a:rPr lang="el-GR" altLang="en-US" dirty="0" err="1"/>
              <a:t>Ethernet</a:t>
            </a:r>
            <a:r>
              <a:rPr lang="el-GR" altLang="en-US" dirty="0"/>
              <a:t> πάνω από μέσα που προηγουμένως δεν υποστηρίζονταν</a:t>
            </a:r>
          </a:p>
        </p:txBody>
      </p:sp>
    </p:spTree>
    <p:extLst>
      <p:ext uri="{BB962C8B-B14F-4D97-AF65-F5344CB8AC3E}">
        <p14:creationId xmlns:p14="http://schemas.microsoft.com/office/powerpoint/2010/main" val="1813327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Γενικά στοιχεία (1/2)</a:t>
            </a:r>
          </a:p>
        </p:txBody>
      </p:sp>
      <p:sp>
        <p:nvSpPr>
          <p:cNvPr id="3" name="Content Placeholder 2"/>
          <p:cNvSpPr>
            <a:spLocks noGrp="1"/>
          </p:cNvSpPr>
          <p:nvPr>
            <p:ph idx="1"/>
          </p:nvPr>
        </p:nvSpPr>
        <p:spPr/>
        <p:txBody>
          <a:bodyPr>
            <a:normAutofit fontScale="92500" lnSpcReduction="10000"/>
          </a:bodyPr>
          <a:lstStyle/>
          <a:p>
            <a:r>
              <a:rPr lang="el-GR" dirty="0"/>
              <a:t>Το Ethernet είναι το συνηθέστερα χρησιμοποιούμενο πρωτόκολλο ενσύρματης τοπικής </a:t>
            </a:r>
            <a:r>
              <a:rPr lang="el-GR"/>
              <a:t>δικτύωσης υπολογιστών</a:t>
            </a:r>
            <a:endParaRPr lang="el-GR" dirty="0"/>
          </a:p>
          <a:p>
            <a:r>
              <a:rPr lang="el-GR" dirty="0"/>
              <a:t>Οι προδιαγραφές της τεχνολογίας</a:t>
            </a:r>
            <a:r>
              <a:rPr lang="en-US" dirty="0"/>
              <a:t> </a:t>
            </a:r>
            <a:r>
              <a:rPr lang="el-GR" dirty="0"/>
              <a:t>Ethernet εφαρμόζονται στα δύο πρώτα επίπεδα του Μοντέλου Αναφοράς </a:t>
            </a:r>
            <a:r>
              <a:rPr lang="en-US" dirty="0"/>
              <a:t>OSI</a:t>
            </a:r>
            <a:r>
              <a:rPr lang="el-GR" dirty="0"/>
              <a:t> (φυσικό επίπεδο και</a:t>
            </a:r>
            <a:r>
              <a:rPr lang="en-US" dirty="0"/>
              <a:t> </a:t>
            </a:r>
            <a:r>
              <a:rPr lang="el-GR" dirty="0"/>
              <a:t>το </a:t>
            </a:r>
            <a:r>
              <a:rPr lang="el-GR" dirty="0" err="1"/>
              <a:t>υπο</a:t>
            </a:r>
            <a:r>
              <a:rPr lang="el-GR" dirty="0"/>
              <a:t>-επίπεδο MAC</a:t>
            </a:r>
            <a:r>
              <a:rPr lang="en-US" dirty="0"/>
              <a:t> </a:t>
            </a:r>
            <a:r>
              <a:rPr lang="el-GR" dirty="0"/>
              <a:t>του επιπέδου ζεύξης)</a:t>
            </a:r>
            <a:endParaRPr lang="en-US" dirty="0"/>
          </a:p>
          <a:p>
            <a:r>
              <a:rPr lang="el-GR" dirty="0"/>
              <a:t>Το</a:t>
            </a:r>
            <a:r>
              <a:rPr lang="en-US" dirty="0"/>
              <a:t> 1985 </a:t>
            </a:r>
            <a:r>
              <a:rPr lang="el-GR" dirty="0"/>
              <a:t>το </a:t>
            </a:r>
            <a:r>
              <a:rPr lang="el-GR" dirty="0" err="1"/>
              <a:t>Ethernet</a:t>
            </a:r>
            <a:r>
              <a:rPr lang="el-GR" dirty="0"/>
              <a:t> έγινε αποδεκτό επίσημα από τον οργανισμό</a:t>
            </a:r>
            <a:r>
              <a:rPr lang="en-US" dirty="0"/>
              <a:t> IEEE </a:t>
            </a:r>
            <a:r>
              <a:rPr lang="el-GR" dirty="0"/>
              <a:t>ως το πρότυπο </a:t>
            </a:r>
            <a:r>
              <a:rPr lang="el-GR" b="1" dirty="0"/>
              <a:t>802.3</a:t>
            </a:r>
            <a:r>
              <a:rPr lang="el-GR" dirty="0"/>
              <a:t> για ενσύρματα τοπικά δίκτυα</a:t>
            </a:r>
            <a:r>
              <a:rPr lang="en-US" dirty="0"/>
              <a:t> (LAN)</a:t>
            </a:r>
            <a:r>
              <a:rPr lang="el-GR" dirty="0"/>
              <a:t>.</a:t>
            </a:r>
          </a:p>
        </p:txBody>
      </p:sp>
    </p:spTree>
    <p:extLst>
      <p:ext uri="{BB962C8B-B14F-4D97-AF65-F5344CB8AC3E}">
        <p14:creationId xmlns:p14="http://schemas.microsoft.com/office/powerpoint/2010/main" val="20381320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Το </a:t>
            </a:r>
            <a:r>
              <a:rPr lang="en-US" altLang="en-US" dirty="0"/>
              <a:t>Ethernet </a:t>
            </a:r>
            <a:r>
              <a:rPr lang="el-GR" altLang="en-US" dirty="0"/>
              <a:t>στο πρώτο/τελευταίο μίλι</a:t>
            </a:r>
            <a:r>
              <a:rPr lang="en-US" altLang="en-US" dirty="0"/>
              <a:t> (802.3ah) (2/3)</a:t>
            </a:r>
            <a:endParaRPr lang="el-GR" dirty="0"/>
          </a:p>
        </p:txBody>
      </p:sp>
      <p:sp>
        <p:nvSpPr>
          <p:cNvPr id="3" name="Content Placeholder 2"/>
          <p:cNvSpPr>
            <a:spLocks noGrp="1"/>
          </p:cNvSpPr>
          <p:nvPr>
            <p:ph idx="1"/>
          </p:nvPr>
        </p:nvSpPr>
        <p:spPr/>
        <p:txBody>
          <a:bodyPr>
            <a:normAutofit fontScale="92500" lnSpcReduction="10000"/>
          </a:bodyPr>
          <a:lstStyle/>
          <a:p>
            <a:r>
              <a:rPr lang="el-GR" altLang="en-US" dirty="0"/>
              <a:t>Θέτει τις αρχές και τους κανόνες </a:t>
            </a:r>
            <a:r>
              <a:rPr lang="el-GR" altLang="en-US" dirty="0" err="1"/>
              <a:t>διαλειτουργικότητας</a:t>
            </a:r>
            <a:r>
              <a:rPr lang="el-GR" altLang="en-US" dirty="0"/>
              <a:t> για την ανάπτυξη της πρόσβασης </a:t>
            </a:r>
            <a:r>
              <a:rPr lang="en-US" altLang="en-US" dirty="0"/>
              <a:t>Ethernet</a:t>
            </a:r>
            <a:r>
              <a:rPr lang="el-GR" altLang="en-US" dirty="0"/>
              <a:t> σε:</a:t>
            </a:r>
          </a:p>
          <a:p>
            <a:pPr lvl="1"/>
            <a:r>
              <a:rPr lang="el-GR" altLang="en-US" dirty="0"/>
              <a:t>Συνδέσεις </a:t>
            </a:r>
            <a:r>
              <a:rPr lang="en-US" altLang="en-US" dirty="0"/>
              <a:t>Point to Point (P2P) Optical Ethernet Links </a:t>
            </a:r>
            <a:r>
              <a:rPr lang="el-GR" altLang="en-US" dirty="0"/>
              <a:t>συμπεριλαμβανομένων των οπτικών ιδιοτήτων για  συνδέσεις </a:t>
            </a:r>
            <a:r>
              <a:rPr lang="en-US" altLang="en-US" dirty="0"/>
              <a:t>Fast</a:t>
            </a:r>
            <a:r>
              <a:rPr lang="el-GR" altLang="en-US" dirty="0"/>
              <a:t> και </a:t>
            </a:r>
            <a:r>
              <a:rPr lang="en-US" altLang="en-US" dirty="0"/>
              <a:t>Gigabit Ethernet</a:t>
            </a:r>
            <a:r>
              <a:rPr lang="el-GR" altLang="en-US" dirty="0"/>
              <a:t>, και των πρωτοκόλλων διαχείρισης των συνδέσεων</a:t>
            </a:r>
          </a:p>
          <a:p>
            <a:pPr lvl="1"/>
            <a:r>
              <a:rPr lang="el-GR" altLang="en-US" dirty="0"/>
              <a:t>Συνδέσεις </a:t>
            </a:r>
            <a:r>
              <a:rPr lang="en-US" altLang="en-US" dirty="0"/>
              <a:t>Point to Multipoint (P2MP) Optical Ethernet Links</a:t>
            </a:r>
            <a:r>
              <a:rPr lang="el-GR" altLang="en-US" dirty="0"/>
              <a:t> συμπεριλαμβανομένων των οπτικών ιδιοτήτων (PMD) για  </a:t>
            </a:r>
            <a:r>
              <a:rPr lang="en-US" altLang="en-US" dirty="0"/>
              <a:t>Gigabit Ethernet</a:t>
            </a:r>
            <a:r>
              <a:rPr lang="el-GR" altLang="en-US" dirty="0"/>
              <a:t>, και των πρωτοκόλλων διαχείρισης των συνδέσεων αυτών</a:t>
            </a:r>
          </a:p>
        </p:txBody>
      </p:sp>
    </p:spTree>
    <p:extLst>
      <p:ext uri="{BB962C8B-B14F-4D97-AF65-F5344CB8AC3E}">
        <p14:creationId xmlns:p14="http://schemas.microsoft.com/office/powerpoint/2010/main" val="20506779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n-US" dirty="0"/>
              <a:t>Το </a:t>
            </a:r>
            <a:r>
              <a:rPr lang="en-US" altLang="en-US" dirty="0"/>
              <a:t>Ethernet </a:t>
            </a:r>
            <a:r>
              <a:rPr lang="el-GR" altLang="en-US" dirty="0"/>
              <a:t>στο πρώτο/τελευταίο μίλι</a:t>
            </a:r>
            <a:r>
              <a:rPr lang="en-US" altLang="en-US" dirty="0"/>
              <a:t> (802.3ah) (3/3)</a:t>
            </a:r>
            <a:endParaRPr lang="el-GR" dirty="0"/>
          </a:p>
        </p:txBody>
      </p:sp>
      <p:sp>
        <p:nvSpPr>
          <p:cNvPr id="3" name="Content Placeholder 2"/>
          <p:cNvSpPr>
            <a:spLocks noGrp="1"/>
          </p:cNvSpPr>
          <p:nvPr>
            <p:ph idx="1"/>
          </p:nvPr>
        </p:nvSpPr>
        <p:spPr/>
        <p:txBody>
          <a:bodyPr/>
          <a:lstStyle/>
          <a:p>
            <a:r>
              <a:rPr lang="el-GR" altLang="en-US" dirty="0"/>
              <a:t>Παρέχει:</a:t>
            </a:r>
          </a:p>
          <a:p>
            <a:pPr lvl="1"/>
            <a:r>
              <a:rPr lang="el-GR" altLang="en-US" dirty="0"/>
              <a:t>Επισήμανση σφάλματος σύνδεσης (</a:t>
            </a:r>
            <a:r>
              <a:rPr lang="en-US" altLang="en-US" dirty="0"/>
              <a:t>Link fault detection</a:t>
            </a:r>
            <a:r>
              <a:rPr lang="el-GR" altLang="en-US" dirty="0"/>
              <a:t>)</a:t>
            </a:r>
          </a:p>
          <a:p>
            <a:pPr lvl="1"/>
            <a:r>
              <a:rPr lang="en-US" altLang="en-US" dirty="0"/>
              <a:t>Dying gasp</a:t>
            </a:r>
            <a:r>
              <a:rPr lang="el-GR" altLang="en-US" dirty="0"/>
              <a:t>:</a:t>
            </a:r>
            <a:r>
              <a:rPr lang="en-US" altLang="en-US" dirty="0"/>
              <a:t> </a:t>
            </a:r>
            <a:r>
              <a:rPr lang="el-GR" altLang="en-US" dirty="0"/>
              <a:t>σηματοδοσία προς τον </a:t>
            </a:r>
            <a:r>
              <a:rPr lang="en-US" altLang="en-US" dirty="0"/>
              <a:t>link partner</a:t>
            </a:r>
            <a:r>
              <a:rPr lang="el-GR" altLang="en-US" dirty="0"/>
              <a:t> για τοπική μη αναστρέψιμη βλάβη </a:t>
            </a:r>
          </a:p>
          <a:p>
            <a:pPr lvl="1"/>
            <a:r>
              <a:rPr lang="el-GR" altLang="en-US" dirty="0"/>
              <a:t>Άλλα </a:t>
            </a:r>
            <a:r>
              <a:rPr lang="en-US" altLang="en-US" dirty="0"/>
              <a:t>critical events</a:t>
            </a:r>
          </a:p>
          <a:p>
            <a:pPr lvl="1"/>
            <a:r>
              <a:rPr lang="el-GR" altLang="en-US" dirty="0"/>
              <a:t>Δυνατότητα </a:t>
            </a:r>
            <a:r>
              <a:rPr lang="en-US" altLang="en-US" dirty="0"/>
              <a:t>Link loopback</a:t>
            </a:r>
            <a:r>
              <a:rPr lang="el-GR" altLang="en-US" dirty="0"/>
              <a:t> </a:t>
            </a:r>
          </a:p>
        </p:txBody>
      </p:sp>
    </p:spTree>
    <p:extLst>
      <p:ext uri="{BB962C8B-B14F-4D97-AF65-F5344CB8AC3E}">
        <p14:creationId xmlns:p14="http://schemas.microsoft.com/office/powerpoint/2010/main" val="28222976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t>Σύντομη ανασκόπηση</a:t>
            </a:r>
            <a:endParaRPr lang="el-GR" dirty="0"/>
          </a:p>
        </p:txBody>
      </p:sp>
      <p:sp>
        <p:nvSpPr>
          <p:cNvPr id="5" name="Θέση περιεχομένου 4"/>
          <p:cNvSpPr>
            <a:spLocks noGrp="1"/>
          </p:cNvSpPr>
          <p:nvPr>
            <p:ph idx="1"/>
          </p:nvPr>
        </p:nvSpPr>
        <p:spPr/>
        <p:txBody>
          <a:bodyPr>
            <a:normAutofit fontScale="85000" lnSpcReduction="20000"/>
          </a:bodyPr>
          <a:lstStyle/>
          <a:p>
            <a:r>
              <a:rPr lang="el-GR" altLang="en-US" dirty="0"/>
              <a:t>Γενικά στοιχεία</a:t>
            </a:r>
          </a:p>
          <a:p>
            <a:r>
              <a:rPr lang="el-GR" altLang="en-US" dirty="0"/>
              <a:t>Ιστορική Αναδρομή</a:t>
            </a:r>
          </a:p>
          <a:p>
            <a:r>
              <a:rPr lang="el-GR" altLang="en-US" dirty="0"/>
              <a:t>Συστάσεις</a:t>
            </a:r>
          </a:p>
          <a:p>
            <a:r>
              <a:rPr lang="el-GR" altLang="en-US" dirty="0"/>
              <a:t>Κύρια Χαρακτηριστικά - Αρχιτεκτονική</a:t>
            </a:r>
          </a:p>
          <a:p>
            <a:r>
              <a:rPr lang="el-GR" altLang="en-US" dirty="0"/>
              <a:t>Πλεονεκτήματα</a:t>
            </a:r>
          </a:p>
          <a:p>
            <a:r>
              <a:rPr lang="el-GR" altLang="en-US" dirty="0"/>
              <a:t>Απόδοση</a:t>
            </a:r>
          </a:p>
          <a:p>
            <a:r>
              <a:rPr lang="el-GR" altLang="en-US" dirty="0"/>
              <a:t>10-</a:t>
            </a:r>
            <a:r>
              <a:rPr lang="en-US" altLang="en-US" dirty="0"/>
              <a:t>Gigabit Ethernet</a:t>
            </a:r>
          </a:p>
          <a:p>
            <a:r>
              <a:rPr lang="en-US" altLang="en-US" dirty="0"/>
              <a:t>Metro Ethernet</a:t>
            </a:r>
            <a:endParaRPr lang="el-GR" altLang="en-US" dirty="0"/>
          </a:p>
          <a:p>
            <a:r>
              <a:rPr lang="el-GR" altLang="en-US"/>
              <a:t>40 και </a:t>
            </a:r>
            <a:r>
              <a:rPr lang="el-GR" altLang="en-US" dirty="0"/>
              <a:t>100 </a:t>
            </a:r>
            <a:r>
              <a:rPr lang="en-US" altLang="en-US" dirty="0"/>
              <a:t>Gigabit Ethernet</a:t>
            </a:r>
          </a:p>
        </p:txBody>
      </p:sp>
    </p:spTree>
    <p:extLst>
      <p:ext uri="{BB962C8B-B14F-4D97-AF65-F5344CB8AC3E}">
        <p14:creationId xmlns:p14="http://schemas.microsoft.com/office/powerpoint/2010/main" val="28348870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Βιβλιογραφία (1/2)</a:t>
            </a:r>
          </a:p>
        </p:txBody>
      </p:sp>
      <p:sp>
        <p:nvSpPr>
          <p:cNvPr id="5" name="Θέση περιεχομένου 4"/>
          <p:cNvSpPr>
            <a:spLocks noGrp="1"/>
          </p:cNvSpPr>
          <p:nvPr>
            <p:ph idx="1"/>
          </p:nvPr>
        </p:nvSpPr>
        <p:spPr/>
        <p:txBody>
          <a:bodyPr>
            <a:normAutofit/>
          </a:bodyPr>
          <a:lstStyle/>
          <a:p>
            <a:r>
              <a:rPr lang="el-GR" dirty="0"/>
              <a:t>Σημειώσεις μαθήματος (Κεφάλαιο </a:t>
            </a:r>
            <a:r>
              <a:rPr lang="en-US" dirty="0"/>
              <a:t>3</a:t>
            </a:r>
            <a:r>
              <a:rPr lang="el-GR" dirty="0"/>
              <a:t>)</a:t>
            </a:r>
          </a:p>
          <a:p>
            <a:r>
              <a:rPr lang="el-GR" dirty="0"/>
              <a:t>Βιβλία:</a:t>
            </a:r>
          </a:p>
          <a:p>
            <a:pPr lvl="1"/>
            <a:r>
              <a:rPr lang="en-US"/>
              <a:t>Data </a:t>
            </a:r>
            <a:r>
              <a:rPr lang="en-US" dirty="0"/>
              <a:t>and Computer Communications, William Stallings</a:t>
            </a:r>
            <a:endParaRPr lang="el-GR" dirty="0"/>
          </a:p>
          <a:p>
            <a:pPr lvl="1"/>
            <a:r>
              <a:rPr lang="en-US" dirty="0"/>
              <a:t>Gigabit Ethernet for Metro Area Networks</a:t>
            </a:r>
            <a:r>
              <a:rPr lang="el-GR" dirty="0"/>
              <a:t>, </a:t>
            </a:r>
            <a:r>
              <a:rPr lang="en-US" dirty="0" err="1"/>
              <a:t>Bedell</a:t>
            </a:r>
            <a:r>
              <a:rPr lang="en-US" dirty="0"/>
              <a:t> P.</a:t>
            </a:r>
            <a:endParaRPr lang="el-GR" dirty="0"/>
          </a:p>
          <a:p>
            <a:pPr lvl="1"/>
            <a:r>
              <a:rPr lang="en-US" dirty="0"/>
              <a:t>Switched, Fast and Gigabit Ethernet</a:t>
            </a:r>
            <a:r>
              <a:rPr lang="el-GR" dirty="0"/>
              <a:t>, </a:t>
            </a:r>
            <a:r>
              <a:rPr lang="en-US" dirty="0"/>
              <a:t>Robert Breyer, Sean Riley</a:t>
            </a:r>
          </a:p>
        </p:txBody>
      </p:sp>
    </p:spTree>
    <p:extLst>
      <p:ext uri="{BB962C8B-B14F-4D97-AF65-F5344CB8AC3E}">
        <p14:creationId xmlns:p14="http://schemas.microsoft.com/office/powerpoint/2010/main" val="2834887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Βιβλιογραφία (2/2)</a:t>
            </a:r>
          </a:p>
        </p:txBody>
      </p:sp>
      <p:sp>
        <p:nvSpPr>
          <p:cNvPr id="5" name="Θέση περιεχομένου 4"/>
          <p:cNvSpPr>
            <a:spLocks noGrp="1"/>
          </p:cNvSpPr>
          <p:nvPr>
            <p:ph idx="1"/>
          </p:nvPr>
        </p:nvSpPr>
        <p:spPr/>
        <p:txBody>
          <a:bodyPr>
            <a:normAutofit fontScale="85000" lnSpcReduction="10000"/>
          </a:bodyPr>
          <a:lstStyle/>
          <a:p>
            <a:r>
              <a:rPr lang="en-US" dirty="0"/>
              <a:t>Links</a:t>
            </a:r>
            <a:r>
              <a:rPr lang="el-GR" dirty="0"/>
              <a:t>:</a:t>
            </a:r>
            <a:endParaRPr lang="en-US" dirty="0"/>
          </a:p>
          <a:p>
            <a:pPr lvl="1"/>
            <a:r>
              <a:rPr lang="en-US">
                <a:hlinkClick r:id="rId3"/>
              </a:rPr>
              <a:t>http://telematics.upatras.gr/telematics/bouras/undergraduate-courses/euruzwnikes-texnologies?language=el</a:t>
            </a:r>
            <a:r>
              <a:rPr lang="en-US"/>
              <a:t>  </a:t>
            </a:r>
            <a:r>
              <a:rPr lang="en-US" dirty="0"/>
              <a:t>(</a:t>
            </a:r>
            <a:r>
              <a:rPr lang="el-GR" dirty="0"/>
              <a:t>Δικτυακός τόπος μαθήματος</a:t>
            </a:r>
            <a:r>
              <a:rPr lang="en-US" dirty="0"/>
              <a:t>)</a:t>
            </a:r>
          </a:p>
          <a:p>
            <a:pPr lvl="1"/>
            <a:r>
              <a:rPr lang="en-US" dirty="0">
                <a:hlinkClick r:id="rId4"/>
              </a:rPr>
              <a:t>http://www.ieee802.org/3/</a:t>
            </a:r>
            <a:r>
              <a:rPr lang="en-US" dirty="0"/>
              <a:t> (IEEE 802.3 Ethernet Working Group)</a:t>
            </a:r>
          </a:p>
          <a:p>
            <a:pPr lvl="1"/>
            <a:r>
              <a:rPr lang="en-US" dirty="0">
                <a:hlinkClick r:id="rId5"/>
              </a:rPr>
              <a:t>http://standards.ieee.org/about/get/802/802.3.html</a:t>
            </a:r>
            <a:r>
              <a:rPr lang="en-US" dirty="0"/>
              <a:t> (IEEE Standard for Ethernet)</a:t>
            </a:r>
            <a:endParaRPr lang="el-GR" dirty="0"/>
          </a:p>
          <a:p>
            <a:pPr lvl="1"/>
            <a:r>
              <a:rPr lang="en-US" dirty="0">
                <a:hlinkClick r:id="rId6"/>
              </a:rPr>
              <a:t>http://www.comsocscv.org/docs/Workshop_101310_StdArch.pdf</a:t>
            </a:r>
            <a:r>
              <a:rPr lang="el-GR" dirty="0"/>
              <a:t> (Ι</a:t>
            </a:r>
            <a:r>
              <a:rPr lang="en-US" dirty="0"/>
              <a:t>EEE </a:t>
            </a:r>
            <a:r>
              <a:rPr lang="el-GR" dirty="0"/>
              <a:t>8</a:t>
            </a:r>
            <a:r>
              <a:rPr lang="en-US" dirty="0"/>
              <a:t>02.3ba40 and100 Gigabit</a:t>
            </a:r>
            <a:r>
              <a:rPr lang="el-GR" dirty="0"/>
              <a:t> </a:t>
            </a:r>
            <a:r>
              <a:rPr lang="en-US" dirty="0"/>
              <a:t>Ethernet Architecture</a:t>
            </a:r>
            <a:r>
              <a:rPr lang="el-GR" dirty="0"/>
              <a:t>)</a:t>
            </a:r>
          </a:p>
        </p:txBody>
      </p:sp>
    </p:spTree>
    <p:extLst>
      <p:ext uri="{BB962C8B-B14F-4D97-AF65-F5344CB8AC3E}">
        <p14:creationId xmlns:p14="http://schemas.microsoft.com/office/powerpoint/2010/main" val="22358060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464156" y="2492896"/>
            <a:ext cx="8229600" cy="1143000"/>
          </a:xfrm>
        </p:spPr>
        <p:txBody>
          <a:bodyPr/>
          <a:lstStyle/>
          <a:p>
            <a:r>
              <a:rPr lang="el-GR" dirty="0"/>
              <a:t>Ερωτήσεις</a:t>
            </a:r>
          </a:p>
        </p:txBody>
      </p:sp>
      <p:sp>
        <p:nvSpPr>
          <p:cNvPr id="5" name="Θέση περιεχομένου 4"/>
          <p:cNvSpPr>
            <a:spLocks noGrp="1"/>
          </p:cNvSpPr>
          <p:nvPr>
            <p:ph idx="1"/>
          </p:nvPr>
        </p:nvSpPr>
        <p:spPr/>
        <p:txBody>
          <a:bodyPr/>
          <a:lstStyle/>
          <a:p>
            <a:endParaRPr lang="el-GR" dirty="0"/>
          </a:p>
          <a:p>
            <a:endParaRPr lang="el-GR" dirty="0"/>
          </a:p>
        </p:txBody>
      </p:sp>
    </p:spTree>
    <p:extLst>
      <p:ext uri="{BB962C8B-B14F-4D97-AF65-F5344CB8AC3E}">
        <p14:creationId xmlns:p14="http://schemas.microsoft.com/office/powerpoint/2010/main" val="4167249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Γενικά στοιχεία (2/2)</a:t>
            </a:r>
          </a:p>
        </p:txBody>
      </p:sp>
      <p:sp>
        <p:nvSpPr>
          <p:cNvPr id="3" name="Content Placeholder 2"/>
          <p:cNvSpPr>
            <a:spLocks noGrp="1"/>
          </p:cNvSpPr>
          <p:nvPr>
            <p:ph idx="1"/>
          </p:nvPr>
        </p:nvSpPr>
        <p:spPr/>
        <p:txBody>
          <a:bodyPr>
            <a:normAutofit lnSpcReduction="10000"/>
          </a:bodyPr>
          <a:lstStyle/>
          <a:p>
            <a:r>
              <a:rPr lang="el-GR" dirty="0"/>
              <a:t>Τα συστήματα επικοινωνίας που βασίζονται στο </a:t>
            </a:r>
            <a:r>
              <a:rPr lang="el-GR" dirty="0" err="1"/>
              <a:t>Ethernet</a:t>
            </a:r>
            <a:r>
              <a:rPr lang="el-GR" dirty="0"/>
              <a:t> διαιρούν μια ροή δεδομένων σε μικρότερα κομμάτια που ονομάζονται πλαίσια (</a:t>
            </a:r>
            <a:r>
              <a:rPr lang="en-US" dirty="0"/>
              <a:t>frames</a:t>
            </a:r>
            <a:r>
              <a:rPr lang="el-GR" dirty="0"/>
              <a:t>)</a:t>
            </a:r>
          </a:p>
          <a:p>
            <a:r>
              <a:rPr lang="el-GR" dirty="0"/>
              <a:t>Κάθε πλαίσιο περιέχει διευθύνσεις προέλευσης και προορισμού και δεδομένα για τον έλεγχο σφαλμάτων, ώστε λάθος δεδομένα να ανιχνευτούν και να μεταδοθούν εκ νέου</a:t>
            </a:r>
          </a:p>
        </p:txBody>
      </p:sp>
    </p:spTree>
    <p:extLst>
      <p:ext uri="{BB962C8B-B14F-4D97-AF65-F5344CB8AC3E}">
        <p14:creationId xmlns:p14="http://schemas.microsoft.com/office/powerpoint/2010/main" val="2038132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Ιστορική Αναδρομή</a:t>
            </a:r>
            <a:r>
              <a:rPr lang="en-US" altLang="en-US" dirty="0"/>
              <a:t> (1/</a:t>
            </a:r>
            <a:r>
              <a:rPr lang="el-GR" altLang="en-US" dirty="0"/>
              <a:t>3</a:t>
            </a:r>
            <a:r>
              <a:rPr lang="en-US" altLang="en-US" dirty="0"/>
              <a:t>)</a:t>
            </a:r>
            <a:endParaRPr lang="el-GR" dirty="0"/>
          </a:p>
        </p:txBody>
      </p:sp>
      <p:sp>
        <p:nvSpPr>
          <p:cNvPr id="3" name="Content Placeholder 2"/>
          <p:cNvSpPr>
            <a:spLocks noGrp="1"/>
          </p:cNvSpPr>
          <p:nvPr>
            <p:ph idx="1"/>
          </p:nvPr>
        </p:nvSpPr>
        <p:spPr/>
        <p:txBody>
          <a:bodyPr>
            <a:normAutofit fontScale="85000" lnSpcReduction="10000"/>
          </a:bodyPr>
          <a:lstStyle/>
          <a:p>
            <a:r>
              <a:rPr lang="el-GR" altLang="en-US" dirty="0"/>
              <a:t>Ξεκίνησε στο Πανεπιστήμιο της Χαβάης στα τέλη της δεκαετίας του '60 με την ονομασία ALOHA</a:t>
            </a:r>
          </a:p>
          <a:p>
            <a:r>
              <a:rPr lang="el-GR" altLang="en-US" dirty="0"/>
              <a:t>Το 1972 το ALOHA αναβαθμίστηκε στο </a:t>
            </a:r>
            <a:r>
              <a:rPr lang="el-GR" altLang="en-US" dirty="0" err="1"/>
              <a:t>slotted</a:t>
            </a:r>
            <a:r>
              <a:rPr lang="el-GR" altLang="en-US" dirty="0"/>
              <a:t> ALOHA, μια αλλαγή που διπλασίαζε την αποδοτικότητα του</a:t>
            </a:r>
          </a:p>
          <a:p>
            <a:r>
              <a:rPr lang="el-GR" altLang="en-US" dirty="0"/>
              <a:t>Το Ethernet όπως το γνωρίζουμε σήμερα, ξεκίνησε τον Ιούλιο του 1972 από τον Bob Metcalfe με την ονομασία ALTO ALOHA</a:t>
            </a:r>
            <a:r>
              <a:rPr lang="en-US" altLang="en-US" dirty="0"/>
              <a:t>. </a:t>
            </a:r>
            <a:r>
              <a:rPr lang="el-GR" altLang="en-US" dirty="0"/>
              <a:t>Το 1973 το μετονόμασε σε </a:t>
            </a:r>
            <a:r>
              <a:rPr lang="en-US" altLang="en-US" dirty="0"/>
              <a:t>Ethernet</a:t>
            </a:r>
          </a:p>
          <a:p>
            <a:r>
              <a:rPr lang="en-US" altLang="en-US" dirty="0"/>
              <a:t>To 1977 </a:t>
            </a:r>
            <a:r>
              <a:rPr lang="el-GR" altLang="en-US" dirty="0" err="1"/>
              <a:t>εισήχθηκε</a:t>
            </a:r>
            <a:r>
              <a:rPr lang="el-GR" altLang="en-US" dirty="0"/>
              <a:t> στο </a:t>
            </a:r>
            <a:r>
              <a:rPr lang="en-US" altLang="en-US" dirty="0"/>
              <a:t>Ethernet</a:t>
            </a:r>
            <a:r>
              <a:rPr lang="el-GR" altLang="en-US" dirty="0"/>
              <a:t> η τεχνολογία  CSMA/CD</a:t>
            </a:r>
          </a:p>
        </p:txBody>
      </p:sp>
    </p:spTree>
    <p:extLst>
      <p:ext uri="{BB962C8B-B14F-4D97-AF65-F5344CB8AC3E}">
        <p14:creationId xmlns:p14="http://schemas.microsoft.com/office/powerpoint/2010/main" val="333668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ltLang="en-US" dirty="0"/>
              <a:t>Ιστορική Αναδρομή</a:t>
            </a:r>
            <a:r>
              <a:rPr lang="en-US" altLang="en-US" dirty="0"/>
              <a:t> (2/</a:t>
            </a:r>
            <a:r>
              <a:rPr lang="el-GR" altLang="en-US" dirty="0"/>
              <a:t>3</a:t>
            </a:r>
            <a:r>
              <a:rPr lang="en-US" altLang="en-US" dirty="0"/>
              <a:t>)</a:t>
            </a:r>
            <a:endParaRPr lang="el-GR" dirty="0"/>
          </a:p>
        </p:txBody>
      </p:sp>
      <p:sp>
        <p:nvSpPr>
          <p:cNvPr id="3" name="Content Placeholder 2"/>
          <p:cNvSpPr>
            <a:spLocks noGrp="1"/>
          </p:cNvSpPr>
          <p:nvPr>
            <p:ph idx="1"/>
          </p:nvPr>
        </p:nvSpPr>
        <p:spPr/>
        <p:txBody>
          <a:bodyPr>
            <a:normAutofit fontScale="85000" lnSpcReduction="20000"/>
          </a:bodyPr>
          <a:lstStyle/>
          <a:p>
            <a:r>
              <a:rPr lang="el-GR" altLang="en-US"/>
              <a:t>Το 1984 το </a:t>
            </a:r>
            <a:r>
              <a:rPr lang="en-US" altLang="en-US"/>
              <a:t>Ethernet</a:t>
            </a:r>
            <a:r>
              <a:rPr lang="el-GR" altLang="en-US"/>
              <a:t> υιοθετήθηκε ως επίσημο </a:t>
            </a:r>
            <a:r>
              <a:rPr lang="en-US" altLang="en-US"/>
              <a:t>standard </a:t>
            </a:r>
            <a:r>
              <a:rPr lang="el-GR" altLang="en-US"/>
              <a:t>από την ΙΕΕΕ</a:t>
            </a:r>
          </a:p>
          <a:p>
            <a:r>
              <a:rPr lang="el-GR" altLang="en-US"/>
              <a:t>Το 1985 διαπιστώθηκε ότι το </a:t>
            </a:r>
            <a:r>
              <a:rPr lang="en-US" altLang="en-US"/>
              <a:t>Ethernet</a:t>
            </a:r>
            <a:r>
              <a:rPr lang="el-GR" altLang="en-US"/>
              <a:t> μπορεί να τρέχει και πάνω από οπτική ίνα</a:t>
            </a:r>
          </a:p>
          <a:p>
            <a:r>
              <a:rPr lang="el-GR" altLang="en-US"/>
              <a:t>Το 1993 έφερε άλλη μια καινοτομία: full-duplex Ethernet</a:t>
            </a:r>
          </a:p>
          <a:p>
            <a:r>
              <a:rPr lang="el-GR" altLang="en-US"/>
              <a:t>Toν Μάιο του 1996, οι εταιρείες της Fast Ethernet Alliance μαζί με κάποιες νέες, οργάνωσαν την Gigabit Ethernet Alliance (GEA)</a:t>
            </a:r>
          </a:p>
          <a:p>
            <a:r>
              <a:rPr lang="el-GR" altLang="en-US"/>
              <a:t>To 1997 η ΙΕΕΕ επικύρωσε το 802.3x full-duplex/flow-control standard</a:t>
            </a:r>
            <a:endParaRPr lang="el-GR" altLang="en-US" dirty="0"/>
          </a:p>
        </p:txBody>
      </p:sp>
    </p:spTree>
    <p:extLst>
      <p:ext uri="{BB962C8B-B14F-4D97-AF65-F5344CB8AC3E}">
        <p14:creationId xmlns:p14="http://schemas.microsoft.com/office/powerpoint/2010/main" val="333668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9D371-0B22-42CE-9FCE-6C92A9EF31DE}"/>
              </a:ext>
            </a:extLst>
          </p:cNvPr>
          <p:cNvSpPr>
            <a:spLocks noGrp="1"/>
          </p:cNvSpPr>
          <p:nvPr>
            <p:ph type="title"/>
          </p:nvPr>
        </p:nvSpPr>
        <p:spPr/>
        <p:txBody>
          <a:bodyPr/>
          <a:lstStyle/>
          <a:p>
            <a:r>
              <a:rPr lang="el-GR" dirty="0"/>
              <a:t>Ιστορική Αναδρομή (3/3)</a:t>
            </a:r>
            <a:endParaRPr lang="en-US" dirty="0"/>
          </a:p>
        </p:txBody>
      </p:sp>
      <p:sp>
        <p:nvSpPr>
          <p:cNvPr id="3" name="Content Placeholder 2">
            <a:extLst>
              <a:ext uri="{FF2B5EF4-FFF2-40B4-BE49-F238E27FC236}">
                <a16:creationId xmlns:a16="http://schemas.microsoft.com/office/drawing/2014/main" id="{BB0EA5BB-5FBF-4CF3-9B54-E967073FC602}"/>
              </a:ext>
            </a:extLst>
          </p:cNvPr>
          <p:cNvSpPr>
            <a:spLocks noGrp="1"/>
          </p:cNvSpPr>
          <p:nvPr>
            <p:ph idx="1"/>
          </p:nvPr>
        </p:nvSpPr>
        <p:spPr/>
        <p:txBody>
          <a:bodyPr/>
          <a:lstStyle/>
          <a:p>
            <a:r>
              <a:rPr lang="el-GR" dirty="0"/>
              <a:t>Έχουν εμφανιστεί νεότερες εκδόσεις τύπου </a:t>
            </a:r>
            <a:r>
              <a:rPr lang="en-US" dirty="0"/>
              <a:t>Ethernet </a:t>
            </a:r>
            <a:r>
              <a:rPr lang="el-GR" dirty="0"/>
              <a:t>όπως φαίνεται παρακάτω:</a:t>
            </a:r>
          </a:p>
          <a:p>
            <a:endParaRPr lang="en-US" dirty="0"/>
          </a:p>
        </p:txBody>
      </p:sp>
      <p:graphicFrame>
        <p:nvGraphicFramePr>
          <p:cNvPr id="6" name="Table 6">
            <a:extLst>
              <a:ext uri="{FF2B5EF4-FFF2-40B4-BE49-F238E27FC236}">
                <a16:creationId xmlns:a16="http://schemas.microsoft.com/office/drawing/2014/main" id="{15859D1C-234F-4F65-BBA6-228BBD108009}"/>
              </a:ext>
            </a:extLst>
          </p:cNvPr>
          <p:cNvGraphicFramePr>
            <a:graphicFrameLocks noGrp="1"/>
          </p:cNvGraphicFramePr>
          <p:nvPr>
            <p:extLst>
              <p:ext uri="{D42A27DB-BD31-4B8C-83A1-F6EECF244321}">
                <p14:modId xmlns:p14="http://schemas.microsoft.com/office/powerpoint/2010/main" val="580077272"/>
              </p:ext>
            </p:extLst>
          </p:nvPr>
        </p:nvGraphicFramePr>
        <p:xfrm>
          <a:off x="1524000" y="2852936"/>
          <a:ext cx="6096000" cy="3456385"/>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300390544"/>
                    </a:ext>
                  </a:extLst>
                </a:gridCol>
                <a:gridCol w="3048000">
                  <a:extLst>
                    <a:ext uri="{9D8B030D-6E8A-4147-A177-3AD203B41FA5}">
                      <a16:colId xmlns:a16="http://schemas.microsoft.com/office/drawing/2014/main" val="2455801822"/>
                    </a:ext>
                  </a:extLst>
                </a:gridCol>
              </a:tblGrid>
              <a:tr h="691277">
                <a:tc>
                  <a:txBody>
                    <a:bodyPr/>
                    <a:lstStyle/>
                    <a:p>
                      <a:r>
                        <a:rPr lang="el-GR" dirty="0"/>
                        <a:t>Έκδοση</a:t>
                      </a:r>
                      <a:endParaRPr lang="en-US" dirty="0"/>
                    </a:p>
                  </a:txBody>
                  <a:tcPr/>
                </a:tc>
                <a:tc>
                  <a:txBody>
                    <a:bodyPr/>
                    <a:lstStyle/>
                    <a:p>
                      <a:r>
                        <a:rPr lang="el-GR" dirty="0"/>
                        <a:t>Υποστηριζόμενη </a:t>
                      </a:r>
                      <a:endParaRPr lang="en-US" dirty="0"/>
                    </a:p>
                  </a:txBody>
                  <a:tcPr/>
                </a:tc>
                <a:extLst>
                  <a:ext uri="{0D108BD9-81ED-4DB2-BD59-A6C34878D82A}">
                    <a16:rowId xmlns:a16="http://schemas.microsoft.com/office/drawing/2014/main" val="3579868261"/>
                  </a:ext>
                </a:extLst>
              </a:tr>
              <a:tr h="691277">
                <a:tc>
                  <a:txBody>
                    <a:bodyPr/>
                    <a:lstStyle/>
                    <a:p>
                      <a:r>
                        <a:rPr lang="en-US" dirty="0"/>
                        <a:t>Ethernet</a:t>
                      </a:r>
                    </a:p>
                  </a:txBody>
                  <a:tcPr/>
                </a:tc>
                <a:tc>
                  <a:txBody>
                    <a:bodyPr/>
                    <a:lstStyle/>
                    <a:p>
                      <a:r>
                        <a:rPr lang="en-US" dirty="0"/>
                        <a:t>10 Mbps</a:t>
                      </a:r>
                    </a:p>
                  </a:txBody>
                  <a:tcPr/>
                </a:tc>
                <a:extLst>
                  <a:ext uri="{0D108BD9-81ED-4DB2-BD59-A6C34878D82A}">
                    <a16:rowId xmlns:a16="http://schemas.microsoft.com/office/drawing/2014/main" val="314344052"/>
                  </a:ext>
                </a:extLst>
              </a:tr>
              <a:tr h="691277">
                <a:tc>
                  <a:txBody>
                    <a:bodyPr/>
                    <a:lstStyle/>
                    <a:p>
                      <a:r>
                        <a:rPr lang="en-US" dirty="0"/>
                        <a:t>Fast Ethernet</a:t>
                      </a:r>
                    </a:p>
                  </a:txBody>
                  <a:tcPr/>
                </a:tc>
                <a:tc>
                  <a:txBody>
                    <a:bodyPr/>
                    <a:lstStyle/>
                    <a:p>
                      <a:r>
                        <a:rPr lang="en-US" dirty="0"/>
                        <a:t>100 Mbps</a:t>
                      </a:r>
                    </a:p>
                  </a:txBody>
                  <a:tcPr/>
                </a:tc>
                <a:extLst>
                  <a:ext uri="{0D108BD9-81ED-4DB2-BD59-A6C34878D82A}">
                    <a16:rowId xmlns:a16="http://schemas.microsoft.com/office/drawing/2014/main" val="3831207028"/>
                  </a:ext>
                </a:extLst>
              </a:tr>
              <a:tr h="691277">
                <a:tc>
                  <a:txBody>
                    <a:bodyPr/>
                    <a:lstStyle/>
                    <a:p>
                      <a:r>
                        <a:rPr lang="en-US" dirty="0"/>
                        <a:t>Gigabit Ethernet</a:t>
                      </a:r>
                    </a:p>
                  </a:txBody>
                  <a:tcPr/>
                </a:tc>
                <a:tc>
                  <a:txBody>
                    <a:bodyPr/>
                    <a:lstStyle/>
                    <a:p>
                      <a:r>
                        <a:rPr lang="en-US" dirty="0"/>
                        <a:t>1 Gbps</a:t>
                      </a:r>
                    </a:p>
                  </a:txBody>
                  <a:tcPr/>
                </a:tc>
                <a:extLst>
                  <a:ext uri="{0D108BD9-81ED-4DB2-BD59-A6C34878D82A}">
                    <a16:rowId xmlns:a16="http://schemas.microsoft.com/office/drawing/2014/main" val="1993535278"/>
                  </a:ext>
                </a:extLst>
              </a:tr>
              <a:tr h="691277">
                <a:tc>
                  <a:txBody>
                    <a:bodyPr/>
                    <a:lstStyle/>
                    <a:p>
                      <a:r>
                        <a:rPr lang="en-US" dirty="0"/>
                        <a:t>10 Gigabit Ethernet</a:t>
                      </a:r>
                    </a:p>
                  </a:txBody>
                  <a:tcPr/>
                </a:tc>
                <a:tc>
                  <a:txBody>
                    <a:bodyPr/>
                    <a:lstStyle/>
                    <a:p>
                      <a:r>
                        <a:rPr lang="en-US" dirty="0"/>
                        <a:t>10 Gbps</a:t>
                      </a:r>
                    </a:p>
                  </a:txBody>
                  <a:tcPr/>
                </a:tc>
                <a:extLst>
                  <a:ext uri="{0D108BD9-81ED-4DB2-BD59-A6C34878D82A}">
                    <a16:rowId xmlns:a16="http://schemas.microsoft.com/office/drawing/2014/main" val="2334577763"/>
                  </a:ext>
                </a:extLst>
              </a:tr>
            </a:tbl>
          </a:graphicData>
        </a:graphic>
      </p:graphicFrame>
    </p:spTree>
    <p:extLst>
      <p:ext uri="{BB962C8B-B14F-4D97-AF65-F5344CB8AC3E}">
        <p14:creationId xmlns:p14="http://schemas.microsoft.com/office/powerpoint/2010/main" val="778876876"/>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2749</TotalTime>
  <Words>3005</Words>
  <Application>Microsoft Office PowerPoint</Application>
  <PresentationFormat>On-screen Show (4:3)</PresentationFormat>
  <Paragraphs>387</Paragraphs>
  <Slides>55</Slides>
  <Notes>53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55</vt:i4>
      </vt:variant>
    </vt:vector>
  </HeadingPairs>
  <TitlesOfParts>
    <vt:vector size="59" baseType="lpstr">
      <vt:lpstr>Arial</vt:lpstr>
      <vt:lpstr>Calibri</vt:lpstr>
      <vt:lpstr>TimesNewRomanPSMT</vt:lpstr>
      <vt:lpstr>1_Θέμα του Office</vt:lpstr>
      <vt:lpstr>ΕΥΡΥΖΩΝΙΚΕΣ ΤΕΧΝΟΛΟΓΙΕΣ</vt:lpstr>
      <vt:lpstr>Σκοποί  ενότητας</vt:lpstr>
      <vt:lpstr>Περιεχόμενα ενότητας</vt:lpstr>
      <vt:lpstr>Τεχνολογίες Ethernet</vt:lpstr>
      <vt:lpstr>Γενικά στοιχεία (1/2)</vt:lpstr>
      <vt:lpstr>Γενικά στοιχεία (2/2)</vt:lpstr>
      <vt:lpstr>Ιστορική Αναδρομή (1/3)</vt:lpstr>
      <vt:lpstr>Ιστορική Αναδρομή (2/3)</vt:lpstr>
      <vt:lpstr>Ιστορική Αναδρομή (3/3)</vt:lpstr>
      <vt:lpstr>Συστάσεις (1/2)</vt:lpstr>
      <vt:lpstr>Συστάσεις (2/2)</vt:lpstr>
      <vt:lpstr>Αρχιτεκτονική</vt:lpstr>
      <vt:lpstr>Αρχιτεκτονική</vt:lpstr>
      <vt:lpstr>Τεχνολογία στο φυσικό επίπεδο</vt:lpstr>
      <vt:lpstr>Τεχνολογία στο φυσικό επίπεδο -802.3z (1/3)</vt:lpstr>
      <vt:lpstr>Τεχνολογία στο φυσικό επίπεδο -802.3z (2/3)</vt:lpstr>
      <vt:lpstr>Τεχνολογία στο φυσικό επίπεδο -802.3z (3/3)</vt:lpstr>
      <vt:lpstr>Τεχνολογία στο φυσικό επίπεδο -802.3ab (1/5)</vt:lpstr>
      <vt:lpstr>Τεχνολογία στο φυσικό επίπεδο -802.3ab (2/5)</vt:lpstr>
      <vt:lpstr>Τεχνολογία στο φυσικό επίπεδο -802.3ab (3/5)</vt:lpstr>
      <vt:lpstr>Τεχνολογία στο φυσικό επίπεδο -802.3ab (4/5)</vt:lpstr>
      <vt:lpstr>Τεχνολογία στο φυσικό επίπεδο -802.3ab (5/5)</vt:lpstr>
      <vt:lpstr>Τεχνολογία στο επίπεδο ζεύξης δεδομένων</vt:lpstr>
      <vt:lpstr>Τεχνολογία στο επίπεδο ζεύξης δεδομένων - Carrier Extension </vt:lpstr>
      <vt:lpstr>Τεχνολογία στο επίπεδο ζεύξης δεδομένων - Frame bursting</vt:lpstr>
      <vt:lpstr>Τεχνολογία στο επ. ζεύξης δεδομένων - 802.3x full-duplex/flow control</vt:lpstr>
      <vt:lpstr>Τεχνολογία στο επίπεδο ζεύξης δεδομένων - 802.1p, 802.1Q, 802.3ad</vt:lpstr>
      <vt:lpstr>Τεχνολογία στο επίπεδο ζεύξης δεδομένων - Full-Duplex repeater</vt:lpstr>
      <vt:lpstr>Τεχνολογία στο επίπεδο δικτύου</vt:lpstr>
      <vt:lpstr>Πλεονεκτήματα (1/3)</vt:lpstr>
      <vt:lpstr>Πλεονεκτήματα (2/3)</vt:lpstr>
      <vt:lpstr>Πλεονεκτήματα (3/3)</vt:lpstr>
      <vt:lpstr>Απόδοση</vt:lpstr>
      <vt:lpstr>10 Gigabit Ethernet</vt:lpstr>
      <vt:lpstr>Εφαρμογές του 10 Gigabit Ethernet</vt:lpstr>
      <vt:lpstr>Εφαρμογή σε LAN (1/2)</vt:lpstr>
      <vt:lpstr>Εφαρμογή σε LAN (2/2)</vt:lpstr>
      <vt:lpstr>Εφαρμογή σε ΜAN</vt:lpstr>
      <vt:lpstr>Εφαρμογή σε WAN</vt:lpstr>
      <vt:lpstr>Metro Ethernet</vt:lpstr>
      <vt:lpstr>Τύποι υπηρεσιών Metro Ethernet</vt:lpstr>
      <vt:lpstr>Τεχνολογίες Metro Ethernet</vt:lpstr>
      <vt:lpstr>40 Gigabit Ethernet</vt:lpstr>
      <vt:lpstr>100 Gigabit Ethernet (1/2)</vt:lpstr>
      <vt:lpstr>100 Gigabit Ethernet (2/2)</vt:lpstr>
      <vt:lpstr>100 Gigabit Ethernet (2/2)</vt:lpstr>
      <vt:lpstr>Μελλοντική εξέλιξη </vt:lpstr>
      <vt:lpstr>40 και 100 Gigabit Ethernet</vt:lpstr>
      <vt:lpstr>Το ethernet στο πρώτο/τελευταίο μίλι (802.3ah) (1/3)</vt:lpstr>
      <vt:lpstr>Το Ethernet στο πρώτο/τελευταίο μίλι (802.3ah) (2/3)</vt:lpstr>
      <vt:lpstr>Το Ethernet στο πρώτο/τελευταίο μίλι (802.3ah) (3/3)</vt:lpstr>
      <vt:lpstr>Σύντομη ανασκόπηση</vt:lpstr>
      <vt:lpstr>Βιβλιογραφία (1/2)</vt:lpstr>
      <vt:lpstr>Βιβλιογραφία (2/2)</vt:lpstr>
      <vt:lpstr>Ερωτήσεις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ΚΟΚΚΙΝΟΣ ΒΑΣΙΛΕΙΟΣ</cp:lastModifiedBy>
  <cp:revision>388</cp:revision>
  <dcterms:created xsi:type="dcterms:W3CDTF">2012-09-06T09:03:05Z</dcterms:created>
  <dcterms:modified xsi:type="dcterms:W3CDTF">2022-03-16T10:34:01Z</dcterms:modified>
</cp:coreProperties>
</file>