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9"/>
  </p:notesMasterIdLst>
  <p:sldIdLst>
    <p:sldId id="457" r:id="rId2"/>
    <p:sldId id="262" r:id="rId3"/>
    <p:sldId id="358" r:id="rId4"/>
    <p:sldId id="385" r:id="rId5"/>
    <p:sldId id="383" r:id="rId6"/>
    <p:sldId id="381" r:id="rId7"/>
    <p:sldId id="465" r:id="rId8"/>
    <p:sldId id="380" r:id="rId9"/>
    <p:sldId id="379" r:id="rId10"/>
    <p:sldId id="378" r:id="rId11"/>
    <p:sldId id="375" r:id="rId12"/>
    <p:sldId id="377" r:id="rId13"/>
    <p:sldId id="451" r:id="rId14"/>
    <p:sldId id="452" r:id="rId15"/>
    <p:sldId id="391" r:id="rId16"/>
    <p:sldId id="446" r:id="rId17"/>
    <p:sldId id="389" r:id="rId18"/>
    <p:sldId id="388" r:id="rId19"/>
    <p:sldId id="386" r:id="rId20"/>
    <p:sldId id="464" r:id="rId21"/>
    <p:sldId id="453" r:id="rId22"/>
    <p:sldId id="449" r:id="rId23"/>
    <p:sldId id="455" r:id="rId24"/>
    <p:sldId id="456" r:id="rId25"/>
    <p:sldId id="400" r:id="rId26"/>
    <p:sldId id="399" r:id="rId27"/>
    <p:sldId id="398" r:id="rId28"/>
    <p:sldId id="397" r:id="rId29"/>
    <p:sldId id="447" r:id="rId30"/>
    <p:sldId id="404" r:id="rId31"/>
    <p:sldId id="402" r:id="rId32"/>
    <p:sldId id="410" r:id="rId33"/>
    <p:sldId id="409" r:id="rId34"/>
    <p:sldId id="407" r:id="rId35"/>
    <p:sldId id="406" r:id="rId36"/>
    <p:sldId id="420" r:id="rId37"/>
    <p:sldId id="416" r:id="rId38"/>
    <p:sldId id="412" r:id="rId39"/>
    <p:sldId id="427" r:id="rId40"/>
    <p:sldId id="426" r:id="rId41"/>
    <p:sldId id="425" r:id="rId42"/>
    <p:sldId id="423" r:id="rId43"/>
    <p:sldId id="421" r:id="rId44"/>
    <p:sldId id="433" r:id="rId45"/>
    <p:sldId id="431" r:id="rId46"/>
    <p:sldId id="430" r:id="rId47"/>
    <p:sldId id="429" r:id="rId48"/>
    <p:sldId id="438" r:id="rId49"/>
    <p:sldId id="437" r:id="rId50"/>
    <p:sldId id="439" r:id="rId51"/>
    <p:sldId id="443" r:id="rId52"/>
    <p:sldId id="445" r:id="rId53"/>
    <p:sldId id="321" r:id="rId54"/>
    <p:sldId id="320" r:id="rId55"/>
    <p:sldId id="466" r:id="rId56"/>
    <p:sldId id="322" r:id="rId57"/>
    <p:sldId id="280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0" d="100"/>
          <a:sy n="110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98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54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6102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41996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6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48534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8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8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3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Μέσα μετάδοσης και δομημένη καλωδίωση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7128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myortzp" TargetMode="External"/><Relationship Id="rId4" Type="http://schemas.openxmlformats.org/officeDocument/2006/relationships/hyperlink" Target="http://tinyurl.com/o7jbj2x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ΚΑΙ ΔΙΑΣΥΝΔΕΣΗ 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2"/>
            <a:ext cx="9144000" cy="3140521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Μέσα μετάδοσης και δομημένη καλωδίωση</a:t>
            </a:r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6" name="Picture 5" descr="Λογότυπος ΠΠ Κάθετος Έγχρωμος  (JPEG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296"/>
            <a:ext cx="3657600" cy="13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</a:t>
            </a:r>
            <a:r>
              <a:rPr lang="en-GB" altLang="en-US" dirty="0" err="1"/>
              <a:t>υνεστρ</a:t>
            </a:r>
            <a:r>
              <a:rPr lang="en-GB" altLang="en-US" dirty="0"/>
              <a:t>αμμένου </a:t>
            </a:r>
            <a:r>
              <a:rPr lang="el-GR" altLang="en-US" dirty="0"/>
              <a:t>Ζ</a:t>
            </a:r>
            <a:r>
              <a:rPr lang="en-GB" altLang="en-US" dirty="0" err="1"/>
              <a:t>εύγους</a:t>
            </a:r>
            <a:r>
              <a:rPr lang="el-GR" altLang="en-US" dirty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Αποτελείται</a:t>
            </a:r>
            <a:r>
              <a:rPr lang="en-GB" altLang="en-US" dirty="0"/>
              <a:t> από δύο μονωμένα χάλκινα σύρματα τοποθετημένα σε μία κανονική σπειροειδή διάταξη</a:t>
            </a:r>
            <a:endParaRPr lang="el-GR" altLang="en-US" dirty="0"/>
          </a:p>
          <a:p>
            <a:r>
              <a:rPr lang="el-GR" altLang="en-US" dirty="0"/>
              <a:t>Έ</a:t>
            </a:r>
            <a:r>
              <a:rPr lang="en-GB" altLang="en-US" dirty="0"/>
              <a:t>νας α</a:t>
            </a:r>
            <a:r>
              <a:rPr lang="en-GB" altLang="en-US" dirty="0" err="1"/>
              <a:t>ριθμός</a:t>
            </a:r>
            <a:r>
              <a:rPr lang="en-GB" altLang="en-US" dirty="0"/>
              <a:t> από </a:t>
            </a:r>
            <a:r>
              <a:rPr lang="en-GB" altLang="en-US" dirty="0" err="1"/>
              <a:t>τέτοι</a:t>
            </a:r>
            <a:r>
              <a:rPr lang="en-GB" altLang="en-US" dirty="0"/>
              <a:t>α ζεύγη ομαδοποιούνται σε ένα καλώδιο με μία προστατευτική επικάλυψη</a:t>
            </a:r>
          </a:p>
          <a:p>
            <a:r>
              <a:rPr lang="el-GR" altLang="en-US" dirty="0"/>
              <a:t>Η συστροφή ελαχιστοποιεί την ηλεκτρομαγνητική παρεμβολή μεταξύ τους</a:t>
            </a:r>
          </a:p>
          <a:p>
            <a:r>
              <a:rPr lang="el-GR" altLang="en-US" dirty="0"/>
              <a:t>Έχει τη δυνατότητα μετάδοσης αναλογικών και ψηφιακών σημάτων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</a:t>
            </a:r>
            <a:r>
              <a:rPr lang="en-GB" altLang="en-US" dirty="0" err="1"/>
              <a:t>υνεστρ</a:t>
            </a:r>
            <a:r>
              <a:rPr lang="en-GB" altLang="en-US" dirty="0"/>
              <a:t>αμμένου </a:t>
            </a:r>
            <a:r>
              <a:rPr lang="el-GR" altLang="en-US" dirty="0"/>
              <a:t>Ζ</a:t>
            </a:r>
            <a:r>
              <a:rPr lang="en-GB" altLang="en-US" dirty="0" err="1"/>
              <a:t>εύγους</a:t>
            </a:r>
            <a:r>
              <a:rPr lang="el-GR" altLang="en-US" dirty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Για </a:t>
            </a:r>
            <a:r>
              <a:rPr lang="en-GB" altLang="en-US" dirty="0"/>
              <a:t>ανα</a:t>
            </a:r>
            <a:r>
              <a:rPr lang="en-GB" altLang="en-US" dirty="0" err="1"/>
              <a:t>λογικά</a:t>
            </a:r>
            <a:r>
              <a:rPr lang="en-GB" altLang="en-US" dirty="0"/>
              <a:t> </a:t>
            </a:r>
            <a:r>
              <a:rPr lang="en-GB" altLang="en-US" dirty="0" err="1"/>
              <a:t>σήμ</a:t>
            </a:r>
            <a:r>
              <a:rPr lang="en-GB" altLang="en-US" dirty="0"/>
              <a:t>ατα είναι απαραίτητη η χρήση ενισχυτών κάθε 5 με 6 χιλιόμετρα</a:t>
            </a:r>
            <a:endParaRPr lang="el-GR" altLang="en-US" dirty="0"/>
          </a:p>
          <a:p>
            <a:r>
              <a:rPr lang="el-GR" altLang="en-US" dirty="0"/>
              <a:t>Για </a:t>
            </a:r>
            <a:r>
              <a:rPr lang="en-GB" altLang="en-US" dirty="0" err="1"/>
              <a:t>ψηφι</a:t>
            </a:r>
            <a:r>
              <a:rPr lang="en-GB" altLang="en-US" dirty="0"/>
              <a:t>ακ</a:t>
            </a:r>
            <a:r>
              <a:rPr lang="el-GR" altLang="en-US" dirty="0"/>
              <a:t>ά</a:t>
            </a:r>
            <a:r>
              <a:rPr lang="en-GB" altLang="en-US" dirty="0"/>
              <a:t> σ</a:t>
            </a:r>
            <a:r>
              <a:rPr lang="el-GR" altLang="en-US" dirty="0"/>
              <a:t>ή</a:t>
            </a:r>
            <a:r>
              <a:rPr lang="en-GB" altLang="en-US" dirty="0"/>
              <a:t>μ</a:t>
            </a:r>
            <a:r>
              <a:rPr lang="el-GR" altLang="en-US" dirty="0"/>
              <a:t>α</a:t>
            </a:r>
            <a:r>
              <a:rPr lang="en-GB" altLang="en-US" dirty="0"/>
              <a:t>τ</a:t>
            </a:r>
            <a:r>
              <a:rPr lang="el-GR" altLang="en-US" dirty="0"/>
              <a:t>α</a:t>
            </a:r>
            <a:r>
              <a:rPr lang="en-GB" altLang="en-US" dirty="0"/>
              <a:t> </a:t>
            </a:r>
            <a:r>
              <a:rPr lang="en-GB" altLang="en-US" dirty="0" err="1"/>
              <a:t>είν</a:t>
            </a:r>
            <a:r>
              <a:rPr lang="en-GB" altLang="en-US" dirty="0"/>
              <a:t>αι απαραίτητη η χρήση επαναληπτών κάθε 2 </a:t>
            </a:r>
            <a:r>
              <a:rPr lang="el-GR" altLang="en-US" dirty="0"/>
              <a:t>με</a:t>
            </a:r>
            <a:r>
              <a:rPr lang="en-GB" altLang="en-US" dirty="0"/>
              <a:t> 3 χιλιόμετρα</a:t>
            </a:r>
          </a:p>
          <a:p>
            <a:r>
              <a:rPr lang="el-GR" altLang="en-US" dirty="0"/>
              <a:t>Διακρίνονται σε </a:t>
            </a:r>
            <a:r>
              <a:rPr lang="en-US" altLang="en-US" dirty="0"/>
              <a:t>7</a:t>
            </a:r>
            <a:r>
              <a:rPr lang="el-GR" altLang="en-US" dirty="0"/>
              <a:t> κατηγορίες ανάλογα με τη συχνότητα, τις απαιτήσεις της εφαρμογής σε χωρητικότητα κλπ.</a:t>
            </a:r>
          </a:p>
          <a:p>
            <a:r>
              <a:rPr lang="el-GR" altLang="en-US" dirty="0"/>
              <a:t>Στην Ευρώπη η αντίστοιχη ταξινόμηση γίνεται σε </a:t>
            </a:r>
            <a:r>
              <a:rPr lang="en-US" altLang="en-US" dirty="0"/>
              <a:t>classes (Class A, Class B </a:t>
            </a:r>
            <a:r>
              <a:rPr lang="el-GR" altLang="en-US" dirty="0"/>
              <a:t>κλπ.</a:t>
            </a:r>
            <a:r>
              <a:rPr lang="en-US" altLang="en-US" dirty="0"/>
              <a:t>)</a:t>
            </a:r>
            <a:r>
              <a:rPr lang="el-GR" altLang="en-US" dirty="0"/>
              <a:t>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2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</a:t>
            </a:r>
            <a:r>
              <a:rPr lang="en-GB" altLang="en-US" dirty="0" err="1"/>
              <a:t>υνεστρ</a:t>
            </a:r>
            <a:r>
              <a:rPr lang="en-GB" altLang="en-US" dirty="0"/>
              <a:t>αμμένου </a:t>
            </a:r>
            <a:r>
              <a:rPr lang="el-GR" altLang="en-US" dirty="0"/>
              <a:t>Ζ</a:t>
            </a:r>
            <a:r>
              <a:rPr lang="en-GB" altLang="en-US" dirty="0" err="1"/>
              <a:t>εύγους</a:t>
            </a:r>
            <a:r>
              <a:rPr lang="el-GR" altLang="en-US" dirty="0"/>
              <a:t> (3/3)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3568" y="5589240"/>
            <a:ext cx="7776864" cy="726976"/>
          </a:xfrm>
        </p:spPr>
        <p:txBody>
          <a:bodyPr/>
          <a:lstStyle/>
          <a:p>
            <a:pPr algn="ctr"/>
            <a:r>
              <a:rPr lang="el-GR" dirty="0"/>
              <a:t>Καλώδιο σ</a:t>
            </a:r>
            <a:r>
              <a:rPr lang="en-GB" altLang="en-US" dirty="0" err="1"/>
              <a:t>υνεστρ</a:t>
            </a:r>
            <a:r>
              <a:rPr lang="en-GB" altLang="en-US" dirty="0"/>
              <a:t>αμμένου </a:t>
            </a:r>
            <a:r>
              <a:rPr lang="el-GR" altLang="en-US" dirty="0"/>
              <a:t>ζ</a:t>
            </a:r>
            <a:r>
              <a:rPr lang="en-GB" altLang="en-US" dirty="0" err="1"/>
              <a:t>εύγους</a:t>
            </a:r>
            <a:r>
              <a:rPr lang="el-GR" altLang="en-US" dirty="0"/>
              <a:t> </a:t>
            </a:r>
            <a:br>
              <a:rPr lang="el-GR" altLang="en-US" dirty="0"/>
            </a:br>
            <a:r>
              <a:rPr lang="el-GR" altLang="en-US" sz="1400" dirty="0"/>
              <a:t>(πηγή: </a:t>
            </a:r>
            <a:r>
              <a:rPr lang="en-US" altLang="en-US" sz="1400" dirty="0"/>
              <a:t>https://en.wikipedia.org/wiki/Twisted_pair#/media/File:UTP_cable.jpg</a:t>
            </a:r>
            <a:r>
              <a:rPr lang="el-GR" altLang="en-US" sz="1400" dirty="0"/>
              <a:t>) </a:t>
            </a:r>
            <a:endParaRPr lang="en-US" sz="1400" dirty="0"/>
          </a:p>
        </p:txBody>
      </p:sp>
      <p:pic>
        <p:nvPicPr>
          <p:cNvPr id="15362" name="Picture 2" descr="Καλώδιο συνεστραμμένου ζεύγους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687" y="1988840"/>
            <a:ext cx="4096626" cy="33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Κατηγορίες Σ</a:t>
            </a:r>
            <a:r>
              <a:rPr lang="en-GB" altLang="en-US"/>
              <a:t>υνεστραμμένου </a:t>
            </a:r>
            <a:r>
              <a:rPr lang="el-GR" altLang="en-US"/>
              <a:t>Ζ</a:t>
            </a:r>
            <a:r>
              <a:rPr lang="en-GB" altLang="en-US"/>
              <a:t>εύγους</a:t>
            </a:r>
            <a:r>
              <a:rPr lang="el-GR" altLang="en-US"/>
              <a:t> (1/2)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Κατηγορία 1: Ικανοποιεί τις βασικές προϋποθέσεις για αναλογικό σήμα φωνής και για τις παλιές τηλεφωνικές υπηρεσίες</a:t>
            </a:r>
          </a:p>
          <a:p>
            <a:r>
              <a:rPr lang="el-GR" altLang="en-US" dirty="0"/>
              <a:t>Κατηγορία 2: Εδώ ανήκει το σύστημα </a:t>
            </a:r>
            <a:r>
              <a:rPr lang="en-US" altLang="en-US" dirty="0"/>
              <a:t>UTP</a:t>
            </a:r>
            <a:r>
              <a:rPr lang="el-GR" altLang="en-US" dirty="0"/>
              <a:t> σύνθετης αντίστασης 100Ω το οποίο μπορεί να χρησιμοποιείται σε </a:t>
            </a:r>
            <a:r>
              <a:rPr lang="en-US" altLang="en-US" dirty="0"/>
              <a:t>Token Ring</a:t>
            </a:r>
            <a:r>
              <a:rPr lang="el-GR" altLang="en-US" dirty="0"/>
              <a:t> 1Μ</a:t>
            </a:r>
            <a:r>
              <a:rPr lang="en-US" altLang="en-US" dirty="0"/>
              <a:t>bps</a:t>
            </a:r>
            <a:r>
              <a:rPr lang="el-GR" altLang="en-US" dirty="0"/>
              <a:t> και σε παρόμοια δίκτυα</a:t>
            </a:r>
            <a:endParaRPr lang="en-US" altLang="en-US" dirty="0"/>
          </a:p>
          <a:p>
            <a:r>
              <a:rPr lang="el-GR" altLang="en-US" dirty="0"/>
              <a:t>Κατηγορία 3: Χαρακτηρίζεται στα 16 </a:t>
            </a:r>
            <a:r>
              <a:rPr lang="en-US" altLang="en-US" dirty="0"/>
              <a:t>MHz</a:t>
            </a:r>
            <a:r>
              <a:rPr lang="el-GR" altLang="en-US" dirty="0"/>
              <a:t> και μπορεί να υποστηρίξει εφαρμογές μεγαλύτερες από 10 </a:t>
            </a:r>
            <a:r>
              <a:rPr lang="en-US" altLang="en-US" dirty="0"/>
              <a:t>Mbps</a:t>
            </a:r>
          </a:p>
          <a:p>
            <a:r>
              <a:rPr lang="el-GR" altLang="en-US" dirty="0"/>
              <a:t>Κατηγορία 4: Χαρακτηρίζεται στα 20 </a:t>
            </a:r>
            <a:r>
              <a:rPr lang="en-US" altLang="en-US" dirty="0"/>
              <a:t>MHz</a:t>
            </a:r>
            <a:r>
              <a:rPr lang="el-GR" altLang="en-US" dirty="0"/>
              <a:t> και μπορεί να υποστηρίξει εφαρμογές μεγαλύτερες από 16 </a:t>
            </a:r>
            <a:r>
              <a:rPr lang="en-US" altLang="en-US" dirty="0"/>
              <a:t>Mbps</a:t>
            </a:r>
            <a:endParaRPr lang="el-GR" altLang="en-US" dirty="0"/>
          </a:p>
          <a:p>
            <a:r>
              <a:rPr lang="el-GR" altLang="en-US" dirty="0"/>
              <a:t>Κατηγορία 5:</a:t>
            </a:r>
            <a:r>
              <a:rPr lang="en-US" altLang="en-US" dirty="0"/>
              <a:t> </a:t>
            </a:r>
            <a:r>
              <a:rPr lang="el-GR" altLang="en-US" dirty="0"/>
              <a:t>Η συχνότητα που χρησιμοποιεί αυτός ο τύπος καλωδίωσης είναι 100 </a:t>
            </a:r>
            <a:r>
              <a:rPr lang="en-US" altLang="en-US" dirty="0"/>
              <a:t>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6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Κατηγορίες Σ</a:t>
            </a:r>
            <a:r>
              <a:rPr lang="en-GB" altLang="en-US"/>
              <a:t>υνεστραμμένου </a:t>
            </a:r>
            <a:r>
              <a:rPr lang="el-GR" altLang="en-US"/>
              <a:t>Ζ</a:t>
            </a:r>
            <a:r>
              <a:rPr lang="en-GB" altLang="en-US"/>
              <a:t>εύγους</a:t>
            </a:r>
            <a:r>
              <a:rPr lang="el-GR" altLang="en-US"/>
              <a:t> (2/2)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Κατηγορία 5</a:t>
            </a:r>
            <a:r>
              <a:rPr lang="en-US" altLang="en-US" dirty="0"/>
              <a:t>e</a:t>
            </a:r>
            <a:r>
              <a:rPr lang="el-GR" altLang="en-US" dirty="0"/>
              <a:t>: Βελτίωση κατηγορίας 5, χρησιμοποιείται κυρίως σε </a:t>
            </a:r>
            <a:r>
              <a:rPr lang="en-US" altLang="en-US" dirty="0"/>
              <a:t>LANS</a:t>
            </a:r>
          </a:p>
          <a:p>
            <a:r>
              <a:rPr lang="el-GR" altLang="en-US" dirty="0"/>
              <a:t>Κατηγορία 6: Η συχνότητα που χρησιμοποιεί αυτός ο τύπος καλωδίωσης είναι 200 </a:t>
            </a:r>
            <a:r>
              <a:rPr lang="en-US" altLang="en-US" dirty="0"/>
              <a:t>MHz</a:t>
            </a:r>
            <a:r>
              <a:rPr lang="el-GR" altLang="en-US" dirty="0"/>
              <a:t> και μερικές περιπτώσεις 250 </a:t>
            </a:r>
            <a:r>
              <a:rPr lang="en-US" altLang="en-US" dirty="0"/>
              <a:t>MHz</a:t>
            </a:r>
            <a:r>
              <a:rPr lang="el-GR" altLang="en-US" dirty="0"/>
              <a:t>. Στην Ευρώπη είναι γνωστός και ως </a:t>
            </a:r>
            <a:r>
              <a:rPr lang="en-US" altLang="en-US" dirty="0"/>
              <a:t>ISO</a:t>
            </a:r>
            <a:r>
              <a:rPr lang="el-GR" altLang="en-US" dirty="0"/>
              <a:t>/</a:t>
            </a:r>
            <a:r>
              <a:rPr lang="en-US" altLang="en-US" dirty="0"/>
              <a:t>IEC</a:t>
            </a:r>
            <a:r>
              <a:rPr lang="el-GR" altLang="en-US" dirty="0"/>
              <a:t> 11801 </a:t>
            </a:r>
            <a:r>
              <a:rPr lang="en-US" altLang="en-US" dirty="0"/>
              <a:t>Class E</a:t>
            </a:r>
            <a:r>
              <a:rPr lang="el-GR" altLang="en-US" dirty="0"/>
              <a:t> καλωδίωση</a:t>
            </a:r>
            <a:endParaRPr lang="en-US" altLang="en-US" dirty="0"/>
          </a:p>
          <a:p>
            <a:r>
              <a:rPr lang="el-GR" altLang="en-US" dirty="0"/>
              <a:t>Κατηγορία 6α: Καλώδιο υψηλότερων προδιαγραφών από το προηγούμενο, που εξασφαλίζει μεγαλύτερη ανοχή στο </a:t>
            </a:r>
            <a:r>
              <a:rPr lang="en-US" altLang="en-US" dirty="0"/>
              <a:t>crosstalk </a:t>
            </a:r>
            <a:r>
              <a:rPr lang="el-GR" altLang="en-US" dirty="0"/>
              <a:t>και την Η/Μ παρεμβολή</a:t>
            </a:r>
            <a:endParaRPr lang="en-US" altLang="en-US" dirty="0"/>
          </a:p>
          <a:p>
            <a:r>
              <a:rPr lang="el-GR" altLang="en-US" dirty="0"/>
              <a:t>Κατηγορία 7: Η συχνότητα που χρησιμοποιεί αυτός ο τύπος καλωδίωσης είναι 600 </a:t>
            </a:r>
            <a:r>
              <a:rPr lang="en-US" altLang="en-US" dirty="0"/>
              <a:t>MHz</a:t>
            </a:r>
            <a:r>
              <a:rPr lang="el-GR" altLang="en-US" dirty="0"/>
              <a:t> και 1000 </a:t>
            </a:r>
            <a:r>
              <a:rPr lang="en-US" dirty="0"/>
              <a:t>MHz</a:t>
            </a:r>
            <a:r>
              <a:rPr lang="el-GR" dirty="0"/>
              <a:t> (</a:t>
            </a:r>
            <a:r>
              <a:rPr lang="en-US" dirty="0"/>
              <a:t>7a</a:t>
            </a:r>
            <a:r>
              <a:rPr lang="el-GR" dirty="0"/>
              <a:t>)</a:t>
            </a:r>
            <a:r>
              <a:rPr lang="el-GR" altLang="en-US" dirty="0"/>
              <a:t>. Στην Ευρώπη είναι γνωστός και ως </a:t>
            </a:r>
            <a:r>
              <a:rPr lang="en-US" altLang="en-US" dirty="0"/>
              <a:t>ISO</a:t>
            </a:r>
            <a:r>
              <a:rPr lang="el-GR" altLang="en-US" dirty="0"/>
              <a:t>/</a:t>
            </a:r>
            <a:r>
              <a:rPr lang="en-US" altLang="en-US" dirty="0"/>
              <a:t>IEC</a:t>
            </a:r>
            <a:r>
              <a:rPr lang="el-GR" altLang="en-US" dirty="0"/>
              <a:t> 11801 </a:t>
            </a:r>
            <a:r>
              <a:rPr lang="en-US" altLang="en-US" dirty="0"/>
              <a:t>Class F</a:t>
            </a:r>
            <a:r>
              <a:rPr lang="el-GR" altLang="en-US" dirty="0"/>
              <a:t> καλωδίωση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4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Οπτική Ίνα</a:t>
            </a:r>
            <a:r>
              <a:rPr lang="en-US" altLang="en-US"/>
              <a:t> (1/</a:t>
            </a:r>
            <a:r>
              <a:rPr lang="el-GR" altLang="en-US"/>
              <a:t>2</a:t>
            </a:r>
            <a:r>
              <a:rPr lang="en-US" altLang="en-US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Λ</a:t>
            </a:r>
            <a:r>
              <a:rPr lang="en-GB" altLang="en-US" dirty="0"/>
              <a:t>επ</a:t>
            </a:r>
            <a:r>
              <a:rPr lang="en-GB" altLang="en-US" dirty="0" err="1"/>
              <a:t>τό</a:t>
            </a:r>
            <a:r>
              <a:rPr lang="en-GB" altLang="en-US" dirty="0"/>
              <a:t> (2 </a:t>
            </a:r>
            <a:r>
              <a:rPr lang="en-GB" altLang="en-US" dirty="0" err="1"/>
              <a:t>έως</a:t>
            </a:r>
            <a:r>
              <a:rPr lang="en-GB" altLang="en-US" dirty="0"/>
              <a:t> 125 </a:t>
            </a:r>
            <a:r>
              <a:rPr lang="en-GB" altLang="en-US" dirty="0" err="1"/>
              <a:t>μm</a:t>
            </a:r>
            <a:r>
              <a:rPr lang="en-GB" altLang="en-US" dirty="0"/>
              <a:t>), </a:t>
            </a:r>
            <a:r>
              <a:rPr lang="en-GB" altLang="en-US" dirty="0" err="1"/>
              <a:t>εύκ</a:t>
            </a:r>
            <a:r>
              <a:rPr lang="en-GB" altLang="en-US" dirty="0"/>
              <a:t>αμπτο μέσο ικανό να μεταφέρει</a:t>
            </a:r>
            <a:r>
              <a:rPr lang="el-GR" altLang="en-US" dirty="0"/>
              <a:t> οπτικές ίνες</a:t>
            </a:r>
          </a:p>
          <a:p>
            <a:r>
              <a:rPr lang="el-GR" altLang="en-US" dirty="0"/>
              <a:t>Κατασκευάζεται από πλαστικό και γυαλί διαφόρων τύπων</a:t>
            </a:r>
          </a:p>
          <a:p>
            <a:r>
              <a:rPr lang="el-GR" altLang="en-US" dirty="0"/>
              <a:t>Έ</a:t>
            </a:r>
            <a:r>
              <a:rPr lang="en-GB" altLang="en-US" dirty="0" err="1"/>
              <a:t>χει</a:t>
            </a:r>
            <a:r>
              <a:rPr lang="en-GB" altLang="en-US" dirty="0"/>
              <a:t> </a:t>
            </a:r>
            <a:r>
              <a:rPr lang="en-GB" altLang="en-US" dirty="0" err="1"/>
              <a:t>κυλινδρικό</a:t>
            </a:r>
            <a:r>
              <a:rPr lang="en-GB" altLang="en-US" dirty="0"/>
              <a:t> </a:t>
            </a:r>
            <a:r>
              <a:rPr lang="en-GB" altLang="en-US" dirty="0" err="1"/>
              <a:t>σχήμ</a:t>
            </a:r>
            <a:r>
              <a:rPr lang="en-GB" altLang="en-US" dirty="0"/>
              <a:t>α και αποτελείται από τρεις ομόκεντρους τομείς, τον πυρήνα (core), την επένδυση (cladding) και το χιτώνιο (jacket</a:t>
            </a:r>
            <a:r>
              <a:rPr lang="en-US" altLang="en-US" dirty="0"/>
              <a:t>-coating</a:t>
            </a:r>
            <a:r>
              <a:rPr lang="en-GB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Οπτική Ίνα</a:t>
            </a:r>
            <a:r>
              <a:rPr lang="en-US" altLang="en-US" dirty="0"/>
              <a:t> (</a:t>
            </a:r>
            <a:r>
              <a:rPr lang="el-GR" altLang="en-US" dirty="0"/>
              <a:t>2</a:t>
            </a:r>
            <a:r>
              <a:rPr lang="en-US" altLang="en-US" dirty="0"/>
              <a:t>/</a:t>
            </a:r>
            <a:r>
              <a:rPr lang="el-GR" altLang="en-US" dirty="0"/>
              <a:t>2</a:t>
            </a:r>
            <a:r>
              <a:rPr lang="en-US" altLang="en-US" dirty="0"/>
              <a:t>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5517232"/>
            <a:ext cx="7344816" cy="726976"/>
          </a:xfrm>
        </p:spPr>
        <p:txBody>
          <a:bodyPr/>
          <a:lstStyle/>
          <a:p>
            <a:pPr algn="ctr"/>
            <a:r>
              <a:rPr lang="el-GR" dirty="0"/>
              <a:t>Οπτική ίνα (</a:t>
            </a:r>
            <a:r>
              <a:rPr lang="en-US" dirty="0"/>
              <a:t>source: https://www.technomat-shop.com/image/cache/data/product/14.08.0589-600x600.jpg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27543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Πλεονεκτήματα οπτικής ίνας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Πλεονεκτήματα έναντι άλλων μέσων μετάδοσης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/>
              <a:t>Μεγαλύτερο εύρος ζώνης</a:t>
            </a:r>
          </a:p>
          <a:p>
            <a:pPr lvl="1"/>
            <a:r>
              <a:rPr lang="el-GR" altLang="en-US" dirty="0"/>
              <a:t>Μικρό μέγεθος και βάρος</a:t>
            </a:r>
          </a:p>
          <a:p>
            <a:pPr lvl="1"/>
            <a:r>
              <a:rPr lang="el-GR" altLang="en-US" dirty="0"/>
              <a:t>Μικρή εξασθένηση σήματος</a:t>
            </a:r>
          </a:p>
          <a:p>
            <a:pPr lvl="1"/>
            <a:r>
              <a:rPr lang="el-GR" altLang="en-US" dirty="0"/>
              <a:t>Προστασία έναντι ηλεκτρομαγνητικών παρεμβολών</a:t>
            </a:r>
          </a:p>
          <a:p>
            <a:pPr lvl="1"/>
            <a:r>
              <a:rPr lang="el-GR" altLang="en-US" dirty="0"/>
              <a:t>Μεγαλύτερη απόσταση μεταξύ </a:t>
            </a:r>
            <a:r>
              <a:rPr lang="el-GR" altLang="en-US" dirty="0" err="1"/>
              <a:t>επαναληπτών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Χρήσεις οπτικής ίνας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Καλώδια οπτικών ινών χρησιμοποιούνται ως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/>
              <a:t>Κεντρικοί </a:t>
            </a:r>
            <a:r>
              <a:rPr lang="el-GR" altLang="en-US" dirty="0" err="1"/>
              <a:t>διαύλοι</a:t>
            </a:r>
            <a:r>
              <a:rPr lang="el-GR" altLang="en-US" dirty="0"/>
              <a:t> μεγάλου μήκους</a:t>
            </a:r>
            <a:r>
              <a:rPr lang="en-US" altLang="en-US" dirty="0"/>
              <a:t> </a:t>
            </a:r>
            <a:r>
              <a:rPr lang="el-GR" altLang="en-US" dirty="0"/>
              <a:t>(</a:t>
            </a:r>
            <a:r>
              <a:rPr lang="en-US" altLang="en-US" dirty="0"/>
              <a:t>~</a:t>
            </a:r>
            <a:r>
              <a:rPr lang="el-GR" altLang="en-US" dirty="0"/>
              <a:t>1500 </a:t>
            </a:r>
            <a:r>
              <a:rPr lang="el-GR" altLang="en-US" dirty="0" err="1"/>
              <a:t>χλμ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Κεντρικοί </a:t>
            </a:r>
            <a:r>
              <a:rPr lang="el-GR" altLang="en-US" dirty="0" err="1"/>
              <a:t>διαύλοι</a:t>
            </a:r>
            <a:r>
              <a:rPr lang="el-GR" altLang="en-US" dirty="0"/>
              <a:t> αστικής περιοχής (</a:t>
            </a:r>
            <a:r>
              <a:rPr lang="en-US" altLang="en-US" dirty="0"/>
              <a:t>~ </a:t>
            </a:r>
            <a:r>
              <a:rPr lang="el-GR" altLang="en-US" dirty="0"/>
              <a:t>12.5 </a:t>
            </a:r>
            <a:r>
              <a:rPr lang="el-GR" altLang="en-US" dirty="0" err="1"/>
              <a:t>χλμ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Κεντρικοί </a:t>
            </a:r>
            <a:r>
              <a:rPr lang="el-GR" altLang="en-US" dirty="0" err="1"/>
              <a:t>διαύλοι</a:t>
            </a:r>
            <a:r>
              <a:rPr lang="el-GR" altLang="en-US" dirty="0"/>
              <a:t> επαρχιών (40 έως 160 </a:t>
            </a:r>
            <a:r>
              <a:rPr lang="el-GR" altLang="en-US" dirty="0" err="1"/>
              <a:t>χλμ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Τοπικοί βρόγχοι (</a:t>
            </a:r>
            <a:r>
              <a:rPr lang="el-GR" altLang="en-US" dirty="0" err="1"/>
              <a:t>Local</a:t>
            </a:r>
            <a:r>
              <a:rPr lang="el-GR" altLang="en-US" dirty="0"/>
              <a:t> </a:t>
            </a:r>
            <a:r>
              <a:rPr lang="el-GR" altLang="en-US" dirty="0" err="1"/>
              <a:t>loops</a:t>
            </a:r>
            <a:r>
              <a:rPr lang="el-GR" altLang="en-US" dirty="0"/>
              <a:t>): δηλαδή ως  σύνδεση από το κέντρο στον συνδρομητή</a:t>
            </a:r>
          </a:p>
          <a:p>
            <a:pPr lvl="1"/>
            <a:r>
              <a:rPr lang="el-GR" altLang="en-US" dirty="0"/>
              <a:t>Τοπικά δίκτυα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Λειτουργία οπτικής ίνας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Η λειτουργία της στηρίζεται στο φαινόμενο της εσωτερικής ολικής ανάκλασης (</a:t>
            </a:r>
            <a:r>
              <a:rPr lang="en-GB" altLang="en-US" dirty="0"/>
              <a:t>total internal reflection</a:t>
            </a:r>
            <a:r>
              <a:rPr lang="el-GR" altLang="en-US" dirty="0"/>
              <a:t>)</a:t>
            </a:r>
          </a:p>
          <a:p>
            <a:r>
              <a:rPr lang="en-GB" altLang="en-US" dirty="0" err="1"/>
              <a:t>Το</a:t>
            </a:r>
            <a:r>
              <a:rPr lang="en-GB" altLang="en-US" dirty="0"/>
              <a:t> φ</a:t>
            </a:r>
            <a:r>
              <a:rPr lang="el-GR" altLang="en-US" dirty="0"/>
              <a:t>ω</a:t>
            </a:r>
            <a:r>
              <a:rPr lang="en-GB" altLang="en-US" dirty="0"/>
              <a:t>ς </a:t>
            </a:r>
            <a:r>
              <a:rPr lang="en-GB" altLang="en-US" err="1"/>
              <a:t>εισέρχετ</a:t>
            </a:r>
            <a:r>
              <a:rPr lang="en-GB" altLang="en-US"/>
              <a:t>αι στον </a:t>
            </a:r>
            <a:r>
              <a:rPr lang="en-GB" altLang="en-US" dirty="0"/>
              <a:t>γυάλινο ή πλαστικό πυρήνα της ίνας και οι ακτίνες με μικρή ακτίνα ανακλώνται και μεταδίδονται κατά μήκος της ίνας ενώ όλες οι άλλες ακτίνες απορροφούνται από την επένδυση</a:t>
            </a:r>
            <a:endParaRPr lang="el-GR" altLang="en-US" dirty="0"/>
          </a:p>
          <a:p>
            <a:r>
              <a:rPr lang="el-GR" altLang="en-US" dirty="0"/>
              <a:t>Τύποι μετάδοσης:</a:t>
            </a:r>
          </a:p>
          <a:p>
            <a:pPr lvl="1"/>
            <a:r>
              <a:rPr lang="el-GR" altLang="en-US" dirty="0" err="1"/>
              <a:t>Μονοτροπική</a:t>
            </a:r>
            <a:r>
              <a:rPr lang="el-GR" altLang="en-US" dirty="0"/>
              <a:t> Μετάδοση</a:t>
            </a:r>
          </a:p>
          <a:p>
            <a:pPr lvl="1"/>
            <a:r>
              <a:rPr lang="el-GR" altLang="en-US" dirty="0" err="1"/>
              <a:t>Πολυτροπική</a:t>
            </a:r>
            <a:r>
              <a:rPr lang="el-GR" altLang="en-US" dirty="0"/>
              <a:t> Μετάδοση</a:t>
            </a:r>
          </a:p>
          <a:p>
            <a:pPr lvl="1"/>
            <a:r>
              <a:rPr lang="el-GR" altLang="en-US" dirty="0"/>
              <a:t>Π</a:t>
            </a:r>
            <a:r>
              <a:rPr lang="en-GB" altLang="en-US" dirty="0" err="1"/>
              <a:t>ολυτρο</a:t>
            </a:r>
            <a:r>
              <a:rPr lang="en-GB" altLang="en-US" dirty="0"/>
              <a:t>πική </a:t>
            </a:r>
            <a:r>
              <a:rPr lang="el-GR" altLang="en-US" dirty="0"/>
              <a:t>μ</a:t>
            </a:r>
            <a:r>
              <a:rPr lang="en-GB" altLang="en-US" dirty="0" err="1"/>
              <a:t>ετάδοση</a:t>
            </a:r>
            <a:r>
              <a:rPr lang="en-GB" altLang="en-US" dirty="0"/>
              <a:t> βα</a:t>
            </a:r>
            <a:r>
              <a:rPr lang="en-GB" altLang="en-US" dirty="0" err="1"/>
              <a:t>θμωτού</a:t>
            </a:r>
            <a:r>
              <a:rPr lang="en-GB" altLang="en-US" dirty="0"/>
              <a:t> </a:t>
            </a:r>
            <a:r>
              <a:rPr lang="en-GB" altLang="en-US" dirty="0" err="1"/>
              <a:t>δείκτη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2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Μέσα μετάδοσης</a:t>
            </a:r>
          </a:p>
          <a:p>
            <a:r>
              <a:rPr lang="el-GR" altLang="en-US" dirty="0"/>
              <a:t>Δομημένη Καλωδίωση</a:t>
            </a:r>
            <a:endParaRPr lang="en-US" altLang="en-US" dirty="0"/>
          </a:p>
          <a:p>
            <a:r>
              <a:rPr lang="el-GR" altLang="en-US" dirty="0"/>
              <a:t>Πρότυπα Καλωδίωσης</a:t>
            </a:r>
          </a:p>
          <a:p>
            <a:r>
              <a:rPr lang="en-US" altLang="en-US" dirty="0"/>
              <a:t>Home Networks</a:t>
            </a:r>
            <a:endParaRPr lang="el-GR" altLang="en-US" dirty="0"/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Οπτικής Ίνας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Υπάρχουν δύο είδη οπτικών ινών, που χρησιμοποιούνται ανάλογα την εφαρμογή και την επιδιωκόμενη απόσταση κάλυψης:</a:t>
            </a:r>
          </a:p>
          <a:p>
            <a:pPr lvl="1"/>
            <a:r>
              <a:rPr lang="el-GR" dirty="0"/>
              <a:t>Απλού τύπου(</a:t>
            </a:r>
            <a:r>
              <a:rPr lang="el-GR" dirty="0" err="1"/>
              <a:t>single-mode</a:t>
            </a:r>
            <a:r>
              <a:rPr lang="el-GR" dirty="0"/>
              <a:t>): τα κύματα φωτός ταξιδεύουν σε ευθεία γραμμή και τα δεδομένα αποστέλλονται σε μεγάλες αποστάσεις.</a:t>
            </a:r>
          </a:p>
          <a:p>
            <a:pPr lvl="1"/>
            <a:r>
              <a:rPr lang="el-GR" dirty="0"/>
              <a:t>Πολλαπλού τύπου (</a:t>
            </a:r>
            <a:r>
              <a:rPr lang="el-GR" dirty="0" err="1"/>
              <a:t>multi-mode</a:t>
            </a:r>
            <a:r>
              <a:rPr lang="el-GR" dirty="0"/>
              <a:t>): στέλνουν παράλληλα, σε ξεχωριστό μονοπάτι, πολλά κύματα φωτός. Το κάθε κύμα φωτός, εισέρχεται στην οπτική ίνα υπό διαφορετική γωνία και μεταδίδεται εκμεταλλευόμενο τις ανακλάσεις στο μέσο.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8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Συγκριτικός </a:t>
            </a:r>
            <a:r>
              <a:rPr lang="el-GR" altLang="en-US"/>
              <a:t>π</a:t>
            </a:r>
            <a:r>
              <a:rPr lang="en-GB" altLang="en-US"/>
              <a:t>ίνακας </a:t>
            </a:r>
            <a:r>
              <a:rPr lang="el-GR" altLang="en-US"/>
              <a:t>κ</a:t>
            </a:r>
            <a:r>
              <a:rPr lang="en-GB" altLang="en-US"/>
              <a:t>αλωδίων</a:t>
            </a:r>
            <a:endParaRPr lang="en-US" dirty="0"/>
          </a:p>
        </p:txBody>
      </p:sp>
      <p:graphicFrame>
        <p:nvGraphicFramePr>
          <p:cNvPr id="7" name="Picture Placeholder 6" descr="Συγκριτικός πίνακας καλωδίων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14191280"/>
              </p:ext>
            </p:extLst>
          </p:nvPr>
        </p:nvGraphicFramePr>
        <p:xfrm>
          <a:off x="1795463" y="2276872"/>
          <a:ext cx="5483225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Document" r:id="rId4" imgW="6477000" imgH="3665220" progId="Word.Document.8">
                  <p:embed/>
                </p:oleObj>
              </mc:Choice>
              <mc:Fallback>
                <p:oleObj name="Document" r:id="rId4" imgW="6477000" imgH="366522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276872"/>
                        <a:ext cx="5483225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altLang="en-US" dirty="0"/>
              <a:t>Συγκριτικός</a:t>
            </a:r>
            <a:r>
              <a:rPr lang="en-GB" altLang="en-US" dirty="0"/>
              <a:t> </a:t>
            </a:r>
            <a:r>
              <a:rPr lang="el-GR" altLang="en-US" dirty="0"/>
              <a:t>πίνακας</a:t>
            </a:r>
            <a:r>
              <a:rPr lang="en-GB" altLang="en-US" dirty="0"/>
              <a:t> </a:t>
            </a:r>
            <a:r>
              <a:rPr lang="el-GR" altLang="en-US" dirty="0"/>
              <a:t>καλωδίων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85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Κεραίες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Ορισμός: Μεταλλική κατασκευή η οποία έχει ως κύρια λειτουργία της τη μετατροπή τάσεων ή ρευμάτων σε ηλεκτρομαγνητικά κύματα στην περίπτωση που η κεραία χρησιμοποιείται ως πομπός</a:t>
            </a:r>
          </a:p>
          <a:p>
            <a:r>
              <a:rPr lang="el-GR" dirty="0"/>
              <a:t>Την αντίστροφη λειτουργία εκτελεί όταν λειτουργεί ως δέκτης</a:t>
            </a:r>
          </a:p>
          <a:p>
            <a:r>
              <a:rPr lang="el-GR" dirty="0"/>
              <a:t>Είδη κεραιών: </a:t>
            </a:r>
          </a:p>
          <a:p>
            <a:pPr lvl="1"/>
            <a:r>
              <a:rPr lang="el-GR" dirty="0" err="1"/>
              <a:t>κατευθυντικές</a:t>
            </a:r>
            <a:r>
              <a:rPr lang="el-GR" dirty="0"/>
              <a:t> κεραίες</a:t>
            </a:r>
            <a:r>
              <a:rPr lang="en-US" dirty="0"/>
              <a:t> (Directional)</a:t>
            </a:r>
          </a:p>
          <a:p>
            <a:pPr lvl="1"/>
            <a:r>
              <a:rPr lang="el-GR" dirty="0" err="1"/>
              <a:t>πολυκατευθυντικές</a:t>
            </a:r>
            <a:r>
              <a:rPr lang="el-GR" dirty="0"/>
              <a:t> κεραίες</a:t>
            </a:r>
            <a:r>
              <a:rPr lang="en-US" dirty="0"/>
              <a:t> (Omnidirectional)</a:t>
            </a:r>
          </a:p>
          <a:p>
            <a:pPr lvl="1"/>
            <a:r>
              <a:rPr lang="el-GR" dirty="0" err="1"/>
              <a:t>ημικατευθυντικές</a:t>
            </a:r>
            <a:r>
              <a:rPr lang="el-GR" dirty="0"/>
              <a:t> κεραίες (</a:t>
            </a:r>
            <a:r>
              <a:rPr lang="en-US" dirty="0"/>
              <a:t>Semi-directional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8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Βασικές Παράμετροι Κεραιών (</a:t>
            </a:r>
            <a:r>
              <a:rPr lang="en-US" altLang="en-US" dirty="0"/>
              <a:t>1</a:t>
            </a:r>
            <a:r>
              <a:rPr lang="el-GR" altLang="en-US" dirty="0"/>
              <a:t>/</a:t>
            </a:r>
            <a:r>
              <a:rPr lang="en-US" altLang="en-US" dirty="0"/>
              <a:t>2</a:t>
            </a:r>
            <a:r>
              <a:rPr lang="el-GR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u="sng" dirty="0"/>
              <a:t>Ένταση Ακτινοβολίας</a:t>
            </a:r>
          </a:p>
          <a:p>
            <a:pPr lvl="1"/>
            <a:r>
              <a:rPr lang="el-GR" altLang="en-US" dirty="0"/>
              <a:t>Ένταση ακτινοβολίας καλείται η ισχύς που ακτινοβολείται από μία κεραία ανά μονάδα στερεάς γωνίας και είναι ανεξάρτητη της απόστασης από την κεραία</a:t>
            </a:r>
          </a:p>
          <a:p>
            <a:r>
              <a:rPr lang="el-GR" altLang="en-US" u="sng" dirty="0" err="1"/>
              <a:t>Κατευθυντικότητα</a:t>
            </a:r>
            <a:endParaRPr lang="el-GR" altLang="en-US" u="sng" dirty="0"/>
          </a:p>
          <a:p>
            <a:pPr lvl="1"/>
            <a:r>
              <a:rPr lang="el-GR" altLang="en-US" dirty="0"/>
              <a:t>Η </a:t>
            </a:r>
            <a:r>
              <a:rPr lang="el-GR" altLang="en-US" dirty="0" err="1"/>
              <a:t>κατευθυντικότητα</a:t>
            </a:r>
            <a:r>
              <a:rPr lang="el-GR" altLang="en-US" dirty="0"/>
              <a:t> μιας κεραίας δίνεται από το λόγο της μέγιστης ακτινοβολίας προς τη μέση ένταση ακτινοβολίας. Όσο πιο μικρή είναι η στερεά γωνία δέσμης, τόσο πιο μεγάλη είναι η </a:t>
            </a:r>
            <a:r>
              <a:rPr lang="el-GR" altLang="en-US" dirty="0" err="1"/>
              <a:t>κατευθυντικότητα</a:t>
            </a:r>
            <a:endParaRPr lang="el-GR" altLang="en-US" dirty="0"/>
          </a:p>
          <a:p>
            <a:r>
              <a:rPr lang="el-GR" altLang="en-US" u="sng" dirty="0"/>
              <a:t>Απολαβή (κέρδος)</a:t>
            </a:r>
          </a:p>
          <a:p>
            <a:pPr lvl="1"/>
            <a:r>
              <a:rPr lang="el-GR" altLang="en-US" dirty="0"/>
              <a:t>Αν και συνδέεται στενά με την </a:t>
            </a:r>
            <a:r>
              <a:rPr lang="el-GR" altLang="en-US" dirty="0" err="1"/>
              <a:t>κατευθυντικότητα</a:t>
            </a:r>
            <a:r>
              <a:rPr lang="el-GR" altLang="en-US" dirty="0"/>
              <a:t>, λαμβάνει υπόψη και την απόδοση της κεραίας</a:t>
            </a:r>
          </a:p>
        </p:txBody>
      </p:sp>
    </p:spTree>
    <p:extLst>
      <p:ext uri="{BB962C8B-B14F-4D97-AF65-F5344CB8AC3E}">
        <p14:creationId xmlns:p14="http://schemas.microsoft.com/office/powerpoint/2010/main" val="1769491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Βασικές Παράμετροι Κεραιών (</a:t>
            </a:r>
            <a:r>
              <a:rPr lang="en-US" altLang="en-US" dirty="0"/>
              <a:t>2</a:t>
            </a:r>
            <a:r>
              <a:rPr lang="el-GR" altLang="en-US" dirty="0"/>
              <a:t>/</a:t>
            </a:r>
            <a:r>
              <a:rPr lang="en-US" altLang="en-US" dirty="0"/>
              <a:t>2</a:t>
            </a:r>
            <a:r>
              <a:rPr lang="el-GR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u="sng" dirty="0"/>
              <a:t>Διακριτική Ικανότητα</a:t>
            </a:r>
          </a:p>
          <a:p>
            <a:pPr lvl="1"/>
            <a:r>
              <a:rPr lang="el-GR" altLang="en-US" dirty="0"/>
              <a:t>Η διακριτική ικανότητα μίας κεραίας μπορεί να οριστεί σαν το μισό του εύρους δέσμης μεταξύ των πρώτων μηδενικών ακτινοβολίας</a:t>
            </a:r>
          </a:p>
          <a:p>
            <a:r>
              <a:rPr lang="el-GR" altLang="en-US" u="sng" dirty="0"/>
              <a:t>Θερμοκρασία κεραίας</a:t>
            </a:r>
          </a:p>
          <a:p>
            <a:pPr lvl="1"/>
            <a:r>
              <a:rPr lang="el-GR" altLang="en-US" dirty="0"/>
              <a:t>Η θερμοκρασία της κεραίας προσδιορίζεται από τη θερμοκρασία του χώρου ή αντικειμένου προς το οποίο η κεραία είναι προσανατολισμένη</a:t>
            </a:r>
          </a:p>
          <a:p>
            <a:r>
              <a:rPr lang="el-GR" altLang="en-US" u="sng" dirty="0"/>
              <a:t>Ενεργός Επιφάνεια</a:t>
            </a:r>
          </a:p>
          <a:p>
            <a:pPr lvl="1"/>
            <a:r>
              <a:rPr lang="el-GR" altLang="en-US" dirty="0"/>
              <a:t>Η ενεργός επιφάνεια σε μία ορισμένη διεύθυνση, ορίζεται ως ο λόγος της διαθέσιμης ισχύος στους ακροδέκτες μίας κεραίας λήψης, προς την πυκνότητα ροής ισχύος ενός επιπέδου κύματος που προσπίπτει στην κεραία από τη διεύθυνση αυτή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5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Μικροκυματική </a:t>
            </a:r>
            <a:r>
              <a:rPr lang="el-GR" altLang="en-US"/>
              <a:t>Ζ</a:t>
            </a:r>
            <a:r>
              <a:rPr lang="en-GB" altLang="en-US"/>
              <a:t>εύξη</a:t>
            </a:r>
            <a:r>
              <a:rPr lang="el-GR" altLang="en-US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Α</a:t>
            </a:r>
            <a:r>
              <a:rPr lang="en-GB" altLang="en-US" dirty="0"/>
              <a:t>π</a:t>
            </a:r>
            <a:r>
              <a:rPr lang="en-GB" altLang="en-US" dirty="0" err="1"/>
              <a:t>οτελείτ</a:t>
            </a:r>
            <a:r>
              <a:rPr lang="en-GB" altLang="en-US" dirty="0"/>
              <a:t>αι από δύο κεραίες μικροκυμάτων σχήμα</a:t>
            </a:r>
            <a:r>
              <a:rPr lang="el-GR" altLang="en-US" dirty="0" err="1"/>
              <a:t>τος</a:t>
            </a:r>
            <a:r>
              <a:rPr lang="en-GB" altLang="en-US" dirty="0"/>
              <a:t> παραβ</a:t>
            </a:r>
            <a:r>
              <a:rPr lang="en-GB" altLang="en-US" dirty="0" err="1"/>
              <a:t>ολικού</a:t>
            </a:r>
            <a:r>
              <a:rPr lang="en-GB" altLang="en-US" dirty="0"/>
              <a:t> «π</a:t>
            </a:r>
            <a:r>
              <a:rPr lang="en-GB" altLang="en-US" dirty="0" err="1"/>
              <a:t>ιάτου</a:t>
            </a:r>
            <a:r>
              <a:rPr lang="en-GB" altLang="en-US" dirty="0"/>
              <a:t>», </a:t>
            </a:r>
            <a:r>
              <a:rPr lang="en-GB" altLang="en-US" dirty="0" err="1"/>
              <a:t>οι</a:t>
            </a:r>
            <a:r>
              <a:rPr lang="en-GB" altLang="en-US" dirty="0"/>
              <a:t> οπ</a:t>
            </a:r>
            <a:r>
              <a:rPr lang="en-GB" altLang="en-US" dirty="0" err="1"/>
              <a:t>οίες</a:t>
            </a:r>
            <a:r>
              <a:rPr lang="en-GB" altLang="en-US" dirty="0"/>
              <a:t> β</a:t>
            </a:r>
            <a:r>
              <a:rPr lang="en-GB" altLang="en-US" dirty="0" err="1"/>
              <a:t>ρίσκοντ</a:t>
            </a:r>
            <a:r>
              <a:rPr lang="en-GB" altLang="en-US" dirty="0"/>
              <a:t>αι σε ευθεία θέασης (line of sight)</a:t>
            </a:r>
            <a:endParaRPr lang="el-GR" altLang="en-US" dirty="0"/>
          </a:p>
          <a:p>
            <a:r>
              <a:rPr lang="el-GR" altLang="en-US" dirty="0"/>
              <a:t>Οι κεραίες τοποθετούνται αρκετά ψηλότερα από το έδαφος</a:t>
            </a:r>
          </a:p>
          <a:p>
            <a:r>
              <a:rPr lang="en-GB" altLang="en-US" dirty="0" err="1"/>
              <a:t>Γι</a:t>
            </a:r>
            <a:r>
              <a:rPr lang="en-GB" altLang="en-US" dirty="0"/>
              <a:t>α μεγάλου μήκους μετάδοση γίνεται χρήση σειρών πολλαπλών πύργων αναμετάδοσης </a:t>
            </a:r>
            <a:r>
              <a:rPr lang="el-GR" altLang="en-US" dirty="0"/>
              <a:t>σχηματίζοντας </a:t>
            </a:r>
            <a:r>
              <a:rPr lang="en-GB" altLang="en-US" dirty="0" err="1"/>
              <a:t>μικροκυμ</a:t>
            </a:r>
            <a:r>
              <a:rPr lang="en-GB" altLang="en-US" dirty="0"/>
              <a:t>ατικές συνδέσεις σημείου-προς-σημείο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Μικροκυματική </a:t>
            </a:r>
            <a:r>
              <a:rPr lang="el-GR" altLang="en-US"/>
              <a:t>Ζ</a:t>
            </a:r>
            <a:r>
              <a:rPr lang="en-GB" altLang="en-US"/>
              <a:t>εύξη</a:t>
            </a:r>
            <a:r>
              <a:rPr lang="el-GR" altLang="en-US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Χρησιμοποιούνται για μεγάλου μήκους τηλεπικοινωνιακές ζεύξεις</a:t>
            </a:r>
          </a:p>
          <a:p>
            <a:r>
              <a:rPr lang="en-GB" altLang="en-US" dirty="0" err="1"/>
              <a:t>Οι</a:t>
            </a:r>
            <a:r>
              <a:rPr lang="en-GB" altLang="en-US" dirty="0"/>
              <a:t> π</a:t>
            </a:r>
            <a:r>
              <a:rPr lang="en-GB" altLang="en-US" dirty="0" err="1"/>
              <a:t>ιο</a:t>
            </a:r>
            <a:r>
              <a:rPr lang="en-GB" altLang="en-US" dirty="0"/>
              <a:t> </a:t>
            </a:r>
            <a:r>
              <a:rPr lang="en-GB" altLang="en-US" dirty="0" err="1"/>
              <a:t>κοινές</a:t>
            </a:r>
            <a:r>
              <a:rPr lang="en-GB" altLang="en-US" dirty="0"/>
              <a:t> </a:t>
            </a:r>
            <a:r>
              <a:rPr lang="en-GB" altLang="en-US" dirty="0" err="1"/>
              <a:t>συχνότητες</a:t>
            </a:r>
            <a:r>
              <a:rPr lang="en-GB" altLang="en-US" dirty="0"/>
              <a:t> π</a:t>
            </a:r>
            <a:r>
              <a:rPr lang="en-GB" altLang="en-US" dirty="0" err="1"/>
              <a:t>ου</a:t>
            </a:r>
            <a:r>
              <a:rPr lang="en-GB" altLang="en-US" dirty="0"/>
              <a:t> </a:t>
            </a:r>
            <a:r>
              <a:rPr lang="en-GB" altLang="en-US" dirty="0" err="1"/>
              <a:t>χρησιμο</a:t>
            </a:r>
            <a:r>
              <a:rPr lang="en-GB" altLang="en-US" dirty="0"/>
              <a:t>ποιούνται για την μετάδοση είναι μεταξύ 2 και 40 GHz, που δίνουν ρυθμούς μετάδοσης από 2 έως και πάνω από 274 Mbps</a:t>
            </a:r>
            <a:endParaRPr lang="el-GR" altLang="en-US" dirty="0"/>
          </a:p>
          <a:p>
            <a:r>
              <a:rPr lang="el-GR" altLang="en-US" dirty="0"/>
              <a:t>Η ισχύς του σήματος μειώνεται ανάλογα με το τετράγωνο της απόστασης</a:t>
            </a:r>
          </a:p>
          <a:p>
            <a:r>
              <a:rPr lang="el-GR" altLang="en-US" dirty="0"/>
              <a:t>Σε </a:t>
            </a:r>
            <a:r>
              <a:rPr lang="el-GR" altLang="en-US" dirty="0" err="1"/>
              <a:t>μικροκυματικά</a:t>
            </a:r>
            <a:r>
              <a:rPr lang="el-GR" altLang="en-US" dirty="0"/>
              <a:t> συστήματα χρησιμοποιούνται </a:t>
            </a:r>
            <a:r>
              <a:rPr lang="el-GR" altLang="en-US" dirty="0" err="1"/>
              <a:t>επαναλήπτες</a:t>
            </a:r>
            <a:r>
              <a:rPr lang="el-GR" altLang="en-US" dirty="0"/>
              <a:t> κάθε 10 με 100 χλμ.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Δορυφορική</a:t>
            </a:r>
            <a:r>
              <a:rPr lang="en-GB" altLang="en-US" dirty="0"/>
              <a:t> </a:t>
            </a:r>
            <a:r>
              <a:rPr lang="el-GR" altLang="en-US" dirty="0"/>
              <a:t>Ζ</a:t>
            </a:r>
            <a:r>
              <a:rPr lang="en-GB" altLang="en-US" dirty="0" err="1"/>
              <a:t>εύξη</a:t>
            </a:r>
            <a:r>
              <a:rPr lang="en-US" altLang="en-US" dirty="0"/>
              <a:t> (1/</a:t>
            </a:r>
            <a:r>
              <a:rPr lang="el-GR" altLang="en-US" dirty="0"/>
              <a:t>3</a:t>
            </a:r>
            <a:r>
              <a:rPr lang="en-US" altLang="en-US" dirty="0"/>
              <a:t>)</a:t>
            </a:r>
            <a:r>
              <a:rPr lang="el-GR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 err="1"/>
              <a:t>Έν</a:t>
            </a:r>
            <a:r>
              <a:rPr lang="en-GB" altLang="en-US" dirty="0"/>
              <a:t>ας δορυφόρος τηλεπικοινωνιών είναι στην πραγματικότητα ένας σταθμός αναμετάδοσης μικροκυμάτων</a:t>
            </a:r>
            <a:endParaRPr lang="el-GR" altLang="en-US" dirty="0"/>
          </a:p>
          <a:p>
            <a:r>
              <a:rPr lang="en-GB" altLang="en-US" dirty="0" err="1"/>
              <a:t>Χρησιμο</a:t>
            </a:r>
            <a:r>
              <a:rPr lang="en-GB" altLang="en-US" dirty="0"/>
              <a:t>ποιείται για την σύνδεση δύο ή περισσοτέρων επίγειων μικροκυματικών πομπών/δεκτών </a:t>
            </a:r>
            <a:endParaRPr lang="el-GR" altLang="en-US" dirty="0"/>
          </a:p>
          <a:p>
            <a:r>
              <a:rPr lang="en-GB" altLang="en-US" dirty="0"/>
              <a:t>Ο </a:t>
            </a:r>
            <a:r>
              <a:rPr lang="en-GB" altLang="en-US" dirty="0" err="1"/>
              <a:t>δορυφόρος</a:t>
            </a:r>
            <a:r>
              <a:rPr lang="en-GB" altLang="en-US" dirty="0"/>
              <a:t> </a:t>
            </a:r>
            <a:r>
              <a:rPr lang="en-GB" altLang="en-US" dirty="0" err="1"/>
              <a:t>δέχετ</a:t>
            </a:r>
            <a:r>
              <a:rPr lang="en-GB" altLang="en-US" dirty="0"/>
              <a:t>αι μεταδόσεις σε μία ζώνη συχνοτήτων (uplink) και</a:t>
            </a:r>
            <a:r>
              <a:rPr lang="el-GR" altLang="en-US" dirty="0"/>
              <a:t> </a:t>
            </a:r>
            <a:r>
              <a:rPr lang="en-GB" altLang="en-US" dirty="0"/>
              <a:t>ανα</a:t>
            </a:r>
            <a:r>
              <a:rPr lang="en-GB" altLang="en-US" dirty="0" err="1"/>
              <a:t>μετ</a:t>
            </a:r>
            <a:r>
              <a:rPr lang="en-GB" altLang="en-US" dirty="0"/>
              <a:t>αδίδει </a:t>
            </a:r>
            <a:r>
              <a:rPr lang="el-GR" altLang="en-US" dirty="0"/>
              <a:t>το σήμα </a:t>
            </a:r>
            <a:r>
              <a:rPr lang="en-GB" altLang="en-US" dirty="0" err="1"/>
              <a:t>σε</a:t>
            </a:r>
            <a:r>
              <a:rPr lang="en-GB" altLang="en-US" dirty="0"/>
              <a:t> </a:t>
            </a:r>
            <a:r>
              <a:rPr lang="en-GB" altLang="en-US" dirty="0" err="1"/>
              <a:t>μί</a:t>
            </a:r>
            <a:r>
              <a:rPr lang="en-GB" altLang="en-US" dirty="0"/>
              <a:t>α άλλη συχνότητα (downlink)</a:t>
            </a:r>
            <a:endParaRPr lang="el-GR" altLang="en-US" dirty="0"/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Δορυφορική</a:t>
            </a:r>
            <a:r>
              <a:rPr lang="en-GB" altLang="en-US" dirty="0"/>
              <a:t> </a:t>
            </a:r>
            <a:r>
              <a:rPr lang="el-GR" altLang="en-US" dirty="0"/>
              <a:t>Ζ</a:t>
            </a:r>
            <a:r>
              <a:rPr lang="en-GB" altLang="en-US" dirty="0" err="1"/>
              <a:t>εύξη</a:t>
            </a:r>
            <a:r>
              <a:rPr lang="en-US" altLang="en-US" dirty="0"/>
              <a:t> (</a:t>
            </a:r>
            <a:r>
              <a:rPr lang="el-GR" altLang="en-US" dirty="0"/>
              <a:t>1</a:t>
            </a:r>
            <a:r>
              <a:rPr lang="en-US" altLang="en-US" dirty="0"/>
              <a:t>/</a:t>
            </a:r>
            <a:r>
              <a:rPr lang="el-GR" altLang="en-US" dirty="0"/>
              <a:t>3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Η βέλτιστη ζώνη συχνοτήτων για δορυφορικές ζεύξεις είναι μεταξύ 1 και 10 </a:t>
            </a:r>
            <a:r>
              <a:rPr lang="el-GR" altLang="en-US" dirty="0" err="1"/>
              <a:t>GHz</a:t>
            </a:r>
            <a:r>
              <a:rPr lang="el-GR" altLang="en-US" dirty="0"/>
              <a:t> </a:t>
            </a:r>
          </a:p>
          <a:p>
            <a:r>
              <a:rPr lang="el-GR" altLang="en-US" dirty="0"/>
              <a:t>Κάτω από 1 </a:t>
            </a:r>
            <a:r>
              <a:rPr lang="el-GR" altLang="en-US" dirty="0" err="1"/>
              <a:t>GHz</a:t>
            </a:r>
            <a:r>
              <a:rPr lang="el-GR" altLang="en-US" dirty="0"/>
              <a:t> υπάρχει σημαντικός θόρυβος από φυσικές πηγές ενώ πάνω από 10 </a:t>
            </a:r>
            <a:r>
              <a:rPr lang="el-GR" altLang="en-US" dirty="0" err="1"/>
              <a:t>GHz</a:t>
            </a:r>
            <a:r>
              <a:rPr lang="el-GR" altLang="en-US" dirty="0"/>
              <a:t> το σήμα χάνει σημαντικό μέρος της ισχύος του λόγω ατμοσφαιρικής απορρόφησης</a:t>
            </a:r>
          </a:p>
          <a:p>
            <a:r>
              <a:rPr lang="el-GR" altLang="en-US" dirty="0"/>
              <a:t>Οι δορυφορικές ζεύξεις παρουσιάζουν αρκετές ιδιαιτερότητες όπως: </a:t>
            </a:r>
          </a:p>
          <a:p>
            <a:pPr lvl="1"/>
            <a:r>
              <a:rPr lang="el-GR" altLang="en-US" dirty="0"/>
              <a:t>καθυστέρηση διάδοσης</a:t>
            </a:r>
          </a:p>
          <a:p>
            <a:pPr lvl="1"/>
            <a:r>
              <a:rPr lang="el-GR" altLang="en-US" dirty="0" err="1"/>
              <a:t>broadcast</a:t>
            </a:r>
            <a:r>
              <a:rPr lang="el-GR" altLang="en-US" dirty="0"/>
              <a:t> φύση του μέσου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Δορυφορική</a:t>
            </a:r>
            <a:r>
              <a:rPr lang="en-GB" altLang="en-US" dirty="0"/>
              <a:t> </a:t>
            </a:r>
            <a:r>
              <a:rPr lang="el-GR" altLang="en-US" dirty="0"/>
              <a:t>Ζ</a:t>
            </a:r>
            <a:r>
              <a:rPr lang="en-GB" altLang="en-US" dirty="0" err="1"/>
              <a:t>εύξη</a:t>
            </a:r>
            <a:r>
              <a:rPr lang="en-US" altLang="en-US" dirty="0"/>
              <a:t> (</a:t>
            </a:r>
            <a:r>
              <a:rPr lang="el-GR" altLang="en-US" dirty="0"/>
              <a:t>3</a:t>
            </a:r>
            <a:r>
              <a:rPr lang="en-US" altLang="en-US" dirty="0"/>
              <a:t>/</a:t>
            </a:r>
            <a:r>
              <a:rPr lang="el-GR" altLang="en-US" dirty="0"/>
              <a:t>3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55575" y="5733256"/>
            <a:ext cx="7272808" cy="658184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/>
              <a:t>Δορυφορική Ζεύξη (</a:t>
            </a:r>
            <a:r>
              <a:rPr lang="en-US" dirty="0"/>
              <a:t>source: https://docplayer.gr/51528241-Analysi-kai-shediasi-doryforikon-zeyxeon.html)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5807"/>
            <a:ext cx="4973618" cy="40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Μέσα Μετάδοσης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Ομοαξονικό καλώδιο</a:t>
            </a:r>
          </a:p>
          <a:p>
            <a:r>
              <a:rPr lang="el-GR" altLang="en-US" dirty="0"/>
              <a:t>Καλώδιο συνεστραμμένου ζεύγους</a:t>
            </a:r>
          </a:p>
          <a:p>
            <a:r>
              <a:rPr lang="el-GR" altLang="en-US" dirty="0"/>
              <a:t>Οπτική ίνα</a:t>
            </a:r>
          </a:p>
          <a:p>
            <a:r>
              <a:rPr lang="el-GR" altLang="en-US" dirty="0" err="1"/>
              <a:t>Μικροκυματική</a:t>
            </a:r>
            <a:r>
              <a:rPr lang="el-GR" altLang="en-US" dirty="0"/>
              <a:t> ζεύξη</a:t>
            </a:r>
          </a:p>
          <a:p>
            <a:r>
              <a:rPr lang="el-GR" altLang="en-US" dirty="0"/>
              <a:t>Δορυφορική ζεύξη</a:t>
            </a:r>
          </a:p>
          <a:p>
            <a:r>
              <a:rPr lang="el-GR" altLang="en-US" dirty="0"/>
              <a:t>Ραδιοφωνική ζεύξη</a:t>
            </a:r>
            <a:endParaRPr lang="en-US" altLang="en-US" dirty="0"/>
          </a:p>
          <a:p>
            <a:r>
              <a:rPr lang="el-GR" altLang="en-US" dirty="0"/>
              <a:t>Γραμμές ηλεκτρικού ρεύματος</a:t>
            </a:r>
          </a:p>
        </p:txBody>
      </p:sp>
    </p:spTree>
    <p:extLst>
      <p:ext uri="{BB962C8B-B14F-4D97-AF65-F5344CB8AC3E}">
        <p14:creationId xmlns:p14="http://schemas.microsoft.com/office/powerpoint/2010/main" val="2503346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Ραδιοφωνική ζεύξη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/>
              <a:t>Η βα</a:t>
            </a:r>
            <a:r>
              <a:rPr lang="en-GB" altLang="en-US" dirty="0" err="1"/>
              <a:t>σική</a:t>
            </a:r>
            <a:r>
              <a:rPr lang="en-GB" altLang="en-US" dirty="0"/>
              <a:t> </a:t>
            </a:r>
            <a:r>
              <a:rPr lang="en-GB" altLang="en-US" dirty="0" err="1"/>
              <a:t>δι</a:t>
            </a:r>
            <a:r>
              <a:rPr lang="en-GB" altLang="en-US" dirty="0"/>
              <a:t>αφορά μεταξύ της </a:t>
            </a:r>
            <a:r>
              <a:rPr lang="el-GR" altLang="en-US" dirty="0"/>
              <a:t>ραδιοφωνικής</a:t>
            </a:r>
            <a:r>
              <a:rPr lang="en-US" altLang="en-US" dirty="0"/>
              <a:t> </a:t>
            </a:r>
            <a:r>
              <a:rPr lang="en-GB" altLang="en-US" dirty="0"/>
              <a:t>και της μικροκυματικής ζεύξης είναι ότι η πρώτη γίνεται προς κάθε κατεύθυνση ενώ η δεύτερη είναι εστιαζόμενη </a:t>
            </a:r>
            <a:endParaRPr lang="en-US" altLang="en-US" dirty="0"/>
          </a:p>
          <a:p>
            <a:r>
              <a:rPr lang="en-GB" altLang="en-US" dirty="0" err="1"/>
              <a:t>Οι</a:t>
            </a:r>
            <a:r>
              <a:rPr lang="en-GB" altLang="en-US" dirty="0"/>
              <a:t> ρα</a:t>
            </a:r>
            <a:r>
              <a:rPr lang="en-GB" altLang="en-US" dirty="0" err="1"/>
              <a:t>διοφωνικές</a:t>
            </a:r>
            <a:r>
              <a:rPr lang="en-GB" altLang="en-US" dirty="0"/>
              <a:t> </a:t>
            </a:r>
            <a:r>
              <a:rPr lang="en-GB" altLang="en-US" dirty="0" err="1"/>
              <a:t>ζεύξεις</a:t>
            </a:r>
            <a:r>
              <a:rPr lang="en-GB" altLang="en-US" dirty="0"/>
              <a:t> </a:t>
            </a:r>
            <a:r>
              <a:rPr lang="en-GB" altLang="en-US" dirty="0" err="1"/>
              <a:t>χρησιμο</a:t>
            </a:r>
            <a:r>
              <a:rPr lang="en-GB" altLang="en-US" dirty="0"/>
              <a:t>ποιούν συχνότητες της VHF και UHF ζώνης </a:t>
            </a:r>
            <a:r>
              <a:rPr lang="el-GR" altLang="en-US" dirty="0"/>
              <a:t>(</a:t>
            </a:r>
            <a:r>
              <a:rPr lang="en-GB" altLang="en-US" dirty="0"/>
              <a:t>30 MHz </a:t>
            </a:r>
            <a:r>
              <a:rPr lang="en-GB" altLang="en-US" dirty="0" err="1"/>
              <a:t>έως</a:t>
            </a:r>
            <a:r>
              <a:rPr lang="en-GB" altLang="en-US" dirty="0"/>
              <a:t> 1 GHz</a:t>
            </a:r>
            <a:r>
              <a:rPr lang="el-GR" altLang="en-US" dirty="0"/>
              <a:t>)</a:t>
            </a:r>
          </a:p>
          <a:p>
            <a:r>
              <a:rPr lang="en-US" altLang="en-US" dirty="0"/>
              <a:t>T</a:t>
            </a:r>
            <a:r>
              <a:rPr lang="en-GB" altLang="en-US" dirty="0"/>
              <a:t>ο </a:t>
            </a:r>
            <a:r>
              <a:rPr lang="en-GB" altLang="en-US" dirty="0" err="1"/>
              <a:t>κύριο</a:t>
            </a:r>
            <a:r>
              <a:rPr lang="en-GB" altLang="en-US" dirty="0"/>
              <a:t> </a:t>
            </a:r>
            <a:r>
              <a:rPr lang="en-GB" altLang="en-US" dirty="0" err="1"/>
              <a:t>μειονέκτημ</a:t>
            </a:r>
            <a:r>
              <a:rPr lang="en-GB" altLang="en-US" dirty="0"/>
              <a:t>α</a:t>
            </a:r>
            <a:r>
              <a:rPr lang="el-GR" altLang="en-US" dirty="0"/>
              <a:t>: </a:t>
            </a:r>
            <a:r>
              <a:rPr lang="en-GB" altLang="en-US" dirty="0"/>
              <a:t>ο </a:t>
            </a:r>
            <a:r>
              <a:rPr lang="en-GB" altLang="en-US" dirty="0" err="1"/>
              <a:t>μικρός</a:t>
            </a:r>
            <a:r>
              <a:rPr lang="en-GB" altLang="en-US" dirty="0"/>
              <a:t> </a:t>
            </a:r>
            <a:r>
              <a:rPr lang="en-GB" altLang="en-US" dirty="0" err="1"/>
              <a:t>ρυθμός</a:t>
            </a:r>
            <a:r>
              <a:rPr lang="en-GB" altLang="en-US" dirty="0"/>
              <a:t> </a:t>
            </a:r>
            <a:r>
              <a:rPr lang="en-GB" altLang="en-US" dirty="0" err="1"/>
              <a:t>μετάδοσης</a:t>
            </a:r>
            <a:r>
              <a:rPr lang="en-GB" altLang="en-US" dirty="0"/>
              <a:t> </a:t>
            </a:r>
            <a:r>
              <a:rPr lang="en-GB" altLang="en-US" dirty="0" err="1"/>
              <a:t>δεδομένων</a:t>
            </a:r>
            <a:r>
              <a:rPr lang="el-GR" altLang="en-US" dirty="0"/>
              <a:t> λόγω τ</a:t>
            </a:r>
            <a:r>
              <a:rPr lang="en-GB" altLang="en-US" dirty="0"/>
              <a:t>η</a:t>
            </a:r>
            <a:r>
              <a:rPr lang="el-GR" altLang="en-US" dirty="0"/>
              <a:t>ς</a:t>
            </a:r>
            <a:r>
              <a:rPr lang="en-GB" altLang="en-US" dirty="0"/>
              <a:t> πα</a:t>
            </a:r>
            <a:r>
              <a:rPr lang="en-GB" altLang="en-US" dirty="0" err="1"/>
              <a:t>ρεμ</a:t>
            </a:r>
            <a:r>
              <a:rPr lang="en-GB" altLang="en-US" dirty="0"/>
              <a:t>βολή</a:t>
            </a:r>
            <a:r>
              <a:rPr lang="el-GR" altLang="en-US" dirty="0"/>
              <a:t>ς</a:t>
            </a:r>
            <a:r>
              <a:rPr lang="en-GB" altLang="en-US" dirty="0"/>
              <a:t> πολλαπλών μονοπατιών (multipath interference)</a:t>
            </a:r>
            <a:r>
              <a:rPr lang="el-GR" altLang="en-US" dirty="0"/>
              <a:t> λόγω </a:t>
            </a:r>
            <a:r>
              <a:rPr lang="en-GB" altLang="en-US" dirty="0"/>
              <a:t>α</a:t>
            </a:r>
            <a:r>
              <a:rPr lang="en-GB" altLang="en-US" dirty="0" err="1"/>
              <a:t>νάκλ</a:t>
            </a:r>
            <a:r>
              <a:rPr lang="en-GB" altLang="en-US" dirty="0"/>
              <a:t>αση</a:t>
            </a:r>
            <a:r>
              <a:rPr lang="el-GR" altLang="en-US" dirty="0"/>
              <a:t>ς</a:t>
            </a:r>
            <a:r>
              <a:rPr lang="en-GB" altLang="en-US" dirty="0"/>
              <a:t> που προκαλούν τα φυσικά εμπόδια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Γρ</a:t>
            </a:r>
            <a:r>
              <a:rPr lang="en-US" dirty="0"/>
              <a:t>αμμές Ηλεκτρικού Ρεύματος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Το δίκτυο διανομής ηλεκτρισμού μπορεί να χρησιμοποιηθεί για τη μετάδοση δεδομένων</a:t>
            </a:r>
          </a:p>
          <a:p>
            <a:r>
              <a:rPr lang="el-GR" altLang="en-US" dirty="0"/>
              <a:t>Η πιο κοινή του χρήση είναι η δημιουργία ενός δικτύου </a:t>
            </a:r>
            <a:r>
              <a:rPr lang="en-US" altLang="en-US" dirty="0"/>
              <a:t>LAN</a:t>
            </a:r>
            <a:r>
              <a:rPr lang="el-GR" altLang="en-US" dirty="0"/>
              <a:t> εντός μίας οικίας</a:t>
            </a:r>
          </a:p>
          <a:p>
            <a:r>
              <a:rPr lang="el-GR" altLang="en-US" dirty="0"/>
              <a:t>Πλεονέκτημα: απλότητα εγκατάστασης</a:t>
            </a:r>
          </a:p>
          <a:p>
            <a:r>
              <a:rPr lang="el-GR" altLang="en-US" dirty="0"/>
              <a:t>Μειονέκτημα: δυσκολία αποστολής του σήματος δεδομένων πάνω από μία ηλεκτρική καλωδίωση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Τύποι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Πολλαπλοί τύποι δικτύων σήμερα:</a:t>
            </a:r>
            <a:endParaRPr lang="en-GB" altLang="en-US" dirty="0"/>
          </a:p>
          <a:p>
            <a:pPr lvl="1"/>
            <a:r>
              <a:rPr lang="en-GB" altLang="en-US" dirty="0" err="1"/>
              <a:t>Τηλεφωνικό</a:t>
            </a:r>
            <a:r>
              <a:rPr lang="el-GR" altLang="en-US" dirty="0"/>
              <a:t> δίκτυο</a:t>
            </a:r>
            <a:endParaRPr lang="en-GB" altLang="en-US" dirty="0"/>
          </a:p>
          <a:p>
            <a:pPr lvl="1"/>
            <a:r>
              <a:rPr lang="en-GB" altLang="en-US" dirty="0" err="1"/>
              <a:t>Ηλεκτρονικών</a:t>
            </a:r>
            <a:r>
              <a:rPr lang="en-GB" altLang="en-US" dirty="0"/>
              <a:t> υπ</a:t>
            </a:r>
            <a:r>
              <a:rPr lang="en-GB" altLang="en-US" dirty="0" err="1"/>
              <a:t>ολογιστών</a:t>
            </a:r>
            <a:endParaRPr lang="en-GB" altLang="en-US" dirty="0"/>
          </a:p>
          <a:p>
            <a:pPr lvl="1"/>
            <a:r>
              <a:rPr lang="en-GB" altLang="en-US" dirty="0" err="1"/>
              <a:t>Συστημάτων</a:t>
            </a:r>
            <a:r>
              <a:rPr lang="en-GB" altLang="en-US" dirty="0"/>
              <a:t> </a:t>
            </a:r>
            <a:r>
              <a:rPr lang="en-GB" altLang="en-US" dirty="0" err="1"/>
              <a:t>Αυτόμ</a:t>
            </a:r>
            <a:r>
              <a:rPr lang="en-GB" altLang="en-US" dirty="0"/>
              <a:t>ατου Ελέγχου</a:t>
            </a:r>
          </a:p>
          <a:p>
            <a:pPr lvl="1"/>
            <a:r>
              <a:rPr lang="en-GB" altLang="en-US" dirty="0" err="1"/>
              <a:t>Συστημάτων</a:t>
            </a:r>
            <a:r>
              <a:rPr lang="en-GB" altLang="en-US" dirty="0"/>
              <a:t> </a:t>
            </a:r>
            <a:r>
              <a:rPr lang="en-GB" altLang="en-US" dirty="0" err="1"/>
              <a:t>Ασφ</a:t>
            </a:r>
            <a:r>
              <a:rPr lang="en-GB" altLang="en-US" dirty="0"/>
              <a:t>αλείας</a:t>
            </a:r>
          </a:p>
          <a:p>
            <a:pPr lvl="1"/>
            <a:r>
              <a:rPr lang="en-GB" altLang="en-US" dirty="0" err="1"/>
              <a:t>Συστημάτων</a:t>
            </a:r>
            <a:r>
              <a:rPr lang="en-GB" altLang="en-US" dirty="0"/>
              <a:t> </a:t>
            </a:r>
            <a:r>
              <a:rPr lang="en-GB" altLang="en-US" dirty="0" err="1"/>
              <a:t>Αν</a:t>
            </a:r>
            <a:r>
              <a:rPr lang="en-GB" altLang="en-US" dirty="0"/>
              <a:t>ακοινώσεων, Μουσικής, Video κλπ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0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Δομημένη Καλωδίωση (</a:t>
            </a:r>
            <a:r>
              <a:rPr lang="en-US" altLang="en-US" dirty="0"/>
              <a:t>S</a:t>
            </a:r>
            <a:r>
              <a:rPr lang="el-GR" altLang="en-US" dirty="0" err="1"/>
              <a:t>tructured</a:t>
            </a:r>
            <a:r>
              <a:rPr lang="el-GR" altLang="en-US" dirty="0"/>
              <a:t> </a:t>
            </a:r>
            <a:r>
              <a:rPr lang="el-GR" altLang="en-US" dirty="0" err="1"/>
              <a:t>cabling</a:t>
            </a:r>
            <a:r>
              <a:rPr lang="el-GR" altLang="en-US" dirty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Η ανάγκη για ενοποίηση των δικτύων σε ένα ενιαίο δίκτυο οδήγησε σε ένα νέο τύπο δικτύου που ονομάστηκε </a:t>
            </a:r>
            <a:r>
              <a:rPr lang="en-US" altLang="en-US" dirty="0"/>
              <a:t>“</a:t>
            </a:r>
            <a:r>
              <a:rPr lang="el-GR" altLang="en-US" dirty="0"/>
              <a:t>Δομημένη Καλωδίωση</a:t>
            </a:r>
            <a:r>
              <a:rPr lang="en-US" altLang="en-US" dirty="0"/>
              <a:t>”</a:t>
            </a:r>
            <a:endParaRPr lang="el-GR" altLang="en-US" dirty="0"/>
          </a:p>
          <a:p>
            <a:r>
              <a:rPr lang="el-GR" dirty="0"/>
              <a:t>Αφορά τον σχεδιασμό και την εγκατάσταση ενός ευρυζωνικού συστήματος μεταφοράς φωνής και δεδομένων στους χώρους ενός κτιρίου</a:t>
            </a:r>
          </a:p>
          <a:p>
            <a:r>
              <a:rPr lang="el-GR" altLang="en-US" dirty="0"/>
              <a:t>Η χρήση δομημένης καλωδίωσης κατά την εγκατάσταση ενός δικτύου, διασφαλίζει την αποτελεσματική διαχείριση και την εύκολη επέκτασή του</a:t>
            </a:r>
          </a:p>
          <a:p>
            <a:endParaRPr lang="en-US" dirty="0"/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0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Κύρια Χαρακτηριστικά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Τα κύρια χαρακτηριστικά του δικτύου Δομημένης Καλωδίωσης είναι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/>
              <a:t>Κάλυψη των απαιτήσεων </a:t>
            </a:r>
            <a:r>
              <a:rPr lang="en-GB" altLang="en-US" dirty="0" err="1"/>
              <a:t>των</a:t>
            </a:r>
            <a:r>
              <a:rPr lang="en-GB" altLang="en-US" dirty="0"/>
              <a:t> </a:t>
            </a:r>
            <a:r>
              <a:rPr lang="en-GB" altLang="en-US" dirty="0" err="1"/>
              <a:t>τηλε</a:t>
            </a:r>
            <a:r>
              <a:rPr lang="en-GB" altLang="en-US" dirty="0"/>
              <a:t>πικοινωνιακών συσκευών</a:t>
            </a:r>
            <a:endParaRPr lang="en-US" altLang="en-US" dirty="0"/>
          </a:p>
          <a:p>
            <a:pPr lvl="1"/>
            <a:r>
              <a:rPr lang="el-GR" altLang="en-US" dirty="0"/>
              <a:t>Εύκολη επέκταση </a:t>
            </a:r>
            <a:r>
              <a:rPr lang="en-GB" altLang="en-US" dirty="0" err="1"/>
              <a:t>χωρίς</a:t>
            </a:r>
            <a:r>
              <a:rPr lang="en-GB" altLang="en-US" dirty="0"/>
              <a:t> </a:t>
            </a:r>
            <a:r>
              <a:rPr lang="el-GR" altLang="en-US" dirty="0" err="1"/>
              <a:t>μεταβολ</a:t>
            </a:r>
            <a:r>
              <a:rPr lang="en-GB" altLang="en-US" dirty="0" err="1"/>
              <a:t>ές</a:t>
            </a:r>
            <a:r>
              <a:rPr lang="en-GB" altLang="en-US" dirty="0"/>
              <a:t> στο υφιστάμενο δίκτυο</a:t>
            </a:r>
            <a:endParaRPr lang="en-US" altLang="en-US" dirty="0"/>
          </a:p>
          <a:p>
            <a:pPr lvl="1"/>
            <a:r>
              <a:rPr lang="el-GR" altLang="en-US" dirty="0"/>
              <a:t>Χρήση </a:t>
            </a:r>
            <a:r>
              <a:rPr lang="en-GB" altLang="en-US" dirty="0" err="1"/>
              <a:t>τυ</a:t>
            </a:r>
            <a:r>
              <a:rPr lang="en-GB" altLang="en-US" dirty="0"/>
              <a:t>ποποιημέν</a:t>
            </a:r>
            <a:r>
              <a:rPr lang="el-GR" altLang="en-US" dirty="0"/>
              <a:t>ων</a:t>
            </a:r>
            <a:r>
              <a:rPr lang="en-US" altLang="en-US" dirty="0"/>
              <a:t> </a:t>
            </a:r>
            <a:r>
              <a:rPr lang="el-GR" altLang="en-US" dirty="0"/>
              <a:t>και </a:t>
            </a:r>
            <a:r>
              <a:rPr lang="en-GB" altLang="en-US" dirty="0" err="1"/>
              <a:t>συγκεκριμένων</a:t>
            </a:r>
            <a:r>
              <a:rPr lang="en-GB" altLang="en-US" dirty="0"/>
              <a:t> π</a:t>
            </a:r>
            <a:r>
              <a:rPr lang="en-GB" altLang="en-US" dirty="0" err="1"/>
              <a:t>ροδι</a:t>
            </a:r>
            <a:r>
              <a:rPr lang="en-GB" altLang="en-US" dirty="0"/>
              <a:t>αγραφών δομικ</a:t>
            </a:r>
            <a:r>
              <a:rPr lang="el-GR" altLang="en-US" dirty="0" err="1"/>
              <a:t>ών</a:t>
            </a:r>
            <a:r>
              <a:rPr lang="en-GB" altLang="en-US" dirty="0"/>
              <a:t> </a:t>
            </a:r>
            <a:r>
              <a:rPr lang="en-GB" altLang="en-US" dirty="0" err="1"/>
              <a:t>υλικ</a:t>
            </a:r>
            <a:r>
              <a:rPr lang="el-GR" altLang="en-US" dirty="0" err="1"/>
              <a:t>ών</a:t>
            </a:r>
            <a:r>
              <a:rPr lang="en-GB" altLang="en-US" dirty="0"/>
              <a:t> </a:t>
            </a:r>
            <a:r>
              <a:rPr lang="el-GR" altLang="en-US" dirty="0"/>
              <a:t>για το</a:t>
            </a:r>
            <a:r>
              <a:rPr lang="en-GB" altLang="en-US" dirty="0"/>
              <a:t> δ</a:t>
            </a:r>
            <a:r>
              <a:rPr lang="el-GR" altLang="en-US" dirty="0" err="1"/>
              <a:t>ίκτυο</a:t>
            </a:r>
            <a:endParaRPr lang="el-GR" altLang="en-US" dirty="0"/>
          </a:p>
          <a:p>
            <a:pPr lvl="1"/>
            <a:r>
              <a:rPr lang="el-GR" altLang="en-US" dirty="0"/>
              <a:t>Ανεξαρτησία </a:t>
            </a:r>
            <a:r>
              <a:rPr lang="en-GB" altLang="en-US" dirty="0"/>
              <a:t>από την τεχνολογία κατασκευής και την προέλευση των </a:t>
            </a:r>
            <a:r>
              <a:rPr lang="el-GR" altLang="en-US" dirty="0"/>
              <a:t>συνδεόμενων </a:t>
            </a:r>
            <a:r>
              <a:rPr lang="en-GB" altLang="en-US" dirty="0" err="1"/>
              <a:t>μηχ</a:t>
            </a:r>
            <a:r>
              <a:rPr lang="en-GB" altLang="en-US" dirty="0"/>
              <a:t>ανημάτων</a:t>
            </a:r>
            <a:endParaRPr lang="el-GR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0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Κύρια Χαρακτηριστικά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altLang="en-US" dirty="0" err="1"/>
              <a:t>Το</a:t>
            </a:r>
            <a:r>
              <a:rPr lang="en-GB" altLang="en-US" dirty="0"/>
              <a:t> </a:t>
            </a:r>
            <a:r>
              <a:rPr lang="en-GB" altLang="en-US" dirty="0" err="1"/>
              <a:t>δίκτυο</a:t>
            </a:r>
            <a:r>
              <a:rPr lang="en-GB" altLang="en-US" dirty="0"/>
              <a:t> </a:t>
            </a:r>
            <a:r>
              <a:rPr lang="el-GR" altLang="en-US" dirty="0"/>
              <a:t>σχεδιάζεται </a:t>
            </a:r>
            <a:r>
              <a:rPr lang="en-GB" altLang="en-US" dirty="0" err="1"/>
              <a:t>χωρίς</a:t>
            </a:r>
            <a:r>
              <a:rPr lang="en-GB" altLang="en-US" dirty="0"/>
              <a:t> λεπτομερή γνώση για το είδος, την ακριβή θέση και τον αριθμό των συσκευών</a:t>
            </a:r>
            <a:endParaRPr lang="el-GR" altLang="en-US" dirty="0"/>
          </a:p>
          <a:p>
            <a:pPr lvl="1"/>
            <a:r>
              <a:rPr lang="el-GR" altLang="en-US" dirty="0"/>
              <a:t>Τ</a:t>
            </a:r>
            <a:r>
              <a:rPr lang="en-GB" altLang="en-US" dirty="0"/>
              <a:t>α </a:t>
            </a:r>
            <a:r>
              <a:rPr lang="en-GB" altLang="en-US" dirty="0" err="1"/>
              <a:t>μηχ</a:t>
            </a:r>
            <a:r>
              <a:rPr lang="en-GB" altLang="en-US" dirty="0"/>
              <a:t>ανήματα πλην των τερματικών είναι συγκεντρωμένα </a:t>
            </a:r>
            <a:r>
              <a:rPr lang="el-GR" altLang="en-US" dirty="0"/>
              <a:t>για εύκολη</a:t>
            </a:r>
            <a:r>
              <a:rPr lang="en-GB" altLang="en-US" dirty="0"/>
              <a:t> </a:t>
            </a:r>
            <a:r>
              <a:rPr lang="el-GR" altLang="en-US" dirty="0"/>
              <a:t>και ταχύτερη </a:t>
            </a:r>
            <a:r>
              <a:rPr lang="en-GB" altLang="en-US" dirty="0" err="1"/>
              <a:t>συντήρηση</a:t>
            </a:r>
            <a:r>
              <a:rPr lang="en-GB" altLang="en-US" dirty="0"/>
              <a:t> και </a:t>
            </a:r>
            <a:r>
              <a:rPr lang="en-GB" altLang="en-US" dirty="0" err="1"/>
              <a:t>δι</a:t>
            </a:r>
            <a:r>
              <a:rPr lang="en-GB" altLang="en-US" dirty="0"/>
              <a:t>αχείριση</a:t>
            </a:r>
            <a:endParaRPr lang="el-GR" altLang="en-US" dirty="0"/>
          </a:p>
          <a:p>
            <a:pPr lvl="1"/>
            <a:r>
              <a:rPr lang="en-GB" altLang="en-US" dirty="0"/>
              <a:t>Η α</a:t>
            </a:r>
            <a:r>
              <a:rPr lang="en-GB" altLang="en-US" dirty="0" err="1"/>
              <a:t>ρχιτεκτονική</a:t>
            </a:r>
            <a:r>
              <a:rPr lang="en-GB" altLang="en-US" dirty="0"/>
              <a:t> </a:t>
            </a:r>
            <a:r>
              <a:rPr lang="en-GB" altLang="en-US" dirty="0" err="1"/>
              <a:t>είν</a:t>
            </a:r>
            <a:r>
              <a:rPr lang="en-GB" altLang="en-US" dirty="0"/>
              <a:t>αι </a:t>
            </a:r>
            <a:r>
              <a:rPr lang="el-GR" altLang="en-US" dirty="0"/>
              <a:t>αστέρα,</a:t>
            </a:r>
            <a:r>
              <a:rPr lang="en-GB" altLang="en-US" dirty="0"/>
              <a:t> </a:t>
            </a:r>
            <a:r>
              <a:rPr lang="el-GR" altLang="en-US" dirty="0"/>
              <a:t>δ</a:t>
            </a:r>
            <a:r>
              <a:rPr lang="en-GB" altLang="en-US" dirty="0" err="1"/>
              <a:t>ηλ</a:t>
            </a:r>
            <a:r>
              <a:rPr lang="en-GB" altLang="en-US" dirty="0"/>
              <a:t>αδή όλα τα καλώδια ξεκινούν από τον κατανεμητή και καταλήγουν στις πρίζες χωρίς ενδιάμεσες συνδέσεις ή διακλαδώσεις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Πρότυπα Καλωδίωσης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ANSI/TIA/EIA-568-A</a:t>
            </a:r>
          </a:p>
          <a:p>
            <a:pPr lvl="1"/>
            <a:r>
              <a:rPr lang="en-GB" dirty="0" err="1"/>
              <a:t>Χρησιμο</a:t>
            </a:r>
            <a:r>
              <a:rPr lang="en-GB" dirty="0"/>
              <a:t>ποιείται στις ΗΠΑ</a:t>
            </a:r>
            <a:endParaRPr lang="el-GR" dirty="0"/>
          </a:p>
          <a:p>
            <a:pPr lvl="1"/>
            <a:r>
              <a:rPr lang="el-GR" altLang="en-US" dirty="0"/>
              <a:t>Υποστηρίζει εφαρμογές περισσοτέρων του ενός προμηθευτών</a:t>
            </a:r>
          </a:p>
          <a:p>
            <a:pPr lvl="1"/>
            <a:r>
              <a:rPr lang="el-GR" altLang="en-US" dirty="0"/>
              <a:t>Παρέχει κατευθύνσεις για τη σχεδίαση των τηλεπικοινωνιακών διατάξεων</a:t>
            </a:r>
          </a:p>
          <a:p>
            <a:pPr lvl="1"/>
            <a:r>
              <a:rPr lang="el-GR" altLang="en-US" dirty="0"/>
              <a:t>Καθορίζει τεχνικές οδηγίες και οδηγίες απόδοσης</a:t>
            </a:r>
          </a:p>
          <a:p>
            <a:r>
              <a:rPr lang="el-GR" altLang="en-US" dirty="0"/>
              <a:t>Το πρότυπο παρέχει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n-US" altLang="en-US" dirty="0" err="1"/>
              <a:t>Έν</a:t>
            </a:r>
            <a:r>
              <a:rPr lang="en-US" altLang="en-US" dirty="0"/>
              <a:t>α γενικευμένο καλωδιακό σύστημα για κτήρια</a:t>
            </a:r>
          </a:p>
          <a:p>
            <a:pPr lvl="1"/>
            <a:r>
              <a:rPr lang="en-US" altLang="en-US" dirty="0"/>
              <a:t>Υπ</a:t>
            </a:r>
            <a:r>
              <a:rPr lang="en-US" altLang="en-US" dirty="0" err="1"/>
              <a:t>οστήριξη</a:t>
            </a:r>
            <a:r>
              <a:rPr lang="en-US" altLang="en-US" dirty="0"/>
              <a:t> π</a:t>
            </a:r>
            <a:r>
              <a:rPr lang="en-US" altLang="en-US" dirty="0" err="1"/>
              <a:t>ολλ</a:t>
            </a:r>
            <a:r>
              <a:rPr lang="en-US" altLang="en-US" dirty="0"/>
              <a:t>απλών προϊόντων &amp; περιβαλλόντων</a:t>
            </a:r>
          </a:p>
          <a:p>
            <a:pPr lvl="2"/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6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Πρότυπα Καλωδίωσης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ANSI/TIA/EIA – 568 – Β </a:t>
            </a:r>
            <a:endParaRPr lang="en-US" dirty="0"/>
          </a:p>
          <a:p>
            <a:pPr lvl="1"/>
            <a:r>
              <a:rPr lang="el-GR" dirty="0"/>
              <a:t>Αποτελεί εξέλιξη του 568-Α </a:t>
            </a:r>
            <a:endParaRPr lang="en-US" dirty="0"/>
          </a:p>
          <a:p>
            <a:pPr lvl="1"/>
            <a:r>
              <a:rPr lang="el-GR" dirty="0"/>
              <a:t>Αποτελείται από τρία πρότυπα: </a:t>
            </a:r>
            <a:r>
              <a:rPr lang="en-US" dirty="0"/>
              <a:t>Β</a:t>
            </a:r>
            <a:r>
              <a:rPr lang="it-IT" dirty="0"/>
              <a:t>.1 </a:t>
            </a:r>
            <a:r>
              <a:rPr lang="el-GR" dirty="0"/>
              <a:t>έως </a:t>
            </a:r>
            <a:r>
              <a:rPr lang="en-US" dirty="0"/>
              <a:t>B.3</a:t>
            </a:r>
            <a:endParaRPr lang="el-GR" dirty="0"/>
          </a:p>
          <a:p>
            <a:pPr lvl="1"/>
            <a:r>
              <a:rPr lang="el-GR" altLang="en-US" dirty="0"/>
              <a:t>Προορίζεται για καλώδια που λειτουργούν στις συχνότητες μέχρι 500 MHz και με μέγιστο μήκος 100μ</a:t>
            </a:r>
            <a:endParaRPr lang="en-US" altLang="en-US" dirty="0"/>
          </a:p>
          <a:p>
            <a:pPr lvl="2"/>
            <a:r>
              <a:rPr lang="el-GR" altLang="en-US" dirty="0"/>
              <a:t>Β1</a:t>
            </a:r>
            <a:r>
              <a:rPr lang="en-US" altLang="en-US" dirty="0"/>
              <a:t>: </a:t>
            </a:r>
            <a:r>
              <a:rPr lang="el-GR" altLang="en-US" dirty="0" err="1"/>
              <a:t>Commercial</a:t>
            </a:r>
            <a:r>
              <a:rPr lang="el-GR" altLang="en-US" dirty="0"/>
              <a:t> </a:t>
            </a:r>
            <a:r>
              <a:rPr lang="el-GR" altLang="en-US" dirty="0" err="1"/>
              <a:t>Building</a:t>
            </a:r>
            <a:r>
              <a:rPr lang="el-GR" altLang="en-US" dirty="0"/>
              <a:t> </a:t>
            </a:r>
            <a:endParaRPr lang="en-US" altLang="en-US" dirty="0"/>
          </a:p>
          <a:p>
            <a:pPr lvl="2"/>
            <a:r>
              <a:rPr lang="en-US" altLang="en-US" dirty="0"/>
              <a:t>B2:  Balanced Twisting-pair </a:t>
            </a:r>
            <a:r>
              <a:rPr lang="en-US" altLang="en-US" dirty="0" err="1"/>
              <a:t>Cabing</a:t>
            </a:r>
            <a:r>
              <a:rPr lang="en-US" altLang="en-US" dirty="0"/>
              <a:t> </a:t>
            </a:r>
            <a:r>
              <a:rPr lang="en-GB" altLang="en-US" dirty="0"/>
              <a:t>Components Standard</a:t>
            </a:r>
            <a:endParaRPr lang="en-US" altLang="en-US" dirty="0"/>
          </a:p>
          <a:p>
            <a:pPr lvl="2"/>
            <a:r>
              <a:rPr lang="en-US" altLang="en-US" dirty="0"/>
              <a:t>Β-3: Optical Fiber </a:t>
            </a:r>
            <a:r>
              <a:rPr lang="en-US" altLang="en-US" dirty="0" err="1"/>
              <a:t>Cabing</a:t>
            </a:r>
            <a:r>
              <a:rPr lang="en-US" altLang="en-US" dirty="0"/>
              <a:t> Components </a:t>
            </a:r>
            <a:r>
              <a:rPr lang="en-GB" altLang="en-US" dirty="0"/>
              <a:t>Standard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6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Πρότυπα Καλωδίωσης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ISO/IEC 11801</a:t>
            </a:r>
          </a:p>
          <a:p>
            <a:pPr lvl="1"/>
            <a:r>
              <a:rPr lang="en-GB" dirty="0" err="1"/>
              <a:t>Χρησιμο</a:t>
            </a:r>
            <a:r>
              <a:rPr lang="en-GB" dirty="0"/>
              <a:t>ποιείται στην Ευρώπη</a:t>
            </a:r>
            <a:endParaRPr lang="el-GR" dirty="0"/>
          </a:p>
          <a:p>
            <a:pPr lvl="1"/>
            <a:r>
              <a:rPr lang="el-GR" altLang="en-US" dirty="0"/>
              <a:t>Ορίζει πέντε κλάσεις εφαρμογών</a:t>
            </a:r>
            <a:r>
              <a:rPr lang="en-US" altLang="en-US" dirty="0"/>
              <a:t>:</a:t>
            </a:r>
          </a:p>
          <a:p>
            <a:pPr lvl="2"/>
            <a:r>
              <a:rPr lang="el-GR" altLang="en-US" dirty="0"/>
              <a:t>Κλάση Α</a:t>
            </a:r>
            <a:r>
              <a:rPr lang="en-US" altLang="en-US" dirty="0"/>
              <a:t>: </a:t>
            </a:r>
            <a:r>
              <a:rPr lang="el-GR" altLang="en-US" dirty="0"/>
              <a:t>Εφαρμογές φωνής χαμηλής συχνότητας</a:t>
            </a:r>
          </a:p>
          <a:p>
            <a:pPr lvl="2"/>
            <a:r>
              <a:rPr lang="el-GR" altLang="en-US" dirty="0"/>
              <a:t>Κλάση Β</a:t>
            </a:r>
            <a:r>
              <a:rPr lang="en-US" altLang="en-US" dirty="0"/>
              <a:t>:</a:t>
            </a:r>
            <a:r>
              <a:rPr lang="el-GR" altLang="en-US" dirty="0"/>
              <a:t> Εφαρμογές δεδομένων χαμηλής ταχύτητας</a:t>
            </a:r>
          </a:p>
          <a:p>
            <a:pPr lvl="2"/>
            <a:r>
              <a:rPr lang="el-GR" altLang="en-US" dirty="0"/>
              <a:t>Κλάση Γ</a:t>
            </a:r>
            <a:r>
              <a:rPr lang="en-US" altLang="en-US" dirty="0"/>
              <a:t>: </a:t>
            </a:r>
            <a:r>
              <a:rPr lang="el-GR" altLang="en-US" dirty="0"/>
              <a:t>Εφαρμογές δεδομένων μέσης ταχύτητας</a:t>
            </a:r>
          </a:p>
          <a:p>
            <a:pPr lvl="2"/>
            <a:r>
              <a:rPr lang="el-GR" altLang="en-US" dirty="0"/>
              <a:t>Κλάση Δ</a:t>
            </a:r>
            <a:r>
              <a:rPr lang="en-US" altLang="en-US" dirty="0"/>
              <a:t>: </a:t>
            </a:r>
            <a:r>
              <a:rPr lang="el-GR" altLang="en-US" dirty="0"/>
              <a:t>Εφαρμογές δεδομένων Υψηλής ταχύτητας</a:t>
            </a:r>
          </a:p>
          <a:p>
            <a:pPr lvl="2"/>
            <a:r>
              <a:rPr lang="el-GR" altLang="en-US" dirty="0"/>
              <a:t>Κλάση Οπτικής Ίνας</a:t>
            </a:r>
            <a:r>
              <a:rPr lang="en-US" altLang="en-US" dirty="0"/>
              <a:t>:</a:t>
            </a:r>
            <a:r>
              <a:rPr lang="el-GR" altLang="en-US" dirty="0"/>
              <a:t> Εφαρμογές όπου το εύρος ζώνης δεν είναι περιοριστικός παράγοντας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1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Δομή της Τυποποίησης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/>
              <a:t>Τ</a:t>
            </a:r>
            <a:r>
              <a:rPr lang="en-GB" altLang="en-US"/>
              <a:t>α ακόλουθα υποσυστήματα αποτελούν </a:t>
            </a:r>
            <a:r>
              <a:rPr lang="el-GR" altLang="en-US"/>
              <a:t>σ</a:t>
            </a:r>
            <a:r>
              <a:rPr lang="en-GB" altLang="en-US"/>
              <a:t>τοιχεία της δομής του τηλεπικοινωνιακού συστήματος καλωδίωσης:</a:t>
            </a:r>
            <a:endParaRPr lang="el-GR" altLang="en-US"/>
          </a:p>
          <a:p>
            <a:pPr lvl="1"/>
            <a:r>
              <a:rPr lang="en-GB" altLang="en-US"/>
              <a:t>Οριζόντια Καλωδίωση</a:t>
            </a:r>
            <a:endParaRPr lang="el-GR" altLang="en-US"/>
          </a:p>
          <a:p>
            <a:pPr lvl="1"/>
            <a:r>
              <a:rPr lang="en-GB" altLang="en-US"/>
              <a:t>Κατακόρυφη Καλωδίωση</a:t>
            </a:r>
            <a:endParaRPr lang="el-GR" altLang="en-US"/>
          </a:p>
          <a:p>
            <a:pPr lvl="1"/>
            <a:r>
              <a:rPr lang="en-GB" altLang="en-US"/>
              <a:t>Υποσύστημα Θέσης Εργασίας</a:t>
            </a:r>
            <a:endParaRPr lang="el-GR" altLang="en-US"/>
          </a:p>
          <a:p>
            <a:pPr lvl="1"/>
            <a:r>
              <a:rPr lang="en-GB" altLang="en-US"/>
              <a:t>Κατανεμητής</a:t>
            </a:r>
            <a:endParaRPr lang="el-GR" altLang="en-US"/>
          </a:p>
          <a:p>
            <a:pPr lvl="1"/>
            <a:r>
              <a:rPr lang="en-GB" altLang="en-US"/>
              <a:t>Χώρος </a:t>
            </a:r>
            <a:r>
              <a:rPr lang="el-GR" altLang="en-US"/>
              <a:t>Σ</a:t>
            </a:r>
            <a:r>
              <a:rPr lang="en-GB" altLang="en-US"/>
              <a:t>υσκευών </a:t>
            </a:r>
            <a:r>
              <a:rPr lang="el-GR" altLang="en-US"/>
              <a:t>Ε</a:t>
            </a:r>
            <a:r>
              <a:rPr lang="en-GB" altLang="en-US"/>
              <a:t>πικοινωνίας</a:t>
            </a:r>
            <a:endParaRPr lang="el-GR" altLang="en-US"/>
          </a:p>
          <a:p>
            <a:pPr lvl="1"/>
            <a:r>
              <a:rPr lang="en-GB" altLang="en-US"/>
              <a:t>Σημείο Εισαγωγής στο Κτίριο</a:t>
            </a:r>
            <a:endParaRPr lang="el-GR" altLang="en-US"/>
          </a:p>
          <a:p>
            <a:pPr lvl="1"/>
            <a:r>
              <a:rPr lang="en-GB" altLang="en-US"/>
              <a:t>Γειώσεις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/>
              <a:t>Χαρακτηριστικά Μέσων Μετάδοσης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Επ</a:t>
            </a:r>
            <a:r>
              <a:rPr lang="en-GB" altLang="en-US" dirty="0" err="1"/>
              <a:t>ιτρέ</a:t>
            </a:r>
            <a:r>
              <a:rPr lang="en-GB" altLang="en-US" dirty="0"/>
              <a:t>πουν τη μετάδοση σημάτων με συχνότητες που ανήκουν σε μια συγκεκριμένη περιοχή ή ζώνη συχνοτήτων που χαρακτηρίζεται από μια μέγιστη και μια ελάχιστη συχνότητα, η διαφορά των οποίων ονομάζεται εύρος ζώνης (bandwidth) </a:t>
            </a:r>
            <a:endParaRPr lang="el-GR" altLang="en-US" dirty="0"/>
          </a:p>
          <a:p>
            <a:r>
              <a:rPr lang="el-GR" altLang="en-US" u="sng" dirty="0"/>
              <a:t>Χ</a:t>
            </a:r>
            <a:r>
              <a:rPr lang="en-GB" altLang="en-US" u="sng" dirty="0" err="1"/>
              <a:t>ωρητικότητ</a:t>
            </a:r>
            <a:r>
              <a:rPr lang="el-GR" altLang="en-US" u="sng" dirty="0"/>
              <a:t>α</a:t>
            </a:r>
            <a:r>
              <a:rPr lang="en-GB" altLang="en-US" u="sng" dirty="0"/>
              <a:t> (capacity)</a:t>
            </a:r>
            <a:r>
              <a:rPr lang="el-GR" altLang="en-US" u="sng" dirty="0"/>
              <a:t>:</a:t>
            </a:r>
            <a:r>
              <a:rPr lang="en-GB" altLang="en-US" dirty="0"/>
              <a:t> </a:t>
            </a:r>
            <a:r>
              <a:rPr lang="el-GR" altLang="en-US" dirty="0" err="1"/>
              <a:t>ο</a:t>
            </a:r>
            <a:r>
              <a:rPr lang="en-GB" altLang="en-US" dirty="0" err="1"/>
              <a:t>ρίζετ</a:t>
            </a:r>
            <a:r>
              <a:rPr lang="en-GB" altLang="en-US" dirty="0"/>
              <a:t>αι ως ο μέγιστος ρυθμός με τον οποίο </a:t>
            </a:r>
            <a:r>
              <a:rPr lang="el-GR" altLang="en-US" dirty="0"/>
              <a:t>αποστέλλονται </a:t>
            </a:r>
            <a:r>
              <a:rPr lang="en-GB" altLang="en-US" dirty="0"/>
              <a:t>ή </a:t>
            </a:r>
            <a:r>
              <a:rPr lang="el-GR" altLang="en-US" dirty="0"/>
              <a:t>λαμβάνονται</a:t>
            </a:r>
            <a:r>
              <a:rPr lang="en-GB" altLang="en-US" dirty="0"/>
              <a:t> δεδομένα χωρίς σφάλματα</a:t>
            </a:r>
            <a:endParaRPr lang="en-US" altLang="en-US" dirty="0"/>
          </a:p>
          <a:p>
            <a:pPr lvl="1"/>
            <a:r>
              <a:rPr lang="en-GB" altLang="en-US" dirty="0" err="1"/>
              <a:t>Μονάδ</a:t>
            </a:r>
            <a:r>
              <a:rPr lang="en-GB" altLang="en-US" dirty="0"/>
              <a:t>α μέτρησης: bits ανά δευτερόλεπτο - bits per second (bps)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Οριζόντια Καλωδίωση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Σ</a:t>
            </a:r>
            <a:r>
              <a:rPr lang="en-GB" altLang="en-US" dirty="0" err="1"/>
              <a:t>υνδέει</a:t>
            </a:r>
            <a:r>
              <a:rPr lang="en-GB" altLang="en-US" dirty="0"/>
              <a:t> </a:t>
            </a:r>
            <a:r>
              <a:rPr lang="en-GB" altLang="en-US" dirty="0" err="1"/>
              <a:t>τις</a:t>
            </a:r>
            <a:r>
              <a:rPr lang="en-GB" altLang="en-US" dirty="0"/>
              <a:t> </a:t>
            </a:r>
            <a:r>
              <a:rPr lang="en-GB" altLang="en-US" dirty="0" err="1"/>
              <a:t>τηλε</a:t>
            </a:r>
            <a:r>
              <a:rPr lang="en-GB" altLang="en-US" dirty="0"/>
              <a:t>πικοινωνιακές πρίζες των χώρων εργασίας, με τους κατανεμητές ορόφου</a:t>
            </a:r>
            <a:endParaRPr lang="el-GR" altLang="en-US" dirty="0"/>
          </a:p>
          <a:p>
            <a:r>
              <a:rPr lang="en-GB" altLang="en-US" dirty="0"/>
              <a:t>Η </a:t>
            </a:r>
            <a:r>
              <a:rPr lang="en-GB" altLang="en-US" dirty="0" err="1"/>
              <a:t>το</a:t>
            </a:r>
            <a:r>
              <a:rPr lang="en-GB" altLang="en-US" dirty="0"/>
              <a:t>πολογία της Οριζόντιας Καλωδίωσης Ορόφου είναι </a:t>
            </a:r>
            <a:r>
              <a:rPr lang="el-GR" altLang="en-US" dirty="0"/>
              <a:t>Αστέρα</a:t>
            </a:r>
            <a:r>
              <a:rPr lang="en-GB" altLang="en-US" dirty="0"/>
              <a:t>, με κέντρο τον κατανεμητή ορόφου</a:t>
            </a:r>
            <a:endParaRPr lang="el-GR" altLang="en-US" dirty="0"/>
          </a:p>
          <a:p>
            <a:r>
              <a:rPr lang="el-GR" altLang="en-US" dirty="0"/>
              <a:t>Τ</a:t>
            </a:r>
            <a:r>
              <a:rPr lang="en-GB" altLang="en-US" dirty="0"/>
              <a:t>οπ</a:t>
            </a:r>
            <a:r>
              <a:rPr lang="en-GB" altLang="en-US" dirty="0" err="1"/>
              <a:t>οθετείτ</a:t>
            </a:r>
            <a:r>
              <a:rPr lang="en-GB" altLang="en-US" dirty="0"/>
              <a:t>αι ένας</a:t>
            </a:r>
            <a:r>
              <a:rPr lang="el-GR" altLang="en-US" dirty="0"/>
              <a:t> </a:t>
            </a:r>
            <a:r>
              <a:rPr lang="en-GB" altLang="en-US" dirty="0"/>
              <a:t>κατα</a:t>
            </a:r>
            <a:r>
              <a:rPr lang="en-GB" altLang="en-US" dirty="0" err="1"/>
              <a:t>νεμητής</a:t>
            </a:r>
            <a:r>
              <a:rPr lang="en-GB" altLang="en-US" dirty="0"/>
              <a:t> α</a:t>
            </a:r>
            <a:r>
              <a:rPr lang="en-GB" altLang="en-US" dirty="0" err="1"/>
              <a:t>νά</a:t>
            </a:r>
            <a:r>
              <a:rPr lang="en-GB" altLang="en-US" dirty="0"/>
              <a:t> </a:t>
            </a:r>
            <a:r>
              <a:rPr lang="en-GB" altLang="en-US" dirty="0" err="1"/>
              <a:t>όροφο</a:t>
            </a:r>
            <a:r>
              <a:rPr lang="en-GB" altLang="en-US" dirty="0"/>
              <a:t> ή </a:t>
            </a:r>
            <a:r>
              <a:rPr lang="el-GR" altLang="en-US" dirty="0"/>
              <a:t>ανά </a:t>
            </a:r>
            <a:r>
              <a:rPr lang="en-GB" altLang="en-US" dirty="0"/>
              <a:t>1000 </a:t>
            </a:r>
            <a:r>
              <a:rPr lang="en-GB" altLang="en-US" dirty="0" err="1"/>
              <a:t>τ.μ</a:t>
            </a:r>
            <a:r>
              <a:rPr lang="en-GB" altLang="en-US" dirty="0"/>
              <a:t> επ</a:t>
            </a:r>
            <a:r>
              <a:rPr lang="en-GB" altLang="en-US" dirty="0" err="1"/>
              <a:t>ιφάνει</a:t>
            </a:r>
            <a:r>
              <a:rPr lang="en-GB" altLang="en-US" dirty="0"/>
              <a:t>α</a:t>
            </a:r>
            <a:r>
              <a:rPr lang="el-GR" altLang="en-US" dirty="0"/>
              <a:t>ς</a:t>
            </a:r>
            <a:r>
              <a:rPr lang="en-GB" altLang="en-US" dirty="0"/>
              <a:t> </a:t>
            </a:r>
            <a:r>
              <a:rPr lang="en-GB" altLang="en-US" dirty="0" err="1"/>
              <a:t>ορόφου</a:t>
            </a:r>
            <a:r>
              <a:rPr lang="en-GB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90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Οριζόντια Καλωδίωση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/>
              <a:t>Περιλ</a:t>
            </a:r>
            <a:r>
              <a:rPr lang="en-GB" altLang="en-US" dirty="0"/>
              <a:t>αμβάνει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</a:t>
            </a:r>
            <a:r>
              <a:rPr lang="en-GB" altLang="en-US" dirty="0" err="1"/>
              <a:t>ον</a:t>
            </a:r>
            <a:r>
              <a:rPr lang="en-GB" altLang="en-US" dirty="0"/>
              <a:t> κατα</a:t>
            </a:r>
            <a:r>
              <a:rPr lang="en-GB" altLang="en-US" dirty="0" err="1"/>
              <a:t>νεμητή</a:t>
            </a:r>
            <a:r>
              <a:rPr lang="en-GB" altLang="en-US" dirty="0"/>
              <a:t> </a:t>
            </a:r>
            <a:r>
              <a:rPr lang="en-GB" altLang="en-US" dirty="0" err="1"/>
              <a:t>ορόφου</a:t>
            </a:r>
            <a:endParaRPr lang="en-US" altLang="en-US" dirty="0"/>
          </a:p>
          <a:p>
            <a:pPr lvl="1"/>
            <a:r>
              <a:rPr lang="en-US" altLang="en-US" dirty="0"/>
              <a:t>T</a:t>
            </a:r>
            <a:r>
              <a:rPr lang="en-GB" altLang="en-US" dirty="0" err="1"/>
              <a:t>ις</a:t>
            </a:r>
            <a:r>
              <a:rPr lang="en-GB" altLang="en-US" dirty="0"/>
              <a:t> κα</a:t>
            </a:r>
            <a:r>
              <a:rPr lang="en-GB" altLang="en-US" dirty="0" err="1"/>
              <a:t>λωδιώσεις</a:t>
            </a:r>
            <a:r>
              <a:rPr lang="en-GB" altLang="en-US" dirty="0"/>
              <a:t> </a:t>
            </a:r>
            <a:r>
              <a:rPr lang="en-GB" altLang="en-US" dirty="0" err="1"/>
              <a:t>μετ</a:t>
            </a:r>
            <a:r>
              <a:rPr lang="en-GB" altLang="en-US" dirty="0"/>
              <a:t>αξύ αυτού και των τηλεπικοινωνιακών πριζών</a:t>
            </a:r>
            <a:endParaRPr lang="en-US" altLang="en-US" dirty="0"/>
          </a:p>
          <a:p>
            <a:pPr lvl="1"/>
            <a:r>
              <a:rPr lang="en-US" altLang="en-US" dirty="0"/>
              <a:t>T</a:t>
            </a:r>
            <a:r>
              <a:rPr lang="en-GB" altLang="en-US" dirty="0" err="1"/>
              <a:t>ις</a:t>
            </a:r>
            <a:r>
              <a:rPr lang="en-GB" altLang="en-US" dirty="0"/>
              <a:t> </a:t>
            </a:r>
            <a:r>
              <a:rPr lang="en-GB" altLang="en-US" dirty="0" err="1"/>
              <a:t>τηλε</a:t>
            </a:r>
            <a:r>
              <a:rPr lang="en-GB" altLang="en-US" dirty="0"/>
              <a:t>πικοινωνιακές πρίζες</a:t>
            </a:r>
            <a:endParaRPr lang="en-US" altLang="en-US" dirty="0"/>
          </a:p>
          <a:p>
            <a:pPr lvl="1"/>
            <a:r>
              <a:rPr lang="en-US" altLang="en-US" dirty="0"/>
              <a:t>T</a:t>
            </a:r>
            <a:r>
              <a:rPr lang="en-GB" altLang="en-US" dirty="0" err="1"/>
              <a:t>ις</a:t>
            </a:r>
            <a:r>
              <a:rPr lang="en-GB" altLang="en-US" dirty="0"/>
              <a:t> </a:t>
            </a:r>
            <a:r>
              <a:rPr lang="en-GB" altLang="en-US" dirty="0" err="1"/>
              <a:t>δι</a:t>
            </a:r>
            <a:r>
              <a:rPr lang="en-GB" altLang="en-US" dirty="0"/>
              <a:t>ατάξεις τερματισμού των καλωδίων </a:t>
            </a:r>
            <a:endParaRPr lang="el-GR" altLang="en-US" dirty="0"/>
          </a:p>
          <a:p>
            <a:pPr lvl="1"/>
            <a:r>
              <a:rPr lang="en-US" altLang="en-US" dirty="0"/>
              <a:t>T</a:t>
            </a:r>
            <a:r>
              <a:rPr lang="en-GB" altLang="en-US" dirty="0" err="1"/>
              <a:t>ις</a:t>
            </a:r>
            <a:r>
              <a:rPr lang="en-GB" altLang="en-US" dirty="0"/>
              <a:t> π</a:t>
            </a:r>
            <a:r>
              <a:rPr lang="en-GB" altLang="en-US" dirty="0" err="1"/>
              <a:t>ρίζες</a:t>
            </a:r>
            <a:r>
              <a:rPr lang="en-GB" altLang="en-US" dirty="0"/>
              <a:t> και </a:t>
            </a:r>
            <a:r>
              <a:rPr lang="en-GB" altLang="en-US" dirty="0" err="1"/>
              <a:t>τη</a:t>
            </a:r>
            <a:r>
              <a:rPr lang="en-GB" altLang="en-US" dirty="0"/>
              <a:t> </a:t>
            </a:r>
            <a:r>
              <a:rPr lang="en-GB" altLang="en-US" dirty="0" err="1"/>
              <a:t>μεικτονόμηση</a:t>
            </a:r>
            <a:r>
              <a:rPr lang="en-GB" altLang="en-US" dirty="0"/>
              <a:t> </a:t>
            </a:r>
            <a:r>
              <a:rPr lang="en-GB" altLang="en-US" dirty="0" err="1"/>
              <a:t>με</a:t>
            </a:r>
            <a:r>
              <a:rPr lang="en-GB" altLang="en-US" dirty="0"/>
              <a:t> </a:t>
            </a:r>
            <a:r>
              <a:rPr lang="en-GB" altLang="en-US" dirty="0" err="1"/>
              <a:t>ενεργό</a:t>
            </a:r>
            <a:r>
              <a:rPr lang="en-GB" altLang="en-US" dirty="0"/>
              <a:t> </a:t>
            </a:r>
            <a:r>
              <a:rPr lang="en-GB" altLang="en-US" dirty="0" err="1"/>
              <a:t>εξο</a:t>
            </a:r>
            <a:r>
              <a:rPr lang="en-GB" altLang="en-US" dirty="0"/>
              <a:t>πλισμό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9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Κατακόρυφη Καλωδίωση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Παρέχει </a:t>
            </a:r>
            <a:r>
              <a:rPr lang="en-GB" altLang="en-US" dirty="0" err="1"/>
              <a:t>δι</a:t>
            </a:r>
            <a:r>
              <a:rPr lang="en-GB" altLang="en-US" dirty="0"/>
              <a:t>ασυνδέσεις μεταξύ κατανεμητών ορόφων, χώρου τηλεπικοινωνιακών συσκευών και σημείου εισαγωγής στο </a:t>
            </a:r>
            <a:r>
              <a:rPr lang="el-GR" altLang="en-US" dirty="0"/>
              <a:t>κτίριο</a:t>
            </a:r>
          </a:p>
          <a:p>
            <a:r>
              <a:rPr lang="el-GR" altLang="en-US" dirty="0"/>
              <a:t>Α</a:t>
            </a:r>
            <a:r>
              <a:rPr lang="en-GB" altLang="en-US" dirty="0"/>
              <a:t>π</a:t>
            </a:r>
            <a:r>
              <a:rPr lang="en-GB" altLang="en-US" dirty="0" err="1"/>
              <a:t>οτελείτ</a:t>
            </a:r>
            <a:r>
              <a:rPr lang="en-GB" altLang="en-US" dirty="0"/>
              <a:t>αι</a:t>
            </a:r>
            <a:r>
              <a:rPr lang="en-US" altLang="en-US" dirty="0"/>
              <a:t> </a:t>
            </a:r>
            <a:r>
              <a:rPr lang="el-GR" altLang="en-US" dirty="0"/>
              <a:t>από</a:t>
            </a:r>
            <a:r>
              <a:rPr lang="en-US" altLang="en-US" dirty="0"/>
              <a:t>:</a:t>
            </a:r>
          </a:p>
          <a:p>
            <a:pPr lvl="1"/>
            <a:r>
              <a:rPr lang="el-GR" altLang="en-US" dirty="0"/>
              <a:t>Τα κ</a:t>
            </a:r>
            <a:r>
              <a:rPr lang="en-GB" altLang="en-US" dirty="0"/>
              <a:t>α</a:t>
            </a:r>
            <a:r>
              <a:rPr lang="en-GB" altLang="en-US" dirty="0" err="1"/>
              <a:t>λωδι</a:t>
            </a:r>
            <a:r>
              <a:rPr lang="en-GB" altLang="en-US" dirty="0"/>
              <a:t>ακά μέσα μετάδοσης</a:t>
            </a:r>
            <a:endParaRPr lang="en-US" altLang="en-US" dirty="0"/>
          </a:p>
          <a:p>
            <a:pPr lvl="1"/>
            <a:r>
              <a:rPr lang="el-GR" altLang="en-US" dirty="0"/>
              <a:t>Τα ε</a:t>
            </a:r>
            <a:r>
              <a:rPr lang="en-GB" altLang="en-US" dirty="0" err="1"/>
              <a:t>νδιάμεσ</a:t>
            </a:r>
            <a:r>
              <a:rPr lang="en-GB" altLang="en-US" dirty="0"/>
              <a:t>α και το κύριο σημείο μεικτονόμησης</a:t>
            </a:r>
            <a:endParaRPr lang="en-US" altLang="en-US" dirty="0"/>
          </a:p>
          <a:p>
            <a:pPr lvl="1"/>
            <a:r>
              <a:rPr lang="el-GR" altLang="en-US" dirty="0"/>
              <a:t>Τ</a:t>
            </a:r>
            <a:r>
              <a:rPr lang="en-GB" altLang="en-US" dirty="0" err="1"/>
              <a:t>ους</a:t>
            </a:r>
            <a:r>
              <a:rPr lang="en-GB" altLang="en-US" dirty="0"/>
              <a:t> </a:t>
            </a:r>
            <a:r>
              <a:rPr lang="en-GB" altLang="en-US" dirty="0" err="1"/>
              <a:t>μηχ</a:t>
            </a:r>
            <a:r>
              <a:rPr lang="en-GB" altLang="en-US" dirty="0"/>
              <a:t>ανικούς τερματισμούς των καλωδίων κορμού</a:t>
            </a:r>
            <a:endParaRPr lang="el-GR" altLang="en-US" dirty="0"/>
          </a:p>
          <a:p>
            <a:pPr lvl="1"/>
            <a:r>
              <a:rPr lang="el-GR" altLang="en-US" dirty="0"/>
              <a:t>Τ</a:t>
            </a:r>
            <a:r>
              <a:rPr lang="en-GB" altLang="en-US" dirty="0"/>
              <a:t>α κα</a:t>
            </a:r>
            <a:r>
              <a:rPr lang="en-GB" altLang="en-US" dirty="0" err="1"/>
              <a:t>λωδι</a:t>
            </a:r>
            <a:r>
              <a:rPr lang="en-GB" altLang="en-US" dirty="0"/>
              <a:t>ακά μέσα μεταξύ κτιρίων </a:t>
            </a:r>
            <a:r>
              <a:rPr lang="el-GR" altLang="en-US" dirty="0"/>
              <a:t>(αν είναι απαραίτητο)</a:t>
            </a:r>
          </a:p>
          <a:p>
            <a:r>
              <a:rPr lang="el-GR" dirty="0"/>
              <a:t>Χρησιμοποιούνται κυρίως καλώδια κατηγορίας 5 για δίκτυα 100</a:t>
            </a:r>
            <a:r>
              <a:rPr lang="en-US" dirty="0" err="1"/>
              <a:t>Mbps</a:t>
            </a:r>
            <a:r>
              <a:rPr lang="el-GR" dirty="0"/>
              <a:t> και 6 για δίκτυα Η/Υ τεχνολογίας </a:t>
            </a:r>
            <a:r>
              <a:rPr lang="el-GR" dirty="0" err="1"/>
              <a:t>Gigabit</a:t>
            </a:r>
            <a:r>
              <a:rPr lang="el-GR" dirty="0"/>
              <a:t> </a:t>
            </a:r>
            <a:r>
              <a:rPr lang="el-GR" dirty="0" err="1"/>
              <a:t>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90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Υποσύστημα Θέσης Εργασίας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/>
              <a:t>Τα </a:t>
            </a:r>
            <a:r>
              <a:rPr lang="en-GB" altLang="en-US" dirty="0" err="1"/>
              <a:t>στοιχεί</a:t>
            </a:r>
            <a:r>
              <a:rPr lang="en-GB" altLang="en-US" dirty="0"/>
              <a:t>α που αποτελούν τη θέση εργασίας, εκτείνονται από το τέλος της οριζόντιας καλωδίωσης</a:t>
            </a:r>
            <a:r>
              <a:rPr lang="el-GR" altLang="en-US" dirty="0"/>
              <a:t> (</a:t>
            </a:r>
            <a:r>
              <a:rPr lang="en-GB" altLang="en-US" dirty="0"/>
              <a:t>π</a:t>
            </a:r>
            <a:r>
              <a:rPr lang="en-GB" altLang="en-US" dirty="0" err="1"/>
              <a:t>ρίζ</a:t>
            </a:r>
            <a:r>
              <a:rPr lang="en-GB" altLang="en-US" dirty="0"/>
              <a:t>α</a:t>
            </a:r>
            <a:r>
              <a:rPr lang="el-GR" altLang="en-US" dirty="0"/>
              <a:t>)</a:t>
            </a:r>
            <a:r>
              <a:rPr lang="en-GB" altLang="en-US" dirty="0"/>
              <a:t>, </a:t>
            </a:r>
            <a:r>
              <a:rPr lang="en-GB" altLang="en-US" dirty="0" err="1"/>
              <a:t>ως</a:t>
            </a:r>
            <a:r>
              <a:rPr lang="en-GB" altLang="en-US" dirty="0"/>
              <a:t> </a:t>
            </a:r>
            <a:r>
              <a:rPr lang="en-GB" altLang="en-US" dirty="0" err="1"/>
              <a:t>τον</a:t>
            </a:r>
            <a:r>
              <a:rPr lang="en-GB" altLang="en-US" dirty="0"/>
              <a:t> </a:t>
            </a:r>
            <a:r>
              <a:rPr lang="en-GB" altLang="en-US" dirty="0" err="1"/>
              <a:t>εξο</a:t>
            </a:r>
            <a:r>
              <a:rPr lang="en-GB" altLang="en-US" dirty="0"/>
              <a:t>πλισμό της θέσης εργασίας, όπως τηλέφωνα και υπολογιστές</a:t>
            </a:r>
            <a:endParaRPr lang="el-GR" altLang="en-US" dirty="0"/>
          </a:p>
          <a:p>
            <a:r>
              <a:rPr lang="el-GR" altLang="en-US" dirty="0"/>
              <a:t>Η</a:t>
            </a:r>
            <a:r>
              <a:rPr lang="en-GB" altLang="en-US" dirty="0"/>
              <a:t> κα</a:t>
            </a:r>
            <a:r>
              <a:rPr lang="en-GB" altLang="en-US" dirty="0" err="1"/>
              <a:t>λωδίωση</a:t>
            </a:r>
            <a:r>
              <a:rPr lang="en-GB" altLang="en-US" dirty="0"/>
              <a:t> </a:t>
            </a:r>
            <a:r>
              <a:rPr lang="en-GB" altLang="en-US" dirty="0" err="1"/>
              <a:t>της</a:t>
            </a:r>
            <a:r>
              <a:rPr lang="en-GB" altLang="en-US" dirty="0"/>
              <a:t> </a:t>
            </a:r>
            <a:r>
              <a:rPr lang="en-GB" altLang="en-US" dirty="0" err="1"/>
              <a:t>θέσης</a:t>
            </a:r>
            <a:r>
              <a:rPr lang="en-GB" altLang="en-US" dirty="0"/>
              <a:t> </a:t>
            </a:r>
            <a:r>
              <a:rPr lang="en-GB" altLang="en-US" dirty="0" err="1"/>
              <a:t>εργ</a:t>
            </a:r>
            <a:r>
              <a:rPr lang="en-GB" altLang="en-US" dirty="0"/>
              <a:t>ασίας (από την πρίζα στη συσκευή) είναι συνήθως προσωρινή, </a:t>
            </a:r>
            <a:r>
              <a:rPr lang="el-GR" altLang="en-US" dirty="0"/>
              <a:t>και </a:t>
            </a:r>
            <a:r>
              <a:rPr lang="en-GB" altLang="en-US" dirty="0"/>
              <a:t>π</a:t>
            </a:r>
            <a:r>
              <a:rPr lang="en-GB" altLang="en-US" dirty="0" err="1"/>
              <a:t>ρέ</a:t>
            </a:r>
            <a:r>
              <a:rPr lang="en-GB" altLang="en-US" dirty="0"/>
              <a:t>πει να σχεδιάζεται έτσι ώστε να μπορεί εύκολα να αλλαχθεί</a:t>
            </a:r>
            <a:endParaRPr lang="el-GR" altLang="en-US" dirty="0"/>
          </a:p>
          <a:p>
            <a:r>
              <a:rPr lang="en-GB" altLang="en-US" dirty="0" err="1"/>
              <a:t>Το</a:t>
            </a:r>
            <a:r>
              <a:rPr lang="en-GB" altLang="en-US" dirty="0"/>
              <a:t> </a:t>
            </a:r>
            <a:r>
              <a:rPr lang="en-GB" altLang="en-US" dirty="0" err="1"/>
              <a:t>μήκος</a:t>
            </a:r>
            <a:r>
              <a:rPr lang="en-GB" altLang="en-US" dirty="0"/>
              <a:t> </a:t>
            </a:r>
            <a:r>
              <a:rPr lang="en-GB" altLang="en-US" dirty="0" err="1"/>
              <a:t>του</a:t>
            </a:r>
            <a:r>
              <a:rPr lang="en-GB" altLang="en-US" dirty="0"/>
              <a:t> κα</a:t>
            </a:r>
            <a:r>
              <a:rPr lang="en-GB" altLang="en-US" dirty="0" err="1"/>
              <a:t>λωδίου</a:t>
            </a:r>
            <a:r>
              <a:rPr lang="en-GB" altLang="en-US" dirty="0"/>
              <a:t> </a:t>
            </a:r>
            <a:r>
              <a:rPr lang="en-GB" altLang="en-US" dirty="0" err="1"/>
              <a:t>της</a:t>
            </a:r>
            <a:r>
              <a:rPr lang="en-GB" altLang="en-US" dirty="0"/>
              <a:t> </a:t>
            </a:r>
            <a:r>
              <a:rPr lang="en-GB" altLang="en-US" dirty="0" err="1"/>
              <a:t>θέσης</a:t>
            </a:r>
            <a:r>
              <a:rPr lang="en-GB" altLang="en-US" dirty="0"/>
              <a:t> </a:t>
            </a:r>
            <a:r>
              <a:rPr lang="en-GB" altLang="en-US" dirty="0" err="1"/>
              <a:t>εργ</a:t>
            </a:r>
            <a:r>
              <a:rPr lang="en-GB" altLang="en-US" dirty="0"/>
              <a:t>ασίας έχει καθοριστεί στα 3μ.</a:t>
            </a:r>
            <a:r>
              <a:rPr lang="el-GR" altLang="en-US" dirty="0"/>
              <a:t> Τ</a:t>
            </a:r>
            <a:r>
              <a:rPr lang="en-GB" altLang="en-US" dirty="0"/>
              <a:t>ο </a:t>
            </a:r>
            <a:r>
              <a:rPr lang="en-GB" altLang="en-US" dirty="0" err="1"/>
              <a:t>όριο</a:t>
            </a:r>
            <a:r>
              <a:rPr lang="en-GB" altLang="en-US" dirty="0"/>
              <a:t> α</a:t>
            </a:r>
            <a:r>
              <a:rPr lang="en-GB" altLang="en-US" dirty="0" err="1"/>
              <a:t>υτό</a:t>
            </a:r>
            <a:r>
              <a:rPr lang="en-GB" altLang="en-US" dirty="0"/>
              <a:t> μπ</a:t>
            </a:r>
            <a:r>
              <a:rPr lang="en-GB" altLang="en-US" dirty="0" err="1"/>
              <a:t>ορεί</a:t>
            </a:r>
            <a:r>
              <a:rPr lang="en-GB" altLang="en-US" dirty="0"/>
              <a:t> να α</a:t>
            </a:r>
            <a:r>
              <a:rPr lang="en-GB" altLang="en-US" dirty="0" err="1"/>
              <a:t>υξηθεί</a:t>
            </a:r>
            <a:r>
              <a:rPr lang="en-GB" altLang="en-US" dirty="0"/>
              <a:t> α</a:t>
            </a:r>
            <a:r>
              <a:rPr lang="en-GB" altLang="en-US" dirty="0" err="1"/>
              <a:t>ρκεί</a:t>
            </a:r>
            <a:r>
              <a:rPr lang="en-GB" altLang="en-US" dirty="0"/>
              <a:t> να </a:t>
            </a:r>
            <a:r>
              <a:rPr lang="en-GB" altLang="en-US" dirty="0" err="1"/>
              <a:t>μην</a:t>
            </a:r>
            <a:r>
              <a:rPr lang="en-GB" altLang="en-US" dirty="0"/>
              <a:t> κατα</a:t>
            </a:r>
            <a:r>
              <a:rPr lang="en-GB" altLang="en-US" dirty="0" err="1"/>
              <a:t>στρ</a:t>
            </a:r>
            <a:r>
              <a:rPr lang="en-GB" altLang="en-US" dirty="0"/>
              <a:t>ατηγείται ο περιορισμός για μέγιστη απόσταση 100μ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17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Κατανεμητής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/>
              <a:t>Ο κατανεμητής είναι ένας χώρος σε κάθε όροφο </a:t>
            </a:r>
            <a:r>
              <a:rPr lang="el-GR" altLang="en-US"/>
              <a:t>(ή κάθε 1000 τ.μ.) </a:t>
            </a:r>
            <a:r>
              <a:rPr lang="en-GB" altLang="en-US"/>
              <a:t>που προορίζεται για τη διασύνδεση της οριζόντιας καλωδίωσης με την κατακόρυφη καλωδίωση</a:t>
            </a:r>
            <a:endParaRPr lang="el-GR" altLang="en-US"/>
          </a:p>
          <a:p>
            <a:r>
              <a:rPr lang="el-GR" altLang="en-US"/>
              <a:t>Π</a:t>
            </a:r>
            <a:r>
              <a:rPr lang="en-GB" altLang="en-US"/>
              <a:t>εριλαμβάνει τα ακόλουθα παθητικά στοιχεία:</a:t>
            </a:r>
          </a:p>
          <a:p>
            <a:pPr lvl="1"/>
            <a:r>
              <a:rPr lang="en-GB" altLang="en-US"/>
              <a:t>Μεταλλικό ικρίωμα για τη στέγαση των στοιχείων</a:t>
            </a:r>
          </a:p>
          <a:p>
            <a:pPr lvl="1"/>
            <a:r>
              <a:rPr lang="en-GB" altLang="en-US"/>
              <a:t>Σύνθετα πλαίσια μεικτονόμησης</a:t>
            </a:r>
          </a:p>
          <a:p>
            <a:pPr lvl="1"/>
            <a:r>
              <a:rPr lang="en-GB" altLang="en-US"/>
              <a:t>Οπτικό κατανεμητή</a:t>
            </a:r>
          </a:p>
          <a:p>
            <a:pPr lvl="1"/>
            <a:r>
              <a:rPr lang="en-GB" altLang="en-US"/>
              <a:t>Οριολωρίδες</a:t>
            </a:r>
          </a:p>
          <a:p>
            <a:pPr lvl="1"/>
            <a:r>
              <a:rPr lang="en-GB" altLang="en-US"/>
              <a:t>Οδηγούς καλωδίων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2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Χώρος </a:t>
            </a:r>
            <a:r>
              <a:rPr lang="el-GR" altLang="en-US"/>
              <a:t>Σ</a:t>
            </a:r>
            <a:r>
              <a:rPr lang="en-GB" altLang="en-US"/>
              <a:t>υσκευών </a:t>
            </a:r>
            <a:r>
              <a:rPr lang="el-GR" altLang="en-US"/>
              <a:t>Ε</a:t>
            </a:r>
            <a:r>
              <a:rPr lang="en-GB" altLang="en-US"/>
              <a:t>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Ε</a:t>
            </a:r>
            <a:r>
              <a:rPr lang="en-GB" altLang="en-US" dirty="0" err="1"/>
              <a:t>ίν</a:t>
            </a:r>
            <a:r>
              <a:rPr lang="en-GB" altLang="en-US" dirty="0"/>
              <a:t>αι το δωμάτιο που φιλοξενεί τα κεντρικά τηλεπικοινωνιακά συστήματα</a:t>
            </a:r>
            <a:endParaRPr lang="el-GR" altLang="en-US" dirty="0"/>
          </a:p>
          <a:p>
            <a:r>
              <a:rPr lang="el-GR" altLang="en-US" dirty="0"/>
              <a:t>Π</a:t>
            </a:r>
            <a:r>
              <a:rPr lang="en-GB" altLang="en-US" dirty="0" err="1"/>
              <a:t>ρέ</a:t>
            </a:r>
            <a:r>
              <a:rPr lang="en-GB" altLang="en-US" dirty="0"/>
              <a:t>πει να βρίσκεται κοντά στην όδευση της καλωδίωσης κορμού με την οποία και συνδέεται</a:t>
            </a:r>
            <a:endParaRPr lang="el-GR" altLang="en-US" dirty="0"/>
          </a:p>
          <a:p>
            <a:r>
              <a:rPr lang="el-GR" altLang="en-US" dirty="0"/>
              <a:t>Είναι απαραίτητη η </a:t>
            </a:r>
            <a:r>
              <a:rPr lang="en-GB" altLang="en-US" dirty="0" err="1"/>
              <a:t>δυν</a:t>
            </a:r>
            <a:r>
              <a:rPr lang="en-GB" altLang="en-US" dirty="0"/>
              <a:t>ατότητα κλιματισμού </a:t>
            </a:r>
            <a:r>
              <a:rPr lang="el-GR" altLang="en-US" dirty="0"/>
              <a:t>και η </a:t>
            </a:r>
            <a:r>
              <a:rPr lang="en-GB" altLang="en-US" dirty="0" err="1"/>
              <a:t>μέριμν</a:t>
            </a:r>
            <a:r>
              <a:rPr lang="en-GB" altLang="en-US" dirty="0"/>
              <a:t>α για την αποφυγή εισροής σκόνης</a:t>
            </a:r>
            <a:endParaRPr lang="el-GR" altLang="en-US" dirty="0"/>
          </a:p>
          <a:p>
            <a:r>
              <a:rPr lang="en-GB" altLang="en-US" dirty="0"/>
              <a:t>Η </a:t>
            </a:r>
            <a:r>
              <a:rPr lang="en-GB" altLang="en-US" dirty="0" err="1"/>
              <a:t>τροφοδοσί</a:t>
            </a:r>
            <a:r>
              <a:rPr lang="en-GB" altLang="en-US" dirty="0"/>
              <a:t>α ισχύος του χώρου πρέπει να εξασφαλίζεται από ειδική παροχή ξεχωριστού πίνακα </a:t>
            </a:r>
            <a:r>
              <a:rPr lang="el-GR" altLang="en-US" dirty="0"/>
              <a:t>ενώ </a:t>
            </a:r>
            <a:r>
              <a:rPr lang="en-GB" altLang="en-US" dirty="0" err="1"/>
              <a:t>ιδι</a:t>
            </a:r>
            <a:r>
              <a:rPr lang="en-GB" altLang="en-US" dirty="0"/>
              <a:t>αίτερη βαρύτητα </a:t>
            </a:r>
            <a:r>
              <a:rPr lang="el-GR" altLang="en-US" dirty="0"/>
              <a:t>έχει η </a:t>
            </a:r>
            <a:r>
              <a:rPr lang="en-GB" altLang="en-US" dirty="0" err="1"/>
              <a:t>σωστή</a:t>
            </a:r>
            <a:r>
              <a:rPr lang="en-GB" altLang="en-US" dirty="0"/>
              <a:t> </a:t>
            </a:r>
            <a:r>
              <a:rPr lang="en-GB" altLang="en-US" dirty="0" err="1"/>
              <a:t>γείωση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2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Σημείο Εισαγωγής στο Κτίριο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/>
              <a:t>Το</a:t>
            </a:r>
            <a:r>
              <a:rPr lang="en-GB" altLang="en-US" dirty="0"/>
              <a:t> </a:t>
            </a:r>
            <a:r>
              <a:rPr lang="en-GB" altLang="en-US" dirty="0" err="1"/>
              <a:t>σημείο</a:t>
            </a:r>
            <a:r>
              <a:rPr lang="en-GB" altLang="en-US" dirty="0"/>
              <a:t> </a:t>
            </a:r>
            <a:r>
              <a:rPr lang="en-GB" altLang="en-US" dirty="0" err="1"/>
              <a:t>εισ</a:t>
            </a:r>
            <a:r>
              <a:rPr lang="en-GB" altLang="en-US" dirty="0"/>
              <a:t>αγωγής αποτελείται από τα καλώδια, τον εξοπλισμό διασύνδεσης και </a:t>
            </a:r>
            <a:r>
              <a:rPr lang="el-GR" altLang="en-US" dirty="0"/>
              <a:t>οποιονδήποτε </a:t>
            </a:r>
            <a:r>
              <a:rPr lang="en-GB" altLang="en-US" dirty="0" err="1"/>
              <a:t>άλλο</a:t>
            </a:r>
            <a:r>
              <a:rPr lang="en-GB" altLang="en-US" dirty="0"/>
              <a:t> </a:t>
            </a:r>
            <a:r>
              <a:rPr lang="en-GB" altLang="en-US" dirty="0" err="1"/>
              <a:t>εξο</a:t>
            </a:r>
            <a:r>
              <a:rPr lang="en-GB" altLang="en-US" dirty="0"/>
              <a:t>πλισμό για τη σύνδεση του κτιρίου με τον έξω κόσμο</a:t>
            </a:r>
            <a:endParaRPr lang="el-GR" altLang="en-US" dirty="0"/>
          </a:p>
          <a:p>
            <a:r>
              <a:rPr lang="en-GB" altLang="en-US" dirty="0"/>
              <a:t>Η </a:t>
            </a:r>
            <a:r>
              <a:rPr lang="en-GB" altLang="en-US" dirty="0" err="1"/>
              <a:t>θέση</a:t>
            </a:r>
            <a:r>
              <a:rPr lang="en-GB" altLang="en-US" dirty="0"/>
              <a:t> </a:t>
            </a:r>
            <a:r>
              <a:rPr lang="en-GB" altLang="en-US" dirty="0" err="1"/>
              <a:t>του</a:t>
            </a:r>
            <a:r>
              <a:rPr lang="en-GB" altLang="en-US" dirty="0"/>
              <a:t> </a:t>
            </a:r>
            <a:r>
              <a:rPr lang="en-GB" altLang="en-US" dirty="0" err="1"/>
              <a:t>χώρου</a:t>
            </a:r>
            <a:r>
              <a:rPr lang="en-GB" altLang="en-US" dirty="0"/>
              <a:t> </a:t>
            </a:r>
            <a:r>
              <a:rPr lang="en-GB" altLang="en-US" dirty="0" err="1"/>
              <a:t>εισ</a:t>
            </a:r>
            <a:r>
              <a:rPr lang="en-GB" altLang="en-US" dirty="0"/>
              <a:t>αγωγής, είναι προτιμότερο να βρίσκεται όσο πλησιέστερα γίνεται στην κατακόρυφη καλωδίωση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2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Γειώσεις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Οι γειώσεις χρησιμεύουν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/>
              <a:t>Σ</a:t>
            </a:r>
            <a:r>
              <a:rPr lang="en-GB" altLang="en-US" dirty="0" err="1"/>
              <a:t>την</a:t>
            </a:r>
            <a:r>
              <a:rPr lang="en-GB" altLang="en-US" dirty="0"/>
              <a:t> π</a:t>
            </a:r>
            <a:r>
              <a:rPr lang="en-GB" altLang="en-US" dirty="0" err="1"/>
              <a:t>ροστ</a:t>
            </a:r>
            <a:r>
              <a:rPr lang="en-GB" altLang="en-US" dirty="0"/>
              <a:t>ασία του προσωπικού και του εξοπλισμού</a:t>
            </a:r>
            <a:endParaRPr lang="el-GR" altLang="en-US" dirty="0"/>
          </a:p>
          <a:p>
            <a:pPr lvl="1"/>
            <a:r>
              <a:rPr lang="el-GR" altLang="en-US" dirty="0"/>
              <a:t>Στη μείωση </a:t>
            </a:r>
            <a:r>
              <a:rPr lang="en-GB" altLang="en-US" dirty="0" err="1"/>
              <a:t>τη</a:t>
            </a:r>
            <a:r>
              <a:rPr lang="el-GR" altLang="en-US" dirty="0"/>
              <a:t>ς</a:t>
            </a:r>
            <a:r>
              <a:rPr lang="en-GB" altLang="en-US" dirty="0"/>
              <a:t> </a:t>
            </a:r>
            <a:r>
              <a:rPr lang="el-GR" altLang="en-US" dirty="0"/>
              <a:t>επίδρασης</a:t>
            </a:r>
            <a:r>
              <a:rPr lang="en-GB" altLang="en-US" dirty="0"/>
              <a:t> </a:t>
            </a:r>
            <a:r>
              <a:rPr lang="en-GB" altLang="en-US" dirty="0" err="1"/>
              <a:t>της</a:t>
            </a:r>
            <a:r>
              <a:rPr lang="en-GB" altLang="en-US" dirty="0"/>
              <a:t> </a:t>
            </a:r>
            <a:r>
              <a:rPr lang="en-GB" altLang="en-US" dirty="0" err="1"/>
              <a:t>ηλεκτρομ</a:t>
            </a:r>
            <a:r>
              <a:rPr lang="en-GB" altLang="en-US" dirty="0"/>
              <a:t>αγνητικής παρεμβολής</a:t>
            </a:r>
            <a:endParaRPr lang="el-GR" altLang="en-US" dirty="0"/>
          </a:p>
          <a:p>
            <a:r>
              <a:rPr lang="en-GB" altLang="en-US" dirty="0" err="1"/>
              <a:t>Ακ</a:t>
            </a:r>
            <a:r>
              <a:rPr lang="en-GB" altLang="en-US" dirty="0"/>
              <a:t>ατάλληλη γείωση </a:t>
            </a:r>
            <a:r>
              <a:rPr lang="el-GR" altLang="en-US" dirty="0"/>
              <a:t>ευνοεί</a:t>
            </a:r>
            <a:r>
              <a:rPr lang="en-GB" altLang="en-US" dirty="0"/>
              <a:t> </a:t>
            </a:r>
            <a:r>
              <a:rPr lang="el-GR" altLang="en-US" dirty="0"/>
              <a:t>την </a:t>
            </a:r>
            <a:r>
              <a:rPr lang="en-GB" altLang="en-US" dirty="0"/>
              <a:t>πα</a:t>
            </a:r>
            <a:r>
              <a:rPr lang="en-GB" altLang="en-US" dirty="0" err="1"/>
              <a:t>ρεμ</a:t>
            </a:r>
            <a:r>
              <a:rPr lang="en-GB" altLang="en-US" dirty="0"/>
              <a:t>βολή επαγωγικών τάσεων</a:t>
            </a:r>
            <a:endParaRPr lang="el-GR" altLang="en-US" dirty="0"/>
          </a:p>
          <a:p>
            <a:r>
              <a:rPr lang="el-GR" altLang="en-US" dirty="0"/>
              <a:t>Τα κουτιά των κατανεμητών πρέπει να είναι γειωμένα</a:t>
            </a:r>
          </a:p>
          <a:p>
            <a:r>
              <a:rPr lang="el-GR" altLang="en-US" dirty="0"/>
              <a:t>Τα καλώδια FTP γειώνονται μόνον μέσω </a:t>
            </a:r>
            <a:r>
              <a:rPr lang="el-GR" altLang="en-US" dirty="0" err="1"/>
              <a:t>patch</a:t>
            </a:r>
            <a:r>
              <a:rPr lang="el-GR" altLang="en-US" dirty="0"/>
              <a:t> </a:t>
            </a:r>
            <a:r>
              <a:rPr lang="el-GR" altLang="en-US" dirty="0" err="1"/>
              <a:t>panel</a:t>
            </a:r>
            <a:r>
              <a:rPr lang="el-GR" altLang="en-US" dirty="0"/>
              <a:t> που γειώνονται σε ειδικό αγωγό γείωσης επάνω στον οποίο συνδέονται το σώμα του ικριώματος, το κουτί, οι πόρτες κλπ.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57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Δομημένη Καλωδίωση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31640" y="5661248"/>
            <a:ext cx="6912768" cy="5109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l-GR" dirty="0"/>
              <a:t>Δομημένη καλωδίωση (</a:t>
            </a:r>
            <a:r>
              <a:rPr lang="en-US" dirty="0"/>
              <a:t>source: https://allcom.gr/domimeni-kalodiosi/)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" y="2118302"/>
            <a:ext cx="4621448" cy="3040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18302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Τοπολογίες Καλωδίωσης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/>
              <a:t>Τοπολογία Αρτηρίας</a:t>
            </a:r>
          </a:p>
          <a:p>
            <a:r>
              <a:rPr lang="el-GR"/>
              <a:t>Τοπολογία Αστέρα</a:t>
            </a:r>
          </a:p>
          <a:p>
            <a:r>
              <a:rPr lang="el-GR"/>
              <a:t>Τοπολογία Δακτυλίου</a:t>
            </a:r>
          </a:p>
          <a:p>
            <a:r>
              <a:rPr lang="el-GR"/>
              <a:t>Τοπολογία Πλέγματος</a:t>
            </a:r>
          </a:p>
          <a:p>
            <a:r>
              <a:rPr lang="el-GR"/>
              <a:t>Τοπολογία Δέντρου</a:t>
            </a:r>
          </a:p>
          <a:p>
            <a:r>
              <a:rPr lang="el-GR"/>
              <a:t>Γραμμική Τοπολογία</a:t>
            </a:r>
          </a:p>
          <a:p>
            <a:r>
              <a:rPr lang="el-GR"/>
              <a:t>Τοπολογία Διπλού Δακτυλίου</a:t>
            </a:r>
          </a:p>
          <a:p>
            <a:r>
              <a:rPr lang="el-GR"/>
              <a:t>Συνδυασμός των παραπάνω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Ομοαξονικό Καλώδιο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Το πιο συνηθισμένο μέσο μετάδοσης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Είναι εξαιρετικά ανθεκτικό στην εξωτερική παρεμβολή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Χρησιμοποιείται για να συνενώσει αποστάσεις 300-600μ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Χαμηλό κόστος</a:t>
            </a:r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Στοιχεία Επιτυχημένης Εγκατάστασης Καλωδίωσης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Σωστή σχεδίαση</a:t>
            </a:r>
          </a:p>
          <a:p>
            <a:r>
              <a:rPr lang="el-GR" altLang="en-US" dirty="0"/>
              <a:t>Συμφωνία με πρότυπα και προδιαγραφές</a:t>
            </a:r>
          </a:p>
          <a:p>
            <a:r>
              <a:rPr lang="el-GR" altLang="en-US" dirty="0"/>
              <a:t>Ευελιξία</a:t>
            </a:r>
          </a:p>
          <a:p>
            <a:r>
              <a:rPr lang="el-GR" altLang="en-US" dirty="0"/>
              <a:t>Μακροβιότητα</a:t>
            </a:r>
          </a:p>
          <a:p>
            <a:r>
              <a:rPr lang="el-GR" altLang="en-US" dirty="0"/>
              <a:t>Ευκολία διαχείρισης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13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Networks (1/2)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Τα </a:t>
            </a:r>
            <a:r>
              <a:rPr lang="en-US"/>
              <a:t>Home Networks </a:t>
            </a:r>
            <a:r>
              <a:rPr lang="el-GR"/>
              <a:t>αποκτούν αυξανόμενη σημασία στα γραφεία και στα σπίτια ως μέθοδο διασύνδεσης ετερογενών συσκευών και κοινής χρήσης πόρων </a:t>
            </a:r>
          </a:p>
          <a:p>
            <a:r>
              <a:rPr lang="el-GR"/>
              <a:t>Κάθε συσκευή μοιράζεται μια κοινή ευρυζωνική σύνδεση</a:t>
            </a:r>
          </a:p>
          <a:p>
            <a:r>
              <a:rPr lang="el-GR"/>
              <a:t>Γίνεται διαμοιρασμός δυνατοτήτων συσκευών (π.χ. εκτυπωτές), αρχείων, εφαρμογών, υπηρεσιών (π.χ. </a:t>
            </a:r>
            <a:r>
              <a:rPr lang="en-US"/>
              <a:t>TV,</a:t>
            </a:r>
            <a:r>
              <a:rPr lang="el-GR"/>
              <a:t> συναγερμός κλπ.)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813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Networks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Μέθοδοι διασύνδεσης:</a:t>
            </a:r>
          </a:p>
          <a:p>
            <a:r>
              <a:rPr lang="el-GR" dirty="0"/>
              <a:t>Ενσύρματα</a:t>
            </a:r>
          </a:p>
          <a:p>
            <a:pPr lvl="1"/>
            <a:r>
              <a:rPr lang="el-GR" dirty="0"/>
              <a:t>Αξιόπιστο</a:t>
            </a:r>
          </a:p>
          <a:p>
            <a:pPr lvl="1"/>
            <a:r>
              <a:rPr lang="el-GR" dirty="0"/>
              <a:t>Ευκολότερη συντήρηση και ρύθμιση</a:t>
            </a:r>
          </a:p>
          <a:p>
            <a:r>
              <a:rPr lang="el-GR" dirty="0"/>
              <a:t>Ασύρματα</a:t>
            </a:r>
          </a:p>
          <a:p>
            <a:pPr lvl="1"/>
            <a:r>
              <a:rPr lang="el-GR" dirty="0"/>
              <a:t>Ευέλικτο</a:t>
            </a:r>
          </a:p>
          <a:p>
            <a:pPr lvl="1"/>
            <a:r>
              <a:rPr lang="el-GR" dirty="0"/>
              <a:t>Πρακτικό</a:t>
            </a:r>
          </a:p>
          <a:p>
            <a:pPr lvl="1"/>
            <a:r>
              <a:rPr lang="el-GR" dirty="0"/>
              <a:t>Μη ασφαλές</a:t>
            </a:r>
          </a:p>
          <a:p>
            <a:pPr lvl="1"/>
            <a:r>
              <a:rPr lang="el-GR" dirty="0"/>
              <a:t>Περισσότερο περίπλοκες ρυθμίσεις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50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Μέσα μετάδοσης</a:t>
            </a:r>
          </a:p>
          <a:p>
            <a:r>
              <a:rPr lang="el-GR" altLang="en-US"/>
              <a:t>Δομημένη Καλωδίωση</a:t>
            </a:r>
            <a:endParaRPr lang="en-US" altLang="en-US"/>
          </a:p>
          <a:p>
            <a:r>
              <a:rPr lang="el-GR" altLang="en-US"/>
              <a:t>Πρότυπα Καλωδίωσης</a:t>
            </a:r>
          </a:p>
          <a:p>
            <a:r>
              <a:rPr lang="en-US" altLang="en-US"/>
              <a:t>Home Networks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/>
              <a:t>Σημειώσεις μαθήματος (Κεφάλαιο 7)</a:t>
            </a:r>
          </a:p>
          <a:p>
            <a:r>
              <a:rPr lang="el-GR" u="sng" dirty="0"/>
              <a:t>Βιβλία:</a:t>
            </a:r>
          </a:p>
          <a:p>
            <a:pPr lvl="1"/>
            <a:r>
              <a:rPr lang="en-US" dirty="0"/>
              <a:t>Data</a:t>
            </a:r>
            <a:r>
              <a:rPr lang="el-GR" dirty="0"/>
              <a:t> </a:t>
            </a:r>
            <a:r>
              <a:rPr lang="en-US" dirty="0"/>
              <a:t>and</a:t>
            </a:r>
            <a:r>
              <a:rPr lang="el-GR" dirty="0"/>
              <a:t> </a:t>
            </a:r>
            <a:r>
              <a:rPr lang="en-US" dirty="0"/>
              <a:t>Computer</a:t>
            </a:r>
            <a:r>
              <a:rPr lang="el-GR" dirty="0"/>
              <a:t> </a:t>
            </a:r>
            <a:r>
              <a:rPr lang="en-US" dirty="0"/>
              <a:t>Communications</a:t>
            </a:r>
            <a:r>
              <a:rPr lang="el-GR" dirty="0"/>
              <a:t>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 Stallings</a:t>
            </a:r>
            <a:endParaRPr lang="el-GR" dirty="0"/>
          </a:p>
          <a:p>
            <a:pPr lvl="1"/>
            <a:r>
              <a:rPr lang="el-GR" dirty="0"/>
              <a:t>Δίκτυα Υπολογιστών - Εισαγωγή στη Σύγχρονη Τεχνολογία, </a:t>
            </a:r>
            <a:r>
              <a:rPr lang="en-US" dirty="0" err="1"/>
              <a:t>Ciccarelli</a:t>
            </a:r>
            <a:r>
              <a:rPr lang="en-US" dirty="0"/>
              <a:t> P</a:t>
            </a:r>
            <a:r>
              <a:rPr lang="el-GR" dirty="0"/>
              <a:t>.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Faulkner C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Home Networking Bible</a:t>
            </a:r>
            <a:r>
              <a:rPr lang="el-GR" dirty="0"/>
              <a:t>, </a:t>
            </a:r>
            <a:r>
              <a:rPr lang="en-US" altLang="en-US" dirty="0"/>
              <a:t>S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n-US" altLang="en-US" dirty="0" err="1"/>
              <a:t>Plumley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http://telematics.upatras.gr/telematics/bouras/undergraduate-courses/diktua-dhmosias-xrhshs-kai-diasundesh-diktuwn?language=el</a:t>
            </a:r>
            <a:r>
              <a:rPr lang="en-US" sz="2400" dirty="0"/>
              <a:t> (</a:t>
            </a:r>
            <a:r>
              <a:rPr lang="el-GR" sz="2400" dirty="0"/>
              <a:t>Δικτυακός τόπος μαθήματος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4"/>
              </a:rPr>
              <a:t>http://tinyurl.com/o7jbj2x</a:t>
            </a:r>
            <a:r>
              <a:rPr lang="el-GR" sz="2400" dirty="0"/>
              <a:t> </a:t>
            </a:r>
            <a:r>
              <a:rPr lang="en-US" sz="2400" dirty="0"/>
              <a:t>(</a:t>
            </a:r>
            <a:r>
              <a:rPr lang="el-GR" sz="2400" dirty="0"/>
              <a:t>Παρουσίαση για τα μέσα μετάδοσης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5"/>
              </a:rPr>
              <a:t>http://tinyurl.com/myortzp</a:t>
            </a:r>
            <a:r>
              <a:rPr lang="el-GR" sz="2400" dirty="0"/>
              <a:t>  </a:t>
            </a:r>
            <a:r>
              <a:rPr lang="en-US" sz="2400" dirty="0"/>
              <a:t>(Presentation on structured cabling)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2999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Ομοαξονικό Καλώδιο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Απ</a:t>
            </a:r>
            <a:r>
              <a:rPr lang="en-GB" altLang="en-US" dirty="0" err="1"/>
              <a:t>οτελείτ</a:t>
            </a:r>
            <a:r>
              <a:rPr lang="en-GB" altLang="en-US" dirty="0"/>
              <a:t>αι από έναν εσωτερικό αγωγό ο οποίος περιβάλλεται από μονωτικό υλικό</a:t>
            </a:r>
            <a:endParaRPr lang="el-GR" altLang="en-US" dirty="0"/>
          </a:p>
          <a:p>
            <a:r>
              <a:rPr lang="en-GB" altLang="en-US" dirty="0" err="1"/>
              <a:t>Το</a:t>
            </a:r>
            <a:r>
              <a:rPr lang="en-GB" altLang="en-US" dirty="0"/>
              <a:t> </a:t>
            </a:r>
            <a:r>
              <a:rPr lang="en-GB" altLang="en-US" dirty="0" err="1"/>
              <a:t>μονωτικό</a:t>
            </a:r>
            <a:r>
              <a:rPr lang="en-GB" altLang="en-US" dirty="0"/>
              <a:t> </a:t>
            </a:r>
            <a:r>
              <a:rPr lang="en-GB" altLang="en-US" dirty="0" err="1"/>
              <a:t>υλικό</a:t>
            </a:r>
            <a:r>
              <a:rPr lang="en-GB" altLang="en-US" dirty="0"/>
              <a:t> π</a:t>
            </a:r>
            <a:r>
              <a:rPr lang="en-GB" altLang="en-US" dirty="0" err="1"/>
              <a:t>ερι</a:t>
            </a:r>
            <a:r>
              <a:rPr lang="en-GB" altLang="en-US" dirty="0"/>
              <a:t>βάλλεται από κυλινδρικό αγωγό ο οποίος έχει τη μορφή ενός πυκνού πλέγματος</a:t>
            </a:r>
            <a:endParaRPr lang="el-GR" altLang="en-US" dirty="0"/>
          </a:p>
          <a:p>
            <a:r>
              <a:rPr lang="en-GB" altLang="en-US" dirty="0"/>
              <a:t>Ο </a:t>
            </a:r>
            <a:r>
              <a:rPr lang="en-GB" altLang="en-US" dirty="0" err="1"/>
              <a:t>εξωτερικός</a:t>
            </a:r>
            <a:r>
              <a:rPr lang="en-GB" altLang="en-US" dirty="0"/>
              <a:t> α</a:t>
            </a:r>
            <a:r>
              <a:rPr lang="en-GB" altLang="en-US" dirty="0" err="1"/>
              <a:t>γωγός</a:t>
            </a:r>
            <a:r>
              <a:rPr lang="en-GB" altLang="en-US" dirty="0"/>
              <a:t> κα</a:t>
            </a:r>
            <a:r>
              <a:rPr lang="en-GB" altLang="en-US" dirty="0" err="1"/>
              <a:t>λύ</a:t>
            </a:r>
            <a:r>
              <a:rPr lang="en-GB" altLang="en-US" dirty="0"/>
              <a:t>πτεται με τη σειρά του από ένα πλαστικό προστατευτικό κάλυμμα</a:t>
            </a:r>
            <a:endParaRPr lang="el-GR" altLang="en-US" dirty="0"/>
          </a:p>
          <a:p>
            <a:r>
              <a:rPr lang="el-GR" altLang="en-US" dirty="0"/>
              <a:t>Ο</a:t>
            </a:r>
            <a:r>
              <a:rPr lang="en-GB" altLang="en-US" dirty="0"/>
              <a:t>ι </a:t>
            </a:r>
            <a:r>
              <a:rPr lang="en-GB" altLang="en-US" dirty="0" err="1"/>
              <a:t>δυο</a:t>
            </a:r>
            <a:r>
              <a:rPr lang="en-GB" altLang="en-US" dirty="0"/>
              <a:t> α</a:t>
            </a:r>
            <a:r>
              <a:rPr lang="en-GB" altLang="en-US" dirty="0" err="1"/>
              <a:t>γωγοί</a:t>
            </a:r>
            <a:r>
              <a:rPr lang="en-GB" altLang="en-US" dirty="0"/>
              <a:t> </a:t>
            </a:r>
            <a:r>
              <a:rPr lang="el-GR" altLang="en-US" dirty="0"/>
              <a:t>μοιράζονται</a:t>
            </a:r>
            <a:r>
              <a:rPr lang="en-GB" altLang="en-US" dirty="0"/>
              <a:t> έναν κεντρικό άξονα και για το λόγο αυτό ονομάζεται ομοαξονικό καλώδιο</a:t>
            </a:r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Ομοαξονικό καλώδιο (3/3)</a:t>
            </a:r>
            <a:endParaRPr lang="en-US" dirty="0"/>
          </a:p>
        </p:txBody>
      </p:sp>
      <p:pic>
        <p:nvPicPr>
          <p:cNvPr id="2050" name="Picture 2" descr="Ομοαξονικό καλώδιο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844824"/>
            <a:ext cx="4993060" cy="34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80920" cy="6549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Παράδειγμα μέσου μετάδοσης: ομοαξονικό καλώδιο </a:t>
            </a:r>
            <a:r>
              <a:rPr lang="el-GR" sz="1600" dirty="0"/>
              <a:t>(</a:t>
            </a:r>
            <a:r>
              <a:rPr lang="en-US" sz="1600" dirty="0"/>
              <a:t>source: http://commons.wikimedia.org/wiki/File:RG-59.jpg</a:t>
            </a:r>
            <a:r>
              <a:rPr lang="el-GR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767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Τύποι ομοαξονικού καλωδίου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Οι συνηθέστεροι τύποι ομοαξονικού καλωδίου είναι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 err="1"/>
              <a:t>Τhinnet</a:t>
            </a:r>
            <a:r>
              <a:rPr lang="el-GR" altLang="en-US" dirty="0"/>
              <a:t>. Περιγράφεται από το πρότυπο 10Base2 της ΙΕΕΕ. Το 2 υποδεικνύει ότι η μέγιστη απόσταση κάλυψης είναι τα 200 μέτρα</a:t>
            </a:r>
          </a:p>
          <a:p>
            <a:pPr lvl="1"/>
            <a:r>
              <a:rPr lang="el-GR" altLang="en-US" dirty="0" err="1"/>
              <a:t>Τhick</a:t>
            </a:r>
            <a:r>
              <a:rPr lang="el-GR" altLang="en-US" dirty="0"/>
              <a:t> </a:t>
            </a:r>
            <a:r>
              <a:rPr lang="el-GR" altLang="en-US" dirty="0" err="1"/>
              <a:t>coaxial</a:t>
            </a:r>
            <a:r>
              <a:rPr lang="el-GR" altLang="en-US" dirty="0"/>
              <a:t> </a:t>
            </a:r>
            <a:r>
              <a:rPr lang="el-GR" altLang="en-US" dirty="0" err="1"/>
              <a:t>cable</a:t>
            </a:r>
            <a:r>
              <a:rPr lang="el-GR" altLang="en-US" dirty="0"/>
              <a:t>. Περιγράφεται από το 10Base5 πρότυπο της ΙΕΕΕ. Το 5 αναφέρεται στα 500 μέτρα δυνατής απόστασης. Έχει ένα επιπρόσθετο κάλυμμα το οποίο το προστατεύει από την υγρασία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Εφαρμογές ομοαξονικού καλωδίου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Το ομοαξονικό καλώδιο εφαρμόζεται στη</a:t>
            </a:r>
            <a:r>
              <a:rPr lang="en-US" altLang="en-US" dirty="0"/>
              <a:t>:</a:t>
            </a:r>
            <a:endParaRPr lang="el-GR" altLang="en-US" dirty="0"/>
          </a:p>
          <a:p>
            <a:pPr lvl="1"/>
            <a:r>
              <a:rPr lang="el-GR" altLang="en-US" dirty="0"/>
              <a:t>μακρινής απόστασης τηλεφωνία και μετάδοση τηλεοπτικού σήματος</a:t>
            </a:r>
          </a:p>
          <a:p>
            <a:pPr lvl="1"/>
            <a:r>
              <a:rPr lang="el-GR" altLang="en-US" dirty="0"/>
              <a:t>διανομή τηλεοπτικού σήματος</a:t>
            </a:r>
          </a:p>
          <a:p>
            <a:pPr lvl="1"/>
            <a:r>
              <a:rPr lang="el-GR" altLang="en-US" dirty="0"/>
              <a:t>καλωδίωση τοπικών δικτύων</a:t>
            </a:r>
          </a:p>
          <a:p>
            <a:pPr lvl="1"/>
            <a:r>
              <a:rPr lang="el-GR" altLang="en-US" dirty="0"/>
              <a:t>μικρού μήκους σύνδεση συστημάτων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16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2764</Words>
  <Application>Microsoft Office PowerPoint</Application>
  <PresentationFormat>On-screen Show (4:3)</PresentationFormat>
  <Paragraphs>323</Paragraphs>
  <Slides>57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1_Θέμα του Office</vt:lpstr>
      <vt:lpstr>Document</vt:lpstr>
      <vt:lpstr>ΔΙΚΤΥΑ ΔΗΜΟΣΙΑΣ ΧΡΗΣΗΣ ΚΑΙ ΔΙΑΣΥΝΔΕΣΗ ΔΙΚΤΥΩΝ</vt:lpstr>
      <vt:lpstr>Περιεχόμενα ενότητας</vt:lpstr>
      <vt:lpstr>Μέσα Μετάδοσης</vt:lpstr>
      <vt:lpstr>Χαρακτηριστικά Μέσων Μετάδοσης</vt:lpstr>
      <vt:lpstr>Ομοαξονικό Καλώδιο (1/3)</vt:lpstr>
      <vt:lpstr>Ομοαξονικό Καλώδιο (2/3)</vt:lpstr>
      <vt:lpstr>Ομοαξονικό καλώδιο (3/3)</vt:lpstr>
      <vt:lpstr>Τύποι ομοαξονικού καλωδίου</vt:lpstr>
      <vt:lpstr>Εφαρμογές ομοαξονικού καλωδίου</vt:lpstr>
      <vt:lpstr>Συνεστραμμένου Ζεύγους (1/3)</vt:lpstr>
      <vt:lpstr>Συνεστραμμένου Ζεύγους (2/3)</vt:lpstr>
      <vt:lpstr>Συνεστραμμένου Ζεύγους (3/3)</vt:lpstr>
      <vt:lpstr>Κατηγορίες Συνεστραμμένου Ζεύγους (1/2) </vt:lpstr>
      <vt:lpstr>Κατηγορίες Συνεστραμμένου Ζεύγους (2/2)  </vt:lpstr>
      <vt:lpstr>Οπτική Ίνα (1/2)</vt:lpstr>
      <vt:lpstr>Οπτική Ίνα (2/2)</vt:lpstr>
      <vt:lpstr>Πλεονεκτήματα οπτικής ίνας</vt:lpstr>
      <vt:lpstr>Χρήσεις οπτικής ίνας</vt:lpstr>
      <vt:lpstr>Λειτουργία οπτικής ίνας</vt:lpstr>
      <vt:lpstr>Τύποι Οπτικής Ίνας</vt:lpstr>
      <vt:lpstr>Συγκριτικός πίνακας καλωδίων</vt:lpstr>
      <vt:lpstr>Κεραίες</vt:lpstr>
      <vt:lpstr>Βασικές Παράμετροι Κεραιών (1/2)</vt:lpstr>
      <vt:lpstr>Βασικές Παράμετροι Κεραιών (2/2)</vt:lpstr>
      <vt:lpstr>Μικροκυματική Ζεύξη (1/2)</vt:lpstr>
      <vt:lpstr>Μικροκυματική Ζεύξη (2/2)</vt:lpstr>
      <vt:lpstr>Δορυφορική Ζεύξη (1/3) </vt:lpstr>
      <vt:lpstr>Δορυφορική Ζεύξη (1/3)</vt:lpstr>
      <vt:lpstr>Δορυφορική Ζεύξη (3/3)</vt:lpstr>
      <vt:lpstr>Ραδιοφωνική ζεύξη</vt:lpstr>
      <vt:lpstr>Γραμμές Ηλεκτρικού Ρεύματος</vt:lpstr>
      <vt:lpstr>Τύποι Δικτύων</vt:lpstr>
      <vt:lpstr>Δομημένη Καλωδίωση (Structured cabling) </vt:lpstr>
      <vt:lpstr>Κύρια Χαρακτηριστικά (1/2)</vt:lpstr>
      <vt:lpstr>Κύρια Χαρακτηριστικά (2/2)</vt:lpstr>
      <vt:lpstr>Πρότυπα Καλωδίωσης (1/3)</vt:lpstr>
      <vt:lpstr>Πρότυπα Καλωδίωσης (2/3)</vt:lpstr>
      <vt:lpstr>Πρότυπα Καλωδίωσης (3/3)</vt:lpstr>
      <vt:lpstr>Δομή της Τυποποίησης</vt:lpstr>
      <vt:lpstr>Οριζόντια Καλωδίωση (1/2)</vt:lpstr>
      <vt:lpstr>Οριζόντια Καλωδίωση (2/2)</vt:lpstr>
      <vt:lpstr>Κατακόρυφη Καλωδίωση</vt:lpstr>
      <vt:lpstr>Υποσύστημα Θέσης Εργασίας</vt:lpstr>
      <vt:lpstr>Κατανεμητής</vt:lpstr>
      <vt:lpstr>Χώρος Συσκευών Επικοινωνίας</vt:lpstr>
      <vt:lpstr>Σημείο Εισαγωγής στο Κτίριο</vt:lpstr>
      <vt:lpstr>Γειώσεις</vt:lpstr>
      <vt:lpstr>Δομημένη Καλωδίωση</vt:lpstr>
      <vt:lpstr>Τοπολογίες Καλωδίωσης</vt:lpstr>
      <vt:lpstr>Στοιχεία Επιτυχημένης Εγκατάστασης Καλωδίωσης</vt:lpstr>
      <vt:lpstr>Home Networks (1/2)</vt:lpstr>
      <vt:lpstr>Home Networks (2/2)</vt:lpstr>
      <vt:lpstr>Σύντομη ανασκόπηση</vt:lpstr>
      <vt:lpstr>Βιβλιογραφία</vt:lpstr>
      <vt:lpstr>Links</vt:lpstr>
      <vt:lpstr>Ερωτήσεις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637</cp:revision>
  <dcterms:created xsi:type="dcterms:W3CDTF">2012-09-06T09:03:05Z</dcterms:created>
  <dcterms:modified xsi:type="dcterms:W3CDTF">2020-10-05T08:45:28Z</dcterms:modified>
</cp:coreProperties>
</file>