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5"/>
  </p:notesMasterIdLst>
  <p:sldIdLst>
    <p:sldId id="487" r:id="rId2"/>
    <p:sldId id="261" r:id="rId3"/>
    <p:sldId id="262" r:id="rId4"/>
    <p:sldId id="488" r:id="rId5"/>
    <p:sldId id="449" r:id="rId6"/>
    <p:sldId id="450" r:id="rId7"/>
    <p:sldId id="395" r:id="rId8"/>
    <p:sldId id="403" r:id="rId9"/>
    <p:sldId id="480" r:id="rId10"/>
    <p:sldId id="402" r:id="rId11"/>
    <p:sldId id="405" r:id="rId12"/>
    <p:sldId id="401" r:id="rId13"/>
    <p:sldId id="400" r:id="rId14"/>
    <p:sldId id="406" r:id="rId15"/>
    <p:sldId id="407" r:id="rId16"/>
    <p:sldId id="399" r:id="rId17"/>
    <p:sldId id="410" r:id="rId18"/>
    <p:sldId id="409" r:id="rId19"/>
    <p:sldId id="412" r:id="rId20"/>
    <p:sldId id="411" r:id="rId21"/>
    <p:sldId id="408" r:id="rId22"/>
    <p:sldId id="414" r:id="rId23"/>
    <p:sldId id="444" r:id="rId24"/>
    <p:sldId id="418" r:id="rId25"/>
    <p:sldId id="417" r:id="rId26"/>
    <p:sldId id="416" r:id="rId27"/>
    <p:sldId id="415" r:id="rId28"/>
    <p:sldId id="419" r:id="rId29"/>
    <p:sldId id="420" r:id="rId30"/>
    <p:sldId id="425" r:id="rId31"/>
    <p:sldId id="426" r:id="rId32"/>
    <p:sldId id="424" r:id="rId33"/>
    <p:sldId id="453" r:id="rId34"/>
    <p:sldId id="454" r:id="rId35"/>
    <p:sldId id="466" r:id="rId36"/>
    <p:sldId id="464" r:id="rId37"/>
    <p:sldId id="463" r:id="rId38"/>
    <p:sldId id="462" r:id="rId39"/>
    <p:sldId id="489" r:id="rId40"/>
    <p:sldId id="437" r:id="rId41"/>
    <p:sldId id="460" r:id="rId42"/>
    <p:sldId id="459" r:id="rId43"/>
    <p:sldId id="458" r:id="rId44"/>
    <p:sldId id="457" r:id="rId45"/>
    <p:sldId id="469" r:id="rId46"/>
    <p:sldId id="472" r:id="rId47"/>
    <p:sldId id="474" r:id="rId48"/>
    <p:sldId id="476" r:id="rId49"/>
    <p:sldId id="477" r:id="rId50"/>
    <p:sldId id="321" r:id="rId51"/>
    <p:sldId id="320" r:id="rId52"/>
    <p:sldId id="468" r:id="rId53"/>
    <p:sldId id="322"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kanakisn" initials=""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111" d="100"/>
          <a:sy n="111" d="100"/>
        </p:scale>
        <p:origin x="180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24/3/2022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26458453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4166441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415683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2611574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Οπτικά συστήματα μετάδοσης Μέρος 1</a:t>
            </a: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99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2242303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3423171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410507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Οπτικά συστήματα μετάδοσης Μέρος 1</a:t>
            </a: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148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243181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Οπτικά συστήματα μετάδοσης Μέρος 1</a:t>
            </a:r>
          </a:p>
        </p:txBody>
      </p:sp>
      <p:pic>
        <p:nvPicPr>
          <p:cNvPr id="9"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1729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Οπτικά συστήματα μετάδοσης Μέρος 1</a:t>
            </a:r>
          </a:p>
        </p:txBody>
      </p:sp>
      <p:pic>
        <p:nvPicPr>
          <p:cNvPr id="11"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230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Οπτικά συστήματα μετάδοσης Μέρος 1</a:t>
            </a:r>
          </a:p>
        </p:txBody>
      </p:sp>
      <p:pic>
        <p:nvPicPr>
          <p:cNvPr id="7"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684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86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Οπτικά συστήματα μετάδοσης Μέρος 1</a:t>
            </a: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40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Οπτικά συστήματα μετάδοσης Μέρος 1</a:t>
            </a:r>
          </a:p>
        </p:txBody>
      </p:sp>
      <p:pic>
        <p:nvPicPr>
          <p:cNvPr id="10"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11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extLst>
      <p:ext uri="{BB962C8B-B14F-4D97-AF65-F5344CB8AC3E}">
        <p14:creationId xmlns:p14="http://schemas.microsoft.com/office/powerpoint/2010/main" val="74829577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kkinos@ct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telematics.upatras.gr/telematics/bouras?language=e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telematics.upatras.gr/telematics/bouras/undergraduate-courses/euruzwnikes-texnologies?language=e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www.itu.int/rec/T-REC-G.694.2/en" TargetMode="External"/><Relationship Id="rId4" Type="http://schemas.openxmlformats.org/officeDocument/2006/relationships/hyperlink" Target="http://www.itu.int/rec/T-REC-G.652/en" TargetMode="Externa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lstStyle/>
          <a:p>
            <a:r>
              <a:rPr lang="el-GR" dirty="0"/>
              <a:t>ΕΥΡΥΖΩΝΙΚΕΣ ΤΕΧΝΟΛΟΓΙΕΣ</a:t>
            </a:r>
            <a:endParaRPr lang="el-GR" dirty="0">
              <a:solidFill>
                <a:srgbClr val="5075BC"/>
              </a:solidFill>
            </a:endParaRPr>
          </a:p>
        </p:txBody>
      </p:sp>
      <p:sp>
        <p:nvSpPr>
          <p:cNvPr id="3" name="Υπότιτλος 2"/>
          <p:cNvSpPr>
            <a:spLocks noGrp="1"/>
          </p:cNvSpPr>
          <p:nvPr>
            <p:ph type="subTitle" idx="1"/>
          </p:nvPr>
        </p:nvSpPr>
        <p:spPr>
          <a:xfrm>
            <a:off x="683568" y="3384822"/>
            <a:ext cx="7776864" cy="3140522"/>
          </a:xfrm>
        </p:spPr>
        <p:txBody>
          <a:bodyPr>
            <a:normAutofit fontScale="85000" lnSpcReduction="10000"/>
          </a:bodyPr>
          <a:lstStyle/>
          <a:p>
            <a:r>
              <a:rPr lang="el-GR" sz="2900" dirty="0">
                <a:solidFill>
                  <a:srgbClr val="5075BC"/>
                </a:solidFill>
              </a:rPr>
              <a:t>Ενότητα </a:t>
            </a:r>
            <a:r>
              <a:rPr lang="en-US" sz="2900" dirty="0">
                <a:solidFill>
                  <a:srgbClr val="5075BC"/>
                </a:solidFill>
              </a:rPr>
              <a:t># </a:t>
            </a:r>
            <a:r>
              <a:rPr lang="el-GR" sz="2900" dirty="0">
                <a:solidFill>
                  <a:srgbClr val="5075BC"/>
                </a:solidFill>
              </a:rPr>
              <a:t>6:</a:t>
            </a:r>
            <a:r>
              <a:rPr lang="en-US" sz="2900" dirty="0"/>
              <a:t> </a:t>
            </a:r>
            <a:r>
              <a:rPr lang="el-GR" sz="2800" dirty="0"/>
              <a:t>Οπτικά συστήματα μετάδοσης Μέρος 1</a:t>
            </a:r>
            <a:endParaRPr lang="en-US" sz="2800" dirty="0"/>
          </a:p>
          <a:p>
            <a:endParaRPr lang="el-GR" sz="2800" dirty="0"/>
          </a:p>
          <a:p>
            <a:r>
              <a:rPr lang="el-GR" sz="2800"/>
              <a:t>Βασίλειος Κόκκινος</a:t>
            </a:r>
            <a:endParaRPr lang="el-GR" sz="2800" dirty="0"/>
          </a:p>
          <a:p>
            <a:r>
              <a:rPr lang="el-GR" sz="2800" dirty="0"/>
              <a:t>Τμήμα Μηχανικών Η/Υ &amp; Πληροφορικής</a:t>
            </a:r>
            <a:r>
              <a:rPr lang="en-US" sz="2800" dirty="0"/>
              <a:t>, </a:t>
            </a:r>
            <a:r>
              <a:rPr lang="el-GR" sz="2800" dirty="0"/>
              <a:t>Πανεπιστήμιο Πατρών</a:t>
            </a:r>
          </a:p>
          <a:p>
            <a:r>
              <a:rPr lang="en-US" sz="2800" dirty="0"/>
              <a:t>email: </a:t>
            </a:r>
            <a:r>
              <a:rPr lang="en-US" sz="2800" dirty="0">
                <a:hlinkClick r:id="rId3"/>
              </a:rPr>
              <a:t>kokkinos@cti.gr</a:t>
            </a:r>
            <a:r>
              <a:rPr lang="el-GR" sz="2800" dirty="0"/>
              <a:t>, </a:t>
            </a:r>
            <a:endParaRPr lang="en-US" sz="2800" dirty="0"/>
          </a:p>
          <a:p>
            <a:r>
              <a:rPr lang="en-US" sz="2800" dirty="0"/>
              <a:t>site: </a:t>
            </a:r>
            <a:r>
              <a:rPr lang="en-US" sz="2800" dirty="0">
                <a:hlinkClick r:id="rId4"/>
              </a:rPr>
              <a:t>http://telematics.upatras.gr/telematics/bouras?language=el</a:t>
            </a:r>
            <a:endParaRPr lang="en-US" sz="2800" dirty="0"/>
          </a:p>
          <a:p>
            <a:endParaRPr lang="en-US" sz="2800" dirty="0"/>
          </a:p>
          <a:p>
            <a:endParaRPr lang="el-GR" sz="2800" dirty="0"/>
          </a:p>
        </p:txBody>
      </p:sp>
      <p:pic>
        <p:nvPicPr>
          <p:cNvPr id="6" name="Picture 4" descr="https://www.upatras.gr/sites/www.upatras.gr/files/up_2017_logo_gr.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1818" y="293700"/>
            <a:ext cx="3749040" cy="1360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527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Μετάδοση στην οπτική ίνα</a:t>
            </a:r>
            <a:endParaRPr lang="el-GR" dirty="0"/>
          </a:p>
        </p:txBody>
      </p:sp>
      <p:sp>
        <p:nvSpPr>
          <p:cNvPr id="3" name="Content Placeholder 2"/>
          <p:cNvSpPr>
            <a:spLocks noGrp="1"/>
          </p:cNvSpPr>
          <p:nvPr>
            <p:ph idx="1"/>
          </p:nvPr>
        </p:nvSpPr>
        <p:spPr/>
        <p:txBody>
          <a:bodyPr>
            <a:normAutofit fontScale="85000" lnSpcReduction="10000"/>
          </a:bodyPr>
          <a:lstStyle/>
          <a:p>
            <a:r>
              <a:rPr lang="el-GR" dirty="0"/>
              <a:t>Οφείλεται στην ανάκλαση του σήματος</a:t>
            </a:r>
          </a:p>
          <a:p>
            <a:pPr lvl="1"/>
            <a:r>
              <a:rPr lang="el-GR" dirty="0"/>
              <a:t>Δείκτης διάθλασης εξωτερικού </a:t>
            </a:r>
            <a:r>
              <a:rPr lang="el-GR"/>
              <a:t>υλικού &lt; </a:t>
            </a:r>
            <a:r>
              <a:rPr lang="el-GR" dirty="0"/>
              <a:t>Δείκτη διάθλασης εσωτερικού</a:t>
            </a:r>
          </a:p>
          <a:p>
            <a:pPr lvl="1"/>
            <a:r>
              <a:rPr lang="el-GR" dirty="0"/>
              <a:t>Γωνία πρόσπτωσης της ακτίνας &gt; της οριακής τιμής  -&gt; (οπτικές ίνες μικρού διαμετρήματος)</a:t>
            </a:r>
          </a:p>
          <a:p>
            <a:r>
              <a:rPr lang="el-GR" dirty="0"/>
              <a:t>Συνεπώς, μια ακτίνα φωτός προσπίπτουσα µε γωνία ίση ή μεγαλύτερη της οριακής τιμής παγιδεύεται εντός της ίνας</a:t>
            </a:r>
          </a:p>
          <a:p>
            <a:r>
              <a:rPr lang="el-GR" dirty="0"/>
              <a:t>Με αυτό τον τρόπο η ακτίνα μπορεί να διαδοθεί για πολλά χιλιόμετρα, µε σχεδόν μηδενική απώλεια</a:t>
            </a:r>
            <a:endParaRPr lang="en-GB" dirty="0"/>
          </a:p>
        </p:txBody>
      </p:sp>
    </p:spTree>
    <p:extLst>
      <p:ext uri="{BB962C8B-B14F-4D97-AF65-F5344CB8AC3E}">
        <p14:creationId xmlns:p14="http://schemas.microsoft.com/office/powerpoint/2010/main" val="567891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Εκπομπή δέσμης φωτός διαμέσου οπτικής ίνας"/>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1203746" y="1556792"/>
            <a:ext cx="6894347" cy="3312368"/>
          </a:xfrm>
        </p:spPr>
      </p:pic>
      <p:sp>
        <p:nvSpPr>
          <p:cNvPr id="3" name="Text Placeholder 2"/>
          <p:cNvSpPr>
            <a:spLocks noGrp="1"/>
          </p:cNvSpPr>
          <p:nvPr>
            <p:ph type="body" sz="half" idx="2"/>
          </p:nvPr>
        </p:nvSpPr>
        <p:spPr/>
        <p:txBody>
          <a:bodyPr/>
          <a:lstStyle/>
          <a:p>
            <a:pPr algn="ctr"/>
            <a:r>
              <a:rPr lang="el-GR" altLang="en-US" dirty="0"/>
              <a:t>Εκπομπή δέσμης φωτός διαμέσου οπτικής ίνας</a:t>
            </a:r>
            <a:endParaRPr lang="en-US" dirty="0"/>
          </a:p>
        </p:txBody>
      </p:sp>
      <p:sp>
        <p:nvSpPr>
          <p:cNvPr id="5" name="Title 4"/>
          <p:cNvSpPr>
            <a:spLocks noGrp="1"/>
          </p:cNvSpPr>
          <p:nvPr>
            <p:ph type="title"/>
          </p:nvPr>
        </p:nvSpPr>
        <p:spPr/>
        <p:txBody>
          <a:bodyPr>
            <a:normAutofit fontScale="90000"/>
          </a:bodyPr>
          <a:lstStyle/>
          <a:p>
            <a:r>
              <a:rPr lang="el-GR" altLang="en-US" dirty="0"/>
              <a:t>Εκπομπή δέσμης φωτός διαμέσου οπτικής ίνας</a:t>
            </a:r>
            <a:endParaRPr lang="en-US" dirty="0"/>
          </a:p>
        </p:txBody>
      </p:sp>
    </p:spTree>
    <p:extLst>
      <p:ext uri="{BB962C8B-B14F-4D97-AF65-F5344CB8AC3E}">
        <p14:creationId xmlns:p14="http://schemas.microsoft.com/office/powerpoint/2010/main" val="2827839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Πηγές φωτεινής δέσμης</a:t>
            </a:r>
            <a:endParaRPr lang="el-GR" dirty="0"/>
          </a:p>
        </p:txBody>
      </p:sp>
      <p:sp>
        <p:nvSpPr>
          <p:cNvPr id="3" name="Content Placeholder 2"/>
          <p:cNvSpPr>
            <a:spLocks noGrp="1"/>
          </p:cNvSpPr>
          <p:nvPr>
            <p:ph idx="1"/>
          </p:nvPr>
        </p:nvSpPr>
        <p:spPr/>
        <p:txBody>
          <a:bodyPr>
            <a:normAutofit fontScale="85000" lnSpcReduction="10000"/>
          </a:bodyPr>
          <a:lstStyle/>
          <a:p>
            <a:r>
              <a:rPr lang="el-GR" altLang="en-US" dirty="0"/>
              <a:t>Μέθοδος </a:t>
            </a:r>
            <a:r>
              <a:rPr lang="en-US" altLang="en-US" dirty="0"/>
              <a:t>Laser </a:t>
            </a:r>
            <a:endParaRPr lang="el-GR" altLang="en-US" dirty="0"/>
          </a:p>
          <a:p>
            <a:pPr lvl="1"/>
            <a:r>
              <a:rPr lang="el-GR" altLang="en-US" dirty="0"/>
              <a:t>Μεγάλη ισχύς εκπομπής</a:t>
            </a:r>
          </a:p>
          <a:p>
            <a:pPr lvl="1"/>
            <a:r>
              <a:rPr lang="el-GR" altLang="en-US" dirty="0"/>
              <a:t>Υψηλό ρυθμό </a:t>
            </a:r>
            <a:r>
              <a:rPr lang="en-US" altLang="en-US" dirty="0"/>
              <a:t>Bit rate</a:t>
            </a:r>
          </a:p>
          <a:p>
            <a:pPr lvl="1"/>
            <a:r>
              <a:rPr lang="el-GR" altLang="en-US" dirty="0"/>
              <a:t>Στενή δέσμη φωτός</a:t>
            </a:r>
          </a:p>
          <a:p>
            <a:pPr lvl="1"/>
            <a:r>
              <a:rPr lang="el-GR" altLang="en-US" dirty="0"/>
              <a:t>Χρήση και σε μονότροπη και σε πολύτροπη οπτική ίνα</a:t>
            </a:r>
          </a:p>
          <a:p>
            <a:r>
              <a:rPr lang="en-US" altLang="en-US" dirty="0"/>
              <a:t>LED</a:t>
            </a:r>
            <a:r>
              <a:rPr lang="el-GR" altLang="en-US" dirty="0"/>
              <a:t> (</a:t>
            </a:r>
            <a:r>
              <a:rPr lang="en-US" altLang="en-US" dirty="0"/>
              <a:t>Light Emitting Diode</a:t>
            </a:r>
            <a:r>
              <a:rPr lang="el-GR" altLang="en-US" dirty="0"/>
              <a:t>)</a:t>
            </a:r>
          </a:p>
          <a:p>
            <a:pPr lvl="1"/>
            <a:r>
              <a:rPr lang="el-GR" altLang="en-US" dirty="0"/>
              <a:t>Χαμηλότερο κόστος</a:t>
            </a:r>
          </a:p>
          <a:p>
            <a:pPr lvl="1"/>
            <a:r>
              <a:rPr lang="el-GR" altLang="en-US" dirty="0"/>
              <a:t>Μεγαλύτερη διάρκεια ζωής</a:t>
            </a:r>
          </a:p>
          <a:p>
            <a:pPr lvl="1"/>
            <a:r>
              <a:rPr lang="el-GR" altLang="en-US" dirty="0"/>
              <a:t>Μικρή ευαισθησία στην θερμοκρασία</a:t>
            </a:r>
          </a:p>
        </p:txBody>
      </p:sp>
    </p:spTree>
    <p:extLst>
      <p:ext uri="{BB962C8B-B14F-4D97-AF65-F5344CB8AC3E}">
        <p14:creationId xmlns:p14="http://schemas.microsoft.com/office/powerpoint/2010/main" val="567891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Τύποι οπτικών ινών</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a:t>Πολύτροπη οπτική ίνα</a:t>
            </a:r>
          </a:p>
          <a:p>
            <a:pPr lvl="1"/>
            <a:r>
              <a:rPr lang="el-GR" altLang="en-US" dirty="0"/>
              <a:t>Διάμετρος: 50, 62.5, 100 μ</a:t>
            </a:r>
            <a:r>
              <a:rPr lang="en-US" altLang="en-US" dirty="0"/>
              <a:t>m</a:t>
            </a:r>
            <a:endParaRPr lang="el-GR" altLang="en-US" dirty="0"/>
          </a:p>
          <a:p>
            <a:pPr lvl="1"/>
            <a:r>
              <a:rPr lang="el-GR" altLang="en-US" dirty="0"/>
              <a:t>Ανάκλαση ακτινών οπτικού σήματος με διαφορετικές γωνίες</a:t>
            </a:r>
          </a:p>
          <a:p>
            <a:pPr lvl="1"/>
            <a:r>
              <a:rPr lang="el-GR" altLang="en-US" dirty="0"/>
              <a:t>Μείωση της διαμέτρου -&gt; μείωση «δρόμων διάδοσης»</a:t>
            </a:r>
          </a:p>
          <a:p>
            <a:r>
              <a:rPr lang="el-GR" altLang="en-US" dirty="0"/>
              <a:t>Μονότροπη οπτική ίνα</a:t>
            </a:r>
          </a:p>
          <a:p>
            <a:pPr lvl="1"/>
            <a:r>
              <a:rPr lang="el-GR" altLang="en-US" dirty="0"/>
              <a:t>Διάμετρος = μήκος κύματος εκπεμπόμενου σήματος</a:t>
            </a:r>
          </a:p>
          <a:p>
            <a:r>
              <a:rPr lang="en-US" altLang="en-US" dirty="0"/>
              <a:t>Step index</a:t>
            </a:r>
            <a:r>
              <a:rPr lang="el-GR" altLang="en-US" dirty="0"/>
              <a:t>, </a:t>
            </a:r>
            <a:r>
              <a:rPr lang="en-US" altLang="en-US" dirty="0"/>
              <a:t>graded index</a:t>
            </a:r>
            <a:endParaRPr lang="el-GR" altLang="en-US" dirty="0"/>
          </a:p>
          <a:p>
            <a:pPr lvl="1"/>
            <a:r>
              <a:rPr lang="el-GR" altLang="en-US" dirty="0"/>
              <a:t>Ανάλογα με μείωση δείκτη διάθλασης</a:t>
            </a:r>
            <a:endParaRPr lang="en-GB" altLang="en-US" dirty="0"/>
          </a:p>
        </p:txBody>
      </p:sp>
    </p:spTree>
    <p:extLst>
      <p:ext uri="{BB962C8B-B14F-4D97-AF65-F5344CB8AC3E}">
        <p14:creationId xmlns:p14="http://schemas.microsoft.com/office/powerpoint/2010/main" val="567891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title"/>
          </p:nvPr>
        </p:nvSpPr>
        <p:spPr/>
        <p:txBody>
          <a:bodyPr>
            <a:normAutofit fontScale="90000"/>
          </a:bodyPr>
          <a:lstStyle/>
          <a:p>
            <a:r>
              <a:rPr lang="el-GR" altLang="en-US"/>
              <a:t>Πολύτροπη και Μονότροπη οπτική ίνα</a:t>
            </a:r>
            <a:endParaRPr lang="en-US" dirty="0"/>
          </a:p>
        </p:txBody>
      </p:sp>
      <p:pic>
        <p:nvPicPr>
          <p:cNvPr id="22" name="Content Placeholder 21" descr="Πολύτροπη και μονότροπη οπτική ίνα"/>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47656" y="1455488"/>
            <a:ext cx="2332256" cy="4308196"/>
          </a:xfrm>
        </p:spPr>
      </p:pic>
      <p:sp>
        <p:nvSpPr>
          <p:cNvPr id="8" name="Text Placeholder 7"/>
          <p:cNvSpPr>
            <a:spLocks noGrp="1"/>
          </p:cNvSpPr>
          <p:nvPr>
            <p:ph sz="half" idx="2"/>
          </p:nvPr>
        </p:nvSpPr>
        <p:spPr/>
        <p:txBody>
          <a:bodyPr>
            <a:normAutofit/>
          </a:bodyPr>
          <a:lstStyle/>
          <a:p>
            <a:r>
              <a:rPr lang="el-GR" altLang="en-US" dirty="0"/>
              <a:t>Για τις πολύτροπες ίνες υπάρχει κι ο διαχωρισμός ανάλογα με το αν η μεταβολή του δείκτη διαθλάσεως μεταξύ του πυρήνα και της επικάλυψης είναι απότομη (</a:t>
            </a:r>
            <a:r>
              <a:rPr lang="en-US" altLang="en-US" dirty="0"/>
              <a:t>step index</a:t>
            </a:r>
            <a:r>
              <a:rPr lang="el-GR" altLang="en-US" dirty="0"/>
              <a:t>) ή βαθμιαία (</a:t>
            </a:r>
            <a:r>
              <a:rPr lang="en-US" altLang="en-US" dirty="0"/>
              <a:t>graded index</a:t>
            </a:r>
            <a:r>
              <a:rPr lang="el-GR" altLang="en-US" dirty="0"/>
              <a:t>)</a:t>
            </a:r>
          </a:p>
        </p:txBody>
      </p:sp>
    </p:spTree>
    <p:extLst>
      <p:ext uri="{BB962C8B-B14F-4D97-AF65-F5344CB8AC3E}">
        <p14:creationId xmlns:p14="http://schemas.microsoft.com/office/powerpoint/2010/main" val="1131887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a:bodyPr>
          <a:lstStyle/>
          <a:p>
            <a:pPr algn="ctr"/>
            <a:r>
              <a:rPr lang="el-GR" altLang="en-US" dirty="0"/>
              <a:t>Τύποι οπτικών ινών </a:t>
            </a:r>
          </a:p>
          <a:p>
            <a:pPr algn="ctr"/>
            <a:r>
              <a:rPr lang="el-GR" altLang="en-US" sz="1600" dirty="0"/>
              <a:t>(πηγή: </a:t>
            </a:r>
            <a:r>
              <a:rPr lang="en-US" altLang="en-US" sz="1600" dirty="0"/>
              <a:t>http://en.wikipedia.org/wiki/File:Optical_fiber_types.svg</a:t>
            </a:r>
            <a:r>
              <a:rPr lang="el-GR" altLang="en-US" sz="1600" dirty="0"/>
              <a:t>)</a:t>
            </a:r>
            <a:endParaRPr lang="en-US" sz="1600" dirty="0"/>
          </a:p>
        </p:txBody>
      </p:sp>
      <p:sp>
        <p:nvSpPr>
          <p:cNvPr id="5" name="Title 4"/>
          <p:cNvSpPr>
            <a:spLocks noGrp="1"/>
          </p:cNvSpPr>
          <p:nvPr>
            <p:ph type="title"/>
          </p:nvPr>
        </p:nvSpPr>
        <p:spPr/>
        <p:txBody>
          <a:bodyPr/>
          <a:lstStyle/>
          <a:p>
            <a:r>
              <a:rPr lang="el-GR" altLang="en-US" dirty="0"/>
              <a:t>Τύποι οπτικών ινών</a:t>
            </a:r>
            <a:endParaRPr lang="en-US" dirty="0"/>
          </a:p>
        </p:txBody>
      </p:sp>
      <p:pic>
        <p:nvPicPr>
          <p:cNvPr id="2050" name="Picture 2" descr="Τύποι οπτικών ινών"/>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1331640" y="1412776"/>
            <a:ext cx="6563298" cy="3579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96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a:t>Μετάδοση φωτός μέσω οπτικών ινών</a:t>
            </a:r>
            <a:endParaRPr lang="el-GR" dirty="0"/>
          </a:p>
        </p:txBody>
      </p:sp>
      <p:sp>
        <p:nvSpPr>
          <p:cNvPr id="3" name="Content Placeholder 2"/>
          <p:cNvSpPr>
            <a:spLocks noGrp="1"/>
          </p:cNvSpPr>
          <p:nvPr>
            <p:ph idx="1"/>
          </p:nvPr>
        </p:nvSpPr>
        <p:spPr/>
        <p:txBody>
          <a:bodyPr>
            <a:normAutofit fontScale="85000" lnSpcReduction="20000"/>
          </a:bodyPr>
          <a:lstStyle/>
          <a:p>
            <a:r>
              <a:rPr lang="el-GR" altLang="en-US" dirty="0"/>
              <a:t>Ν = (ΒΤ</a:t>
            </a:r>
            <a:r>
              <a:rPr lang="en-US" altLang="en-US" dirty="0" err="1"/>
              <a:t>xLT</a:t>
            </a:r>
            <a:r>
              <a:rPr lang="en-US" altLang="en-US" dirty="0"/>
              <a:t>)/</a:t>
            </a:r>
            <a:r>
              <a:rPr lang="en-US" altLang="en-US" dirty="0" err="1"/>
              <a:t>BxL</a:t>
            </a:r>
            <a:endParaRPr lang="en-US" altLang="en-US" dirty="0"/>
          </a:p>
          <a:p>
            <a:pPr lvl="1"/>
            <a:r>
              <a:rPr lang="el-GR" altLang="en-US" dirty="0"/>
              <a:t>Ν αριθμός ενισχυτών</a:t>
            </a:r>
          </a:p>
          <a:p>
            <a:pPr lvl="1"/>
            <a:r>
              <a:rPr lang="el-GR" altLang="en-US" dirty="0"/>
              <a:t>Β </a:t>
            </a:r>
            <a:r>
              <a:rPr lang="en-US" altLang="en-US" dirty="0"/>
              <a:t>bits per second </a:t>
            </a:r>
            <a:r>
              <a:rPr lang="el-GR" altLang="en-US" dirty="0"/>
              <a:t>χωρίς ενίσχυση σε απόσταση </a:t>
            </a:r>
            <a:r>
              <a:rPr lang="en-US" altLang="en-US" dirty="0"/>
              <a:t>L</a:t>
            </a:r>
            <a:r>
              <a:rPr lang="el-GR" altLang="en-US" dirty="0"/>
              <a:t> χιλιομέτρων</a:t>
            </a:r>
          </a:p>
          <a:p>
            <a:r>
              <a:rPr lang="el-GR" altLang="en-US" dirty="0"/>
              <a:t>Εξασθένηση του φωτός</a:t>
            </a:r>
          </a:p>
          <a:p>
            <a:pPr lvl="1"/>
            <a:r>
              <a:rPr lang="el-GR" altLang="en-US" dirty="0"/>
              <a:t>Αν η  </a:t>
            </a:r>
            <a:r>
              <a:rPr lang="el-GR" altLang="en-US" dirty="0" err="1"/>
              <a:t>δύναµη</a:t>
            </a:r>
            <a:r>
              <a:rPr lang="el-GR" altLang="en-US" dirty="0"/>
              <a:t> του </a:t>
            </a:r>
            <a:r>
              <a:rPr lang="el-GR" altLang="en-US" dirty="0" err="1"/>
              <a:t>σήµατος</a:t>
            </a:r>
            <a:r>
              <a:rPr lang="el-GR" altLang="en-US" dirty="0"/>
              <a:t> είναι PT, η ισχύς </a:t>
            </a:r>
            <a:r>
              <a:rPr lang="el-GR" altLang="en-US" dirty="0" err="1"/>
              <a:t>P(l</a:t>
            </a:r>
            <a:r>
              <a:rPr lang="el-GR" altLang="en-US" dirty="0"/>
              <a:t>) σε απόσταση l θα πρέπει να αποδίδεται </a:t>
            </a:r>
            <a:r>
              <a:rPr lang="el-GR" altLang="en-US" dirty="0" err="1"/>
              <a:t>P(l)=a(l)xPT</a:t>
            </a:r>
            <a:endParaRPr lang="el-GR" altLang="en-US" dirty="0"/>
          </a:p>
          <a:p>
            <a:pPr lvl="1"/>
            <a:r>
              <a:rPr lang="el-GR" altLang="en-US" dirty="0"/>
              <a:t>Εξασθένηση (</a:t>
            </a:r>
            <a:r>
              <a:rPr lang="en-US" altLang="en-US" dirty="0"/>
              <a:t>dB) = 10log10</a:t>
            </a:r>
            <a:r>
              <a:rPr lang="el-GR" altLang="en-US" dirty="0"/>
              <a:t> </a:t>
            </a:r>
            <a:r>
              <a:rPr lang="en-US" altLang="en-US" dirty="0"/>
              <a:t>(</a:t>
            </a:r>
            <a:r>
              <a:rPr lang="el-GR" altLang="en-US" dirty="0"/>
              <a:t>ισχύς μετάδοσης/ισχύς λήψης</a:t>
            </a:r>
            <a:r>
              <a:rPr lang="en-US" altLang="en-US" dirty="0"/>
              <a:t>)</a:t>
            </a:r>
            <a:endParaRPr lang="el-GR" altLang="en-US" dirty="0"/>
          </a:p>
          <a:p>
            <a:pPr lvl="1"/>
            <a:r>
              <a:rPr lang="el-GR" altLang="en-US" dirty="0"/>
              <a:t>2 περιοχές μήκους κύματος (1.3µm και 1.55µm) µε εύρος παραθύρου 100nm και 150nm αντίστοιχα</a:t>
            </a:r>
          </a:p>
        </p:txBody>
      </p:sp>
    </p:spTree>
    <p:extLst>
      <p:ext uri="{BB962C8B-B14F-4D97-AF65-F5344CB8AC3E}">
        <p14:creationId xmlns:p14="http://schemas.microsoft.com/office/powerpoint/2010/main" val="567891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Συχνοτικά παράθυρα"/>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2085498" y="1342874"/>
            <a:ext cx="4934774" cy="3814318"/>
          </a:xfrm>
        </p:spPr>
      </p:pic>
      <p:sp>
        <p:nvSpPr>
          <p:cNvPr id="3" name="Text Placeholder 2"/>
          <p:cNvSpPr>
            <a:spLocks noGrp="1"/>
          </p:cNvSpPr>
          <p:nvPr>
            <p:ph type="body" sz="half" idx="2"/>
          </p:nvPr>
        </p:nvSpPr>
        <p:spPr/>
        <p:txBody>
          <a:bodyPr/>
          <a:lstStyle/>
          <a:p>
            <a:pPr algn="ctr"/>
            <a:r>
              <a:rPr lang="el-GR" altLang="en-US" dirty="0" err="1"/>
              <a:t>Συχνοτικά</a:t>
            </a:r>
            <a:r>
              <a:rPr lang="el-GR" altLang="en-US" dirty="0"/>
              <a:t> παράθυρα</a:t>
            </a:r>
            <a:endParaRPr lang="en-US" dirty="0"/>
          </a:p>
        </p:txBody>
      </p:sp>
      <p:sp>
        <p:nvSpPr>
          <p:cNvPr id="5" name="Title 4" descr="Συχνοτικά παράθυρα"/>
          <p:cNvSpPr>
            <a:spLocks noGrp="1"/>
          </p:cNvSpPr>
          <p:nvPr>
            <p:ph type="title"/>
          </p:nvPr>
        </p:nvSpPr>
        <p:spPr/>
        <p:txBody>
          <a:bodyPr/>
          <a:lstStyle/>
          <a:p>
            <a:r>
              <a:rPr lang="el-GR" altLang="en-US" dirty="0" err="1"/>
              <a:t>Συχνοτικά</a:t>
            </a:r>
            <a:r>
              <a:rPr lang="el-GR" altLang="en-US" dirty="0"/>
              <a:t> παράθυρα</a:t>
            </a:r>
            <a:endParaRPr lang="en-US" dirty="0"/>
          </a:p>
        </p:txBody>
      </p:sp>
    </p:spTree>
    <p:extLst>
      <p:ext uri="{BB962C8B-B14F-4D97-AF65-F5344CB8AC3E}">
        <p14:creationId xmlns:p14="http://schemas.microsoft.com/office/powerpoint/2010/main" val="3137151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Water Peak</a:t>
            </a:r>
            <a:endParaRPr lang="el-GR" dirty="0"/>
          </a:p>
        </p:txBody>
      </p:sp>
      <p:sp>
        <p:nvSpPr>
          <p:cNvPr id="3" name="Content Placeholder 2"/>
          <p:cNvSpPr>
            <a:spLocks noGrp="1"/>
          </p:cNvSpPr>
          <p:nvPr>
            <p:ph idx="1"/>
          </p:nvPr>
        </p:nvSpPr>
        <p:spPr/>
        <p:txBody>
          <a:bodyPr>
            <a:normAutofit fontScale="85000" lnSpcReduction="10000"/>
          </a:bodyPr>
          <a:lstStyle/>
          <a:p>
            <a:r>
              <a:rPr lang="el-GR" altLang="en-US" dirty="0"/>
              <a:t>Ο όρος «</a:t>
            </a:r>
            <a:r>
              <a:rPr lang="en-US" altLang="en-US" dirty="0"/>
              <a:t>water peak</a:t>
            </a:r>
            <a:r>
              <a:rPr lang="el-GR" altLang="en-US"/>
              <a:t>» (αιχμή ύδατος), </a:t>
            </a:r>
            <a:r>
              <a:rPr lang="el-GR" altLang="en-US" dirty="0"/>
              <a:t>αναφέρεται στο διάστημα στο φάσμα συχνοτήτων κοντά στο μήκος κύματος 1383nm ± 50nm, στο οποίο η εξασθένηση του σήματος γίνεται ιδιαίτερα ισχυρή και απρόβλεπτη</a:t>
            </a:r>
            <a:endParaRPr lang="en-US" altLang="en-US" dirty="0"/>
          </a:p>
          <a:p>
            <a:r>
              <a:rPr lang="el-GR" altLang="en-US" dirty="0"/>
              <a:t>Αιτία είναι η υγρασία η οποία παραμένει στην οπτική ίνα κατά τη διαδικασία κατασκευής της</a:t>
            </a:r>
          </a:p>
          <a:p>
            <a:r>
              <a:rPr lang="el-GR" altLang="en-US" dirty="0"/>
              <a:t>Τα τελευταία χρόνια έχουν αναπτυχθεί μέθοδοι παραγωγής που εξουδετερώνουν σε μικρότερο ή μεγαλύτερο βαθμό το φαινόμενο αυτό, παράγοντας οπτικές ίνες τύπου “</a:t>
            </a:r>
            <a:r>
              <a:rPr lang="en-US" altLang="en-US" dirty="0"/>
              <a:t>low water peak</a:t>
            </a:r>
            <a:r>
              <a:rPr lang="el-GR" altLang="en-US" dirty="0"/>
              <a:t>” και “</a:t>
            </a:r>
            <a:r>
              <a:rPr lang="en-US" altLang="en-US" dirty="0"/>
              <a:t>zero water peak</a:t>
            </a:r>
            <a:r>
              <a:rPr lang="el-GR" altLang="en-US" dirty="0"/>
              <a:t>”</a:t>
            </a:r>
          </a:p>
        </p:txBody>
      </p:sp>
    </p:spTree>
    <p:extLst>
      <p:ext uri="{BB962C8B-B14F-4D97-AF65-F5344CB8AC3E}">
        <p14:creationId xmlns:p14="http://schemas.microsoft.com/office/powerpoint/2010/main" val="2387807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Διάχυση σήματος</a:t>
            </a:r>
            <a:endParaRPr lang="el-GR" dirty="0"/>
          </a:p>
        </p:txBody>
      </p:sp>
      <p:sp>
        <p:nvSpPr>
          <p:cNvPr id="3" name="Content Placeholder 2"/>
          <p:cNvSpPr>
            <a:spLocks noGrp="1"/>
          </p:cNvSpPr>
          <p:nvPr>
            <p:ph idx="1"/>
          </p:nvPr>
        </p:nvSpPr>
        <p:spPr/>
        <p:txBody>
          <a:bodyPr>
            <a:normAutofit fontScale="92500"/>
          </a:bodyPr>
          <a:lstStyle/>
          <a:p>
            <a:r>
              <a:rPr lang="el-GR" altLang="en-US" dirty="0"/>
              <a:t>Η διάχυση του φωτεινού σήματος µας αναγκάζει να </a:t>
            </a:r>
            <a:r>
              <a:rPr lang="el-GR" altLang="en-US" dirty="0" err="1"/>
              <a:t>υποτετραπλασιάσουµε</a:t>
            </a:r>
            <a:r>
              <a:rPr lang="el-GR" altLang="en-US" dirty="0"/>
              <a:t> την χωρητικότητα</a:t>
            </a:r>
          </a:p>
          <a:p>
            <a:r>
              <a:rPr lang="el-GR" altLang="en-US" dirty="0"/>
              <a:t>Το φως μπορεί να ταξιδεύει μέσα σε οποιοδήποτε διαφανές υλικό, αλλά η ταχύτητά του θα είναι μικρότερη από ότι στο κενό</a:t>
            </a:r>
          </a:p>
          <a:p>
            <a:r>
              <a:rPr lang="el-GR" altLang="en-US" dirty="0"/>
              <a:t>Ο λόγος της ταχύτητας στο κενό προς την ταχύτητα μέσα στο υλικό ονομάζεται δείκτης διάθλασης</a:t>
            </a:r>
          </a:p>
        </p:txBody>
      </p:sp>
    </p:spTree>
    <p:extLst>
      <p:ext uri="{BB962C8B-B14F-4D97-AF65-F5344CB8AC3E}">
        <p14:creationId xmlns:p14="http://schemas.microsoft.com/office/powerpoint/2010/main" val="3595876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Σκοποί  ενότητας</a:t>
            </a:r>
            <a:endParaRPr lang="el-GR" dirty="0"/>
          </a:p>
        </p:txBody>
      </p:sp>
      <p:sp>
        <p:nvSpPr>
          <p:cNvPr id="3" name="Content Placeholder 2"/>
          <p:cNvSpPr>
            <a:spLocks noGrp="1"/>
          </p:cNvSpPr>
          <p:nvPr>
            <p:ph idx="1"/>
          </p:nvPr>
        </p:nvSpPr>
        <p:spPr/>
        <p:txBody>
          <a:bodyPr>
            <a:normAutofit/>
          </a:bodyPr>
          <a:lstStyle/>
          <a:p>
            <a:r>
              <a:rPr lang="el-GR" dirty="0"/>
              <a:t>Εξοικείωση με συστήματα μετάδοσης οπτικών ινών</a:t>
            </a:r>
          </a:p>
          <a:p>
            <a:r>
              <a:rPr lang="el-GR" dirty="0"/>
              <a:t>Παρουσίαση της λειτουργίας και των χαρακτηριστικών της οπτικής ίνας</a:t>
            </a:r>
          </a:p>
          <a:p>
            <a:r>
              <a:rPr lang="el-GR" dirty="0"/>
              <a:t>Κατανόηση των τεχνολογιών </a:t>
            </a:r>
            <a:r>
              <a:rPr lang="en-US" altLang="en-US" dirty="0"/>
              <a:t>WDM</a:t>
            </a:r>
            <a:r>
              <a:rPr lang="el-GR" altLang="en-US" dirty="0"/>
              <a:t>, </a:t>
            </a:r>
            <a:r>
              <a:rPr lang="en-US" altLang="en-US" dirty="0"/>
              <a:t>DWDM </a:t>
            </a:r>
            <a:r>
              <a:rPr lang="el-GR" altLang="en-US" dirty="0"/>
              <a:t>και </a:t>
            </a:r>
            <a:r>
              <a:rPr lang="en-US" altLang="en-US" dirty="0"/>
              <a:t>CWDM</a:t>
            </a:r>
            <a:endParaRPr lang="el-GR" dirty="0"/>
          </a:p>
          <a:p>
            <a:endParaRPr lang="el-GR" dirty="0"/>
          </a:p>
        </p:txBody>
      </p:sp>
    </p:spTree>
    <p:extLst>
      <p:ext uri="{BB962C8B-B14F-4D97-AF65-F5344CB8AC3E}">
        <p14:creationId xmlns:p14="http://schemas.microsoft.com/office/powerpoint/2010/main" val="2061497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Οπτικοί Δέκτες και Ενισχυτές</a:t>
            </a:r>
            <a:endParaRPr lang="el-GR" dirty="0"/>
          </a:p>
        </p:txBody>
      </p:sp>
      <p:sp>
        <p:nvSpPr>
          <p:cNvPr id="3" name="Content Placeholder 2"/>
          <p:cNvSpPr>
            <a:spLocks noGrp="1"/>
          </p:cNvSpPr>
          <p:nvPr>
            <p:ph idx="1"/>
          </p:nvPr>
        </p:nvSpPr>
        <p:spPr/>
        <p:txBody>
          <a:bodyPr>
            <a:normAutofit fontScale="85000" lnSpcReduction="20000"/>
          </a:bodyPr>
          <a:lstStyle/>
          <a:p>
            <a:r>
              <a:rPr lang="el-GR" altLang="en-US" dirty="0"/>
              <a:t>Παθητικοί οπτικοί δέκτες</a:t>
            </a:r>
          </a:p>
          <a:p>
            <a:pPr lvl="1"/>
            <a:r>
              <a:rPr lang="el-GR" altLang="en-US" dirty="0"/>
              <a:t>Πλεονέκτημα: Επιτυγχάνουν υψηλή ανάλυση</a:t>
            </a:r>
          </a:p>
          <a:p>
            <a:pPr lvl="1"/>
            <a:r>
              <a:rPr lang="el-GR" altLang="en-US" dirty="0"/>
              <a:t>Μειονεκτήματα: Σημαντικές απώλειες, μεγάλος χρόνος συντονισμού (αποτελούνται από μηχανικά στοιχεία)</a:t>
            </a:r>
          </a:p>
          <a:p>
            <a:r>
              <a:rPr lang="el-GR" altLang="en-US" dirty="0"/>
              <a:t>Ενεργοί δέκτες και διόδου </a:t>
            </a:r>
            <a:r>
              <a:rPr lang="en-US" altLang="en-US" dirty="0"/>
              <a:t>laser</a:t>
            </a:r>
            <a:endParaRPr lang="el-GR" altLang="en-US" dirty="0"/>
          </a:p>
          <a:p>
            <a:pPr lvl="1"/>
            <a:r>
              <a:rPr lang="el-GR" altLang="en-US" dirty="0"/>
              <a:t>Συντονίζονται με μεγαλύτερες ταχύτητες</a:t>
            </a:r>
          </a:p>
          <a:p>
            <a:pPr lvl="1"/>
            <a:r>
              <a:rPr lang="el-GR" altLang="en-US" dirty="0"/>
              <a:t>Μικρότερη ανάλυση</a:t>
            </a:r>
          </a:p>
          <a:p>
            <a:r>
              <a:rPr lang="el-GR" altLang="en-US" dirty="0"/>
              <a:t>Οπτικοί ενισχυτές (</a:t>
            </a:r>
            <a:r>
              <a:rPr lang="en-US" altLang="en-US" dirty="0"/>
              <a:t>optical amplifiers</a:t>
            </a:r>
            <a:r>
              <a:rPr lang="el-GR" altLang="en-US" dirty="0"/>
              <a:t>)</a:t>
            </a:r>
          </a:p>
          <a:p>
            <a:pPr lvl="1"/>
            <a:r>
              <a:rPr lang="el-GR" altLang="en-US" dirty="0"/>
              <a:t>Αναγέννηση οπτικών σημάτων χωρίς ανάγκη </a:t>
            </a:r>
            <a:r>
              <a:rPr lang="el-GR" altLang="en-US" dirty="0" err="1"/>
              <a:t>οπτικο</a:t>
            </a:r>
            <a:r>
              <a:rPr lang="el-GR" altLang="en-US" dirty="0"/>
              <a:t> – ηλεκτρονικών μεταλλακτών</a:t>
            </a:r>
          </a:p>
        </p:txBody>
      </p:sp>
    </p:spTree>
    <p:extLst>
      <p:ext uri="{BB962C8B-B14F-4D97-AF65-F5344CB8AC3E}">
        <p14:creationId xmlns:p14="http://schemas.microsoft.com/office/powerpoint/2010/main" val="3595876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descr="Ωφέλιμο οπτικό εύρος ζώνης "/>
          <p:cNvPicPr>
            <a:picLocks noGrp="1" noChangeAspect="1"/>
          </p:cNvPicPr>
          <p:nvPr>
            <p:ph type="pic" idx="1"/>
          </p:nvPr>
        </p:nvPicPr>
        <p:blipFill>
          <a:blip r:embed="rId3">
            <a:extLst>
              <a:ext uri="{28A0092B-C50C-407E-A947-70E740481C1C}">
                <a14:useLocalDpi xmlns:a14="http://schemas.microsoft.com/office/drawing/2010/main" val="0"/>
              </a:ext>
            </a:extLst>
          </a:blip>
          <a:stretch>
            <a:fillRect/>
          </a:stretch>
        </p:blipFill>
        <p:spPr>
          <a:xfrm>
            <a:off x="2771800" y="1147722"/>
            <a:ext cx="3499792" cy="4009470"/>
          </a:xfrm>
        </p:spPr>
      </p:pic>
      <p:sp>
        <p:nvSpPr>
          <p:cNvPr id="3" name="Content Placeholder 2"/>
          <p:cNvSpPr>
            <a:spLocks noGrp="1"/>
          </p:cNvSpPr>
          <p:nvPr>
            <p:ph type="body" sz="half" idx="2"/>
          </p:nvPr>
        </p:nvSpPr>
        <p:spPr/>
        <p:txBody>
          <a:bodyPr/>
          <a:lstStyle/>
          <a:p>
            <a:pPr algn="ctr">
              <a:lnSpc>
                <a:spcPct val="90000"/>
              </a:lnSpc>
            </a:pPr>
            <a:r>
              <a:rPr lang="el-GR" altLang="en-US" dirty="0"/>
              <a:t>Ωφέλιμο οπτικό εύρος ζώνης = 30</a:t>
            </a:r>
            <a:r>
              <a:rPr lang="en-US" altLang="en-US" dirty="0"/>
              <a:t>THz</a:t>
            </a:r>
            <a:r>
              <a:rPr lang="el-GR" altLang="en-US" dirty="0"/>
              <a:t>, σε μήκη κύματος από 1,2 έως 1,6 μ</a:t>
            </a:r>
            <a:r>
              <a:rPr lang="en-US" altLang="en-US" dirty="0"/>
              <a:t>m</a:t>
            </a:r>
            <a:endParaRPr lang="en-GB" altLang="en-US" dirty="0"/>
          </a:p>
        </p:txBody>
      </p:sp>
      <p:sp>
        <p:nvSpPr>
          <p:cNvPr id="2" name="Title 1"/>
          <p:cNvSpPr>
            <a:spLocks noGrp="1"/>
          </p:cNvSpPr>
          <p:nvPr>
            <p:ph type="title"/>
          </p:nvPr>
        </p:nvSpPr>
        <p:spPr/>
        <p:txBody>
          <a:bodyPr/>
          <a:lstStyle/>
          <a:p>
            <a:r>
              <a:rPr lang="el-GR" altLang="en-US" dirty="0"/>
              <a:t>Ωφέλιμο εύρος ζώνης</a:t>
            </a:r>
            <a:endParaRPr lang="el-GR" dirty="0"/>
          </a:p>
        </p:txBody>
      </p:sp>
    </p:spTree>
    <p:extLst>
      <p:ext uri="{BB962C8B-B14F-4D97-AF65-F5344CB8AC3E}">
        <p14:creationId xmlns:p14="http://schemas.microsoft.com/office/powerpoint/2010/main" val="2387807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Αρχή Λειτουργίας </a:t>
            </a:r>
            <a:r>
              <a:rPr lang="en-US" altLang="en-US"/>
              <a:t>WDM</a:t>
            </a:r>
            <a:endParaRPr lang="el-GR" dirty="0"/>
          </a:p>
        </p:txBody>
      </p:sp>
      <p:sp>
        <p:nvSpPr>
          <p:cNvPr id="3" name="Content Placeholder 2"/>
          <p:cNvSpPr>
            <a:spLocks noGrp="1"/>
          </p:cNvSpPr>
          <p:nvPr>
            <p:ph idx="1"/>
          </p:nvPr>
        </p:nvSpPr>
        <p:spPr/>
        <p:txBody>
          <a:bodyPr/>
          <a:lstStyle/>
          <a:p>
            <a:r>
              <a:rPr lang="en-US" dirty="0"/>
              <a:t>WDM: Wavelength-division multiplexing</a:t>
            </a:r>
          </a:p>
          <a:p>
            <a:r>
              <a:rPr lang="el-GR" dirty="0"/>
              <a:t>Σε κάθε οπτική ίνα το οπτικό σήμα που διαδίδεται έχει μια συγκεκριμένη συχνότητα </a:t>
            </a:r>
          </a:p>
          <a:p>
            <a:r>
              <a:rPr lang="el-GR" dirty="0"/>
              <a:t>Είναι δυνατόν από την ίδια ίνα να περάσουν περισσότερα του ενός σήματα</a:t>
            </a:r>
            <a:r>
              <a:rPr lang="en-US" dirty="0"/>
              <a:t>,</a:t>
            </a:r>
            <a:r>
              <a:rPr lang="el-GR" dirty="0"/>
              <a:t> διαφορετικού μήκους κύματος (λ) όπου το καθένα αντιπροσωπεύει και µία ροή δεδομένων</a:t>
            </a:r>
            <a:endParaRPr lang="en-US" dirty="0"/>
          </a:p>
          <a:p>
            <a:r>
              <a:rPr lang="el-GR" dirty="0"/>
              <a:t>Επιτρέπει την παράλληλη μετάδοση </a:t>
            </a:r>
            <a:r>
              <a:rPr lang="en-US" dirty="0"/>
              <a:t>bits</a:t>
            </a:r>
          </a:p>
        </p:txBody>
      </p:sp>
    </p:spTree>
    <p:extLst>
      <p:ext uri="{BB962C8B-B14F-4D97-AF65-F5344CB8AC3E}">
        <p14:creationId xmlns:p14="http://schemas.microsoft.com/office/powerpoint/2010/main" val="1768762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WDM</a:t>
            </a:r>
            <a:endParaRPr lang="el-GR" dirty="0"/>
          </a:p>
        </p:txBody>
      </p:sp>
      <p:sp>
        <p:nvSpPr>
          <p:cNvPr id="3" name="Content Placeholder 2"/>
          <p:cNvSpPr>
            <a:spLocks noGrp="1"/>
          </p:cNvSpPr>
          <p:nvPr>
            <p:ph sz="half" idx="1"/>
          </p:nvPr>
        </p:nvSpPr>
        <p:spPr/>
        <p:txBody>
          <a:bodyPr>
            <a:normAutofit fontScale="92500"/>
          </a:bodyPr>
          <a:lstStyle/>
          <a:p>
            <a:r>
              <a:rPr lang="el-GR" altLang="en-US" dirty="0"/>
              <a:t>Πολυπλεξία φωτεινών ακτινών με διαφορετικά μήκη κύματος μέσα από 1 οπτική ίνα</a:t>
            </a:r>
          </a:p>
          <a:p>
            <a:pPr lvl="1"/>
            <a:r>
              <a:rPr lang="el-GR" altLang="en-US" dirty="0"/>
              <a:t>Πολλαπλάσιο εύρος ζώνης</a:t>
            </a:r>
          </a:p>
          <a:p>
            <a:pPr lvl="1"/>
            <a:r>
              <a:rPr lang="el-GR" altLang="en-US" dirty="0"/>
              <a:t>Πολλαπλές ιδεατές οπτικές ίνες</a:t>
            </a:r>
          </a:p>
          <a:p>
            <a:r>
              <a:rPr lang="el-GR" altLang="en-US" dirty="0"/>
              <a:t>Εκχώρηση σε κάθε οπτικό σήμα ενός συγκεκριμένου μήκους κύματος</a:t>
            </a:r>
            <a:r>
              <a:rPr lang="en-US" altLang="en-US" dirty="0"/>
              <a:t> </a:t>
            </a:r>
            <a:r>
              <a:rPr lang="el-GR" altLang="en-US" dirty="0"/>
              <a:t>λ</a:t>
            </a:r>
            <a:endParaRPr lang="en-GB" altLang="en-US" dirty="0"/>
          </a:p>
        </p:txBody>
      </p:sp>
      <p:pic>
        <p:nvPicPr>
          <p:cNvPr id="8" name="Content Placeholder 7" descr="Wavelength-division multiplexing "/>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3047475"/>
            <a:ext cx="4038600" cy="1631412"/>
          </a:xfrm>
        </p:spPr>
      </p:pic>
    </p:spTree>
    <p:extLst>
      <p:ext uri="{BB962C8B-B14F-4D97-AF65-F5344CB8AC3E}">
        <p14:creationId xmlns:p14="http://schemas.microsoft.com/office/powerpoint/2010/main" val="2599833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WDM</a:t>
            </a:r>
            <a:r>
              <a:rPr lang="el-GR" altLang="en-US" dirty="0"/>
              <a:t> ενίσχυση σήματος</a:t>
            </a:r>
            <a:endParaRPr lang="el-GR" dirty="0"/>
          </a:p>
        </p:txBody>
      </p:sp>
      <p:sp>
        <p:nvSpPr>
          <p:cNvPr id="3" name="Content Placeholder 2"/>
          <p:cNvSpPr>
            <a:spLocks noGrp="1"/>
          </p:cNvSpPr>
          <p:nvPr>
            <p:ph idx="1"/>
          </p:nvPr>
        </p:nvSpPr>
        <p:spPr/>
        <p:txBody>
          <a:bodyPr>
            <a:normAutofit fontScale="85000" lnSpcReduction="20000"/>
          </a:bodyPr>
          <a:lstStyle/>
          <a:p>
            <a:r>
              <a:rPr lang="el-GR" altLang="en-US" dirty="0"/>
              <a:t>Η επίτευξη οπτικής επικοινωνίας σε μεγάλες αποστάσεις απαιτεί την ενίσχυση του σήματος</a:t>
            </a:r>
          </a:p>
          <a:p>
            <a:r>
              <a:rPr lang="el-GR" altLang="en-US" dirty="0"/>
              <a:t>Τα οπτικό σήμα µε χρήση ενός οπτικού ανιχνευτή μετατρέπεται σε ηλεκτρικό, ενισχύεται και έπειτα ξαναμετατρέπεται σε οπτικό µέσω ενός </a:t>
            </a:r>
            <a:r>
              <a:rPr lang="el-GR" altLang="en-US" dirty="0" err="1"/>
              <a:t>laser</a:t>
            </a:r>
            <a:r>
              <a:rPr lang="el-GR" altLang="en-US" dirty="0"/>
              <a:t> </a:t>
            </a:r>
          </a:p>
          <a:p>
            <a:r>
              <a:rPr lang="el-GR" altLang="en-US" dirty="0"/>
              <a:t>Οι παλαιότεροι οπτικοί ανιχνευτές αδυνατούσαν να διακρίνουν </a:t>
            </a:r>
            <a:r>
              <a:rPr lang="el-GR" altLang="en-US" dirty="0" err="1"/>
              <a:t>σήµατα</a:t>
            </a:r>
            <a:r>
              <a:rPr lang="el-GR" altLang="en-US" dirty="0"/>
              <a:t> διαφορετικών μηκών κύματος </a:t>
            </a:r>
          </a:p>
          <a:p>
            <a:r>
              <a:rPr lang="el-GR" altLang="en-US" dirty="0"/>
              <a:t>Λύση έδωσε η τεχνική «Οπτική ενίσχυση </a:t>
            </a:r>
            <a:r>
              <a:rPr lang="el-GR" altLang="en-US" dirty="0" err="1"/>
              <a:t>ερβίου</a:t>
            </a:r>
            <a:r>
              <a:rPr lang="el-GR" altLang="en-US" dirty="0"/>
              <a:t>» (</a:t>
            </a:r>
            <a:r>
              <a:rPr lang="en-US" altLang="en-US" dirty="0"/>
              <a:t>erbium-doped optical amplifier</a:t>
            </a:r>
            <a:r>
              <a:rPr lang="el-GR" altLang="en-US" dirty="0"/>
              <a:t>) που καθιστά δυνατή την ενίσχυση του σήματος χωρίς τη μετατροπή του σε ηλεκτρικό</a:t>
            </a:r>
          </a:p>
        </p:txBody>
      </p:sp>
    </p:spTree>
    <p:extLst>
      <p:ext uri="{BB962C8B-B14F-4D97-AF65-F5344CB8AC3E}">
        <p14:creationId xmlns:p14="http://schemas.microsoft.com/office/powerpoint/2010/main" val="2292317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Οπτική ενίσχυση ερβίου</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a:t>Το </a:t>
            </a:r>
            <a:r>
              <a:rPr lang="el-GR" altLang="en-US" dirty="0" err="1"/>
              <a:t>εξασθενηµένο</a:t>
            </a:r>
            <a:r>
              <a:rPr lang="el-GR" altLang="en-US" dirty="0"/>
              <a:t> οπτικό σήμα εισόδου διεγείρει τα ιονισμένα άτομα </a:t>
            </a:r>
            <a:r>
              <a:rPr lang="el-GR" altLang="en-US" dirty="0" err="1"/>
              <a:t>ερβίου</a:t>
            </a:r>
            <a:r>
              <a:rPr lang="el-GR" altLang="en-US" dirty="0"/>
              <a:t> στην έξοδο της οπτικής ίνας που µε την σειρά τους εκπέμπουν οπτικό σήμα στο ίδιο μήκος κύματος µε την ακτινοβολία που τα διέγειρε</a:t>
            </a:r>
          </a:p>
          <a:p>
            <a:r>
              <a:rPr lang="el-GR" altLang="en-US" dirty="0"/>
              <a:t>Η τεχνική μπορεί να χρησιμοποιηθεί για την ενίσχυση σημάτων διαφορετικών μηκών κύματος που ταξιδεύουν παράλληλα στην ίδια οπτική ίνα</a:t>
            </a:r>
          </a:p>
          <a:p>
            <a:r>
              <a:rPr lang="el-GR" altLang="en-US" dirty="0"/>
              <a:t>Αλυσίδες τέτοιων οπτικών ενισχυτών μπορούν να συνδυαστούν για την διάδοση του οπτικού </a:t>
            </a:r>
            <a:r>
              <a:rPr lang="el-GR" altLang="en-US" dirty="0" err="1"/>
              <a:t>σήµατος</a:t>
            </a:r>
            <a:r>
              <a:rPr lang="el-GR" altLang="en-US" dirty="0"/>
              <a:t> διαμέσου ίνας για χιλιάδες χιλιόμετρα</a:t>
            </a:r>
          </a:p>
        </p:txBody>
      </p:sp>
    </p:spTree>
    <p:extLst>
      <p:ext uri="{BB962C8B-B14F-4D97-AF65-F5344CB8AC3E}">
        <p14:creationId xmlns:p14="http://schemas.microsoft.com/office/powerpoint/2010/main" val="22923170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WDM</a:t>
            </a:r>
            <a:r>
              <a:rPr lang="el-GR" altLang="en-US"/>
              <a:t> δικτυώματα περίθλασης</a:t>
            </a:r>
            <a:endParaRPr lang="el-GR" dirty="0"/>
          </a:p>
        </p:txBody>
      </p:sp>
      <p:sp>
        <p:nvSpPr>
          <p:cNvPr id="3" name="Content Placeholder 2"/>
          <p:cNvSpPr>
            <a:spLocks noGrp="1"/>
          </p:cNvSpPr>
          <p:nvPr>
            <p:ph idx="1"/>
          </p:nvPr>
        </p:nvSpPr>
        <p:spPr/>
        <p:txBody>
          <a:bodyPr>
            <a:normAutofit fontScale="85000" lnSpcReduction="20000"/>
          </a:bodyPr>
          <a:lstStyle/>
          <a:p>
            <a:r>
              <a:rPr lang="el-GR" altLang="en-US" dirty="0"/>
              <a:t>Στα άκρα της οπτικής ίνας απαιτούνται διατάξεις οι οποίες διαχωρίζουν τα οπτικά σήματα διαφορετικών μηκών κύματος: διαφορικά φίλτρα ή </a:t>
            </a:r>
            <a:r>
              <a:rPr lang="el-GR" altLang="en-US" dirty="0" err="1"/>
              <a:t>δικτυώµατα</a:t>
            </a:r>
            <a:r>
              <a:rPr lang="el-GR" altLang="en-US" dirty="0"/>
              <a:t> περίθλασης</a:t>
            </a:r>
          </a:p>
          <a:p>
            <a:r>
              <a:rPr lang="el-GR" altLang="en-US" dirty="0"/>
              <a:t>Τα πρώτα παρουσιάζουν ατέλειες για πολλά μήκη κύματος</a:t>
            </a:r>
          </a:p>
          <a:p>
            <a:r>
              <a:rPr lang="el-GR" altLang="en-US" dirty="0"/>
              <a:t>Τα </a:t>
            </a:r>
            <a:r>
              <a:rPr lang="el-GR" altLang="en-US" dirty="0" err="1"/>
              <a:t>δικτυώµατα</a:t>
            </a:r>
            <a:r>
              <a:rPr lang="el-GR" altLang="en-US" dirty="0"/>
              <a:t> περίθλασης αντίθετα μπορούν να διαχωρίσουν πολλά μήκη κύματος µε σχετικά απλές διατάξεις και εξοπλισμό</a:t>
            </a:r>
          </a:p>
          <a:p>
            <a:r>
              <a:rPr lang="el-GR" altLang="en-US" dirty="0"/>
              <a:t>Βασίζονται στο ότι όταν τα οπτικά σήματα προσπίπτουν πάνω στο </a:t>
            </a:r>
            <a:r>
              <a:rPr lang="el-GR" altLang="en-US" dirty="0" err="1"/>
              <a:t>δικτύωµα</a:t>
            </a:r>
            <a:r>
              <a:rPr lang="el-GR" altLang="en-US" dirty="0"/>
              <a:t>, </a:t>
            </a:r>
            <a:r>
              <a:rPr lang="el-GR" altLang="en-US" dirty="0" err="1"/>
              <a:t>περιθλώνται</a:t>
            </a:r>
            <a:r>
              <a:rPr lang="el-GR" altLang="en-US" dirty="0"/>
              <a:t> κατά µία γωνία που εξαρτάται από το μήκος κύματός τους</a:t>
            </a:r>
          </a:p>
        </p:txBody>
      </p:sp>
    </p:spTree>
    <p:extLst>
      <p:ext uri="{BB962C8B-B14F-4D97-AF65-F5344CB8AC3E}">
        <p14:creationId xmlns:p14="http://schemas.microsoft.com/office/powerpoint/2010/main" val="2292317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Κατασκευή δικτυώματος</a:t>
            </a:r>
            <a:endParaRPr lang="el-GR" dirty="0"/>
          </a:p>
        </p:txBody>
      </p:sp>
      <p:sp>
        <p:nvSpPr>
          <p:cNvPr id="3" name="Content Placeholder 2"/>
          <p:cNvSpPr>
            <a:spLocks noGrp="1"/>
          </p:cNvSpPr>
          <p:nvPr>
            <p:ph idx="1"/>
          </p:nvPr>
        </p:nvSpPr>
        <p:spPr/>
        <p:txBody>
          <a:bodyPr>
            <a:normAutofit lnSpcReduction="10000"/>
          </a:bodyPr>
          <a:lstStyle/>
          <a:p>
            <a:r>
              <a:rPr lang="el-GR" altLang="en-US" dirty="0"/>
              <a:t>Η ποιότητα και ο τρόπος κατασκευής του </a:t>
            </a:r>
            <a:r>
              <a:rPr lang="el-GR" altLang="en-US" dirty="0" err="1"/>
              <a:t>δικτυώµατος</a:t>
            </a:r>
            <a:r>
              <a:rPr lang="el-GR" altLang="en-US" dirty="0"/>
              <a:t> αποτελούν βασικά στοιχεία της τεχνολογίας </a:t>
            </a:r>
            <a:r>
              <a:rPr lang="el-GR" altLang="en-US" dirty="0" err="1"/>
              <a:t>πολύπλεξης</a:t>
            </a:r>
            <a:endParaRPr lang="el-GR" altLang="en-US" dirty="0"/>
          </a:p>
          <a:p>
            <a:pPr lvl="1"/>
            <a:r>
              <a:rPr lang="el-GR" altLang="en-US" dirty="0"/>
              <a:t>ο αριθμός των αυλακιών πάνω στο </a:t>
            </a:r>
            <a:r>
              <a:rPr lang="el-GR" altLang="en-US" dirty="0" err="1"/>
              <a:t>δικτύωµα</a:t>
            </a:r>
            <a:r>
              <a:rPr lang="el-GR" altLang="en-US" dirty="0"/>
              <a:t> καθορίζει σημαντικά και τον αριθμό των διαφορετικών καναλιών που μπορούν να </a:t>
            </a:r>
            <a:r>
              <a:rPr lang="el-GR" altLang="en-US" dirty="0" err="1"/>
              <a:t>πολυπλεχτούν</a:t>
            </a:r>
            <a:endParaRPr lang="el-GR" altLang="en-US" dirty="0"/>
          </a:p>
          <a:p>
            <a:pPr lvl="1"/>
            <a:r>
              <a:rPr lang="el-GR" altLang="en-US" dirty="0"/>
              <a:t>ένα καλά κατασκευασμένο </a:t>
            </a:r>
            <a:r>
              <a:rPr lang="el-GR" altLang="en-US" dirty="0" err="1"/>
              <a:t>δικτύωµα</a:t>
            </a:r>
            <a:r>
              <a:rPr lang="el-GR" altLang="en-US" dirty="0"/>
              <a:t> παρουσιάζει μικρότερες απώλειες και μειώνει το φαινόμενο της πόλωσης</a:t>
            </a:r>
          </a:p>
        </p:txBody>
      </p:sp>
    </p:spTree>
    <p:extLst>
      <p:ext uri="{BB962C8B-B14F-4D97-AF65-F5344CB8AC3E}">
        <p14:creationId xmlns:p14="http://schemas.microsoft.com/office/powerpoint/2010/main" val="2292317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WDM </a:t>
            </a:r>
            <a:r>
              <a:rPr lang="el-GR" altLang="en-US"/>
              <a:t>συχνοτικά παράθυρα</a:t>
            </a:r>
            <a:endParaRPr lang="el-GR" dirty="0"/>
          </a:p>
        </p:txBody>
      </p:sp>
      <p:sp>
        <p:nvSpPr>
          <p:cNvPr id="3" name="Content Placeholder 2"/>
          <p:cNvSpPr>
            <a:spLocks noGrp="1"/>
          </p:cNvSpPr>
          <p:nvPr>
            <p:ph idx="1"/>
          </p:nvPr>
        </p:nvSpPr>
        <p:spPr/>
        <p:txBody>
          <a:bodyPr>
            <a:normAutofit fontScale="92500"/>
          </a:bodyPr>
          <a:lstStyle/>
          <a:p>
            <a:r>
              <a:rPr lang="el-GR" altLang="en-US" dirty="0"/>
              <a:t>Το μέρος του φάσματος που χρησιμοποιείται στην τεχνολογία WDM είναι δυο παράθυρα στις περιοχές γύρω από τα 1300nm και στα 1550 </a:t>
            </a:r>
            <a:r>
              <a:rPr lang="el-GR" altLang="en-US" dirty="0" err="1"/>
              <a:t>nm</a:t>
            </a:r>
            <a:r>
              <a:rPr lang="el-GR" altLang="en-US" dirty="0"/>
              <a:t> </a:t>
            </a:r>
          </a:p>
          <a:p>
            <a:pPr lvl="1"/>
            <a:r>
              <a:rPr lang="el-GR" altLang="en-US" dirty="0"/>
              <a:t>στο πρώτο υπάρχει η ελάχιστη διασπορά </a:t>
            </a:r>
          </a:p>
          <a:p>
            <a:pPr lvl="1"/>
            <a:r>
              <a:rPr lang="el-GR" altLang="en-US" dirty="0"/>
              <a:t>στο δεύτερο αντίστοιχα έχουμε την ελάχιστη εξασθένιση</a:t>
            </a:r>
          </a:p>
          <a:p>
            <a:pPr lvl="1"/>
            <a:r>
              <a:rPr lang="el-GR" altLang="en-US" dirty="0"/>
              <a:t>σε καθένα μπορεί να χρησιμοποιηθεί ένα εύρος περίπου 100nm όπου μπορούν να οριστούν γύρω στα 3000 διαφορετικά κανάλια</a:t>
            </a:r>
          </a:p>
        </p:txBody>
      </p:sp>
    </p:spTree>
    <p:extLst>
      <p:ext uri="{BB962C8B-B14F-4D97-AF65-F5344CB8AC3E}">
        <p14:creationId xmlns:p14="http://schemas.microsoft.com/office/powerpoint/2010/main" val="307273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t>Χαρακτηριστικά δικτύων </a:t>
            </a:r>
            <a:r>
              <a:rPr lang="en-US" altLang="en-US" dirty="0"/>
              <a:t>WDM</a:t>
            </a:r>
            <a:endParaRPr lang="el-GR" dirty="0"/>
          </a:p>
        </p:txBody>
      </p:sp>
      <p:sp>
        <p:nvSpPr>
          <p:cNvPr id="3" name="Content Placeholder 2"/>
          <p:cNvSpPr>
            <a:spLocks noGrp="1"/>
          </p:cNvSpPr>
          <p:nvPr>
            <p:ph idx="1"/>
          </p:nvPr>
        </p:nvSpPr>
        <p:spPr/>
        <p:txBody>
          <a:bodyPr/>
          <a:lstStyle/>
          <a:p>
            <a:r>
              <a:rPr lang="el-GR" altLang="en-US" dirty="0"/>
              <a:t>Δίκτυα </a:t>
            </a:r>
            <a:r>
              <a:rPr lang="en-US" altLang="en-US" dirty="0"/>
              <a:t>WDM</a:t>
            </a:r>
            <a:r>
              <a:rPr lang="el-GR" altLang="en-US" dirty="0"/>
              <a:t> χαρακτηρίζονται από</a:t>
            </a:r>
          </a:p>
          <a:p>
            <a:pPr lvl="1"/>
            <a:r>
              <a:rPr lang="el-GR" altLang="en-US" dirty="0"/>
              <a:t>Ασφάλεια</a:t>
            </a:r>
          </a:p>
          <a:p>
            <a:pPr lvl="1"/>
            <a:r>
              <a:rPr lang="el-GR" altLang="en-US" dirty="0"/>
              <a:t>Αξιοπιστία</a:t>
            </a:r>
          </a:p>
          <a:p>
            <a:pPr lvl="1"/>
            <a:r>
              <a:rPr lang="el-GR" altLang="en-US" dirty="0"/>
              <a:t>Υψηλή χωρητικότητα</a:t>
            </a:r>
          </a:p>
          <a:p>
            <a:pPr lvl="1"/>
            <a:r>
              <a:rPr lang="el-GR" altLang="en-US" dirty="0"/>
              <a:t>Μικρή απώλεια ισχύος</a:t>
            </a:r>
          </a:p>
          <a:p>
            <a:pPr lvl="1"/>
            <a:r>
              <a:rPr lang="el-GR" altLang="en-US" dirty="0"/>
              <a:t>Διαφάνεια πρωτοκόλλων</a:t>
            </a:r>
          </a:p>
        </p:txBody>
      </p:sp>
    </p:spTree>
    <p:extLst>
      <p:ext uri="{BB962C8B-B14F-4D97-AF65-F5344CB8AC3E}">
        <p14:creationId xmlns:p14="http://schemas.microsoft.com/office/powerpoint/2010/main" val="30727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Περιεχόμενα ενότητας</a:t>
            </a:r>
            <a:endParaRPr lang="el-GR" dirty="0"/>
          </a:p>
        </p:txBody>
      </p:sp>
      <p:sp>
        <p:nvSpPr>
          <p:cNvPr id="3" name="Content Placeholder 2"/>
          <p:cNvSpPr>
            <a:spLocks noGrp="1"/>
          </p:cNvSpPr>
          <p:nvPr>
            <p:ph idx="1"/>
          </p:nvPr>
        </p:nvSpPr>
        <p:spPr/>
        <p:txBody>
          <a:bodyPr>
            <a:normAutofit/>
          </a:bodyPr>
          <a:lstStyle/>
          <a:p>
            <a:r>
              <a:rPr lang="el-GR" altLang="en-US" dirty="0"/>
              <a:t>Οπτική ίνα / οπτικό δίκτυο</a:t>
            </a:r>
          </a:p>
          <a:p>
            <a:pPr lvl="1"/>
            <a:r>
              <a:rPr lang="el-GR" altLang="en-US" dirty="0"/>
              <a:t>Περιγραφή</a:t>
            </a:r>
          </a:p>
          <a:p>
            <a:pPr lvl="1"/>
            <a:r>
              <a:rPr lang="el-GR" altLang="en-US" dirty="0"/>
              <a:t>Μετάδοση δεδομένων</a:t>
            </a:r>
          </a:p>
          <a:p>
            <a:r>
              <a:rPr lang="en-US" altLang="en-US" dirty="0"/>
              <a:t>WDM </a:t>
            </a:r>
            <a:r>
              <a:rPr lang="el-GR" altLang="en-US" dirty="0"/>
              <a:t>τεχνολογία</a:t>
            </a:r>
          </a:p>
          <a:p>
            <a:pPr lvl="1"/>
            <a:r>
              <a:rPr lang="el-GR" altLang="en-US" dirty="0"/>
              <a:t>Αρχιτεκτονική &amp; βασική ιδέα</a:t>
            </a:r>
            <a:endParaRPr lang="en-US" altLang="en-US" dirty="0"/>
          </a:p>
          <a:p>
            <a:r>
              <a:rPr lang="en-US" altLang="en-US" dirty="0"/>
              <a:t>DWDM </a:t>
            </a:r>
            <a:r>
              <a:rPr lang="el-GR" altLang="en-US" dirty="0"/>
              <a:t>τεχνολογία</a:t>
            </a:r>
          </a:p>
          <a:p>
            <a:r>
              <a:rPr lang="en-US" altLang="en-US" dirty="0"/>
              <a:t>CWDM </a:t>
            </a:r>
            <a:r>
              <a:rPr lang="el-GR" altLang="en-US" dirty="0"/>
              <a:t>τεχνολογία</a:t>
            </a:r>
            <a:endParaRPr lang="en-US" altLang="en-US" dirty="0"/>
          </a:p>
        </p:txBody>
      </p:sp>
    </p:spTree>
    <p:extLst>
      <p:ext uri="{BB962C8B-B14F-4D97-AF65-F5344CB8AC3E}">
        <p14:creationId xmlns:p14="http://schemas.microsoft.com/office/powerpoint/2010/main" val="303829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Δομικά στοιχεία </a:t>
            </a:r>
            <a:r>
              <a:rPr lang="en-US" altLang="en-US" dirty="0"/>
              <a:t>WDM</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a:t>Οπτικές ίνες</a:t>
            </a:r>
            <a:endParaRPr lang="en-US" altLang="en-US" dirty="0"/>
          </a:p>
          <a:p>
            <a:r>
              <a:rPr lang="el-GR" altLang="en-US" dirty="0"/>
              <a:t>Συσκευές </a:t>
            </a:r>
            <a:r>
              <a:rPr lang="el-GR" altLang="en-US" dirty="0" err="1"/>
              <a:t>ακτίνων</a:t>
            </a:r>
            <a:r>
              <a:rPr lang="el-GR" altLang="en-US" dirty="0"/>
              <a:t> </a:t>
            </a:r>
            <a:r>
              <a:rPr lang="en-US" altLang="en-US" dirty="0"/>
              <a:t>laser</a:t>
            </a:r>
          </a:p>
          <a:p>
            <a:r>
              <a:rPr lang="el-GR" altLang="en-US" dirty="0"/>
              <a:t>Οπτικοί ενισχυτές (</a:t>
            </a:r>
            <a:r>
              <a:rPr lang="en-US" altLang="en-US" dirty="0"/>
              <a:t>optical amplifiers</a:t>
            </a:r>
            <a:r>
              <a:rPr lang="el-GR" altLang="en-US" dirty="0"/>
              <a:t>) </a:t>
            </a:r>
            <a:endParaRPr lang="en-US" altLang="en-US" dirty="0"/>
          </a:p>
          <a:p>
            <a:r>
              <a:rPr lang="el-GR" altLang="en-US" dirty="0"/>
              <a:t>Συσκευές </a:t>
            </a:r>
            <a:r>
              <a:rPr lang="el-GR" altLang="en-US" dirty="0" err="1"/>
              <a:t>φωτοανίχνευσης</a:t>
            </a:r>
            <a:r>
              <a:rPr lang="el-GR" altLang="en-US" dirty="0"/>
              <a:t> (</a:t>
            </a:r>
            <a:r>
              <a:rPr lang="en-US" altLang="en-US" dirty="0" err="1"/>
              <a:t>photodetectors</a:t>
            </a:r>
            <a:r>
              <a:rPr lang="el-GR" altLang="en-US" dirty="0"/>
              <a:t>) </a:t>
            </a:r>
            <a:endParaRPr lang="en-US" altLang="en-US" dirty="0"/>
          </a:p>
          <a:p>
            <a:r>
              <a:rPr lang="el-GR" altLang="en-US" dirty="0"/>
              <a:t>Οπτικοί </a:t>
            </a:r>
            <a:r>
              <a:rPr lang="el-GR" altLang="en-US" dirty="0" err="1"/>
              <a:t>πολυπλέκτες</a:t>
            </a:r>
            <a:r>
              <a:rPr lang="el-GR" altLang="en-US" dirty="0"/>
              <a:t> ελεγχόμενης </a:t>
            </a:r>
            <a:r>
              <a:rPr lang="el-GR" altLang="en-US" dirty="0" err="1"/>
              <a:t>πολύπλεξης</a:t>
            </a:r>
            <a:r>
              <a:rPr lang="el-GR" altLang="en-US" dirty="0"/>
              <a:t> (</a:t>
            </a:r>
            <a:r>
              <a:rPr lang="en-US" altLang="en-US" dirty="0"/>
              <a:t>add/drop optical multiplexers</a:t>
            </a:r>
            <a:r>
              <a:rPr lang="el-GR" altLang="en-US" dirty="0"/>
              <a:t>)</a:t>
            </a:r>
          </a:p>
          <a:p>
            <a:r>
              <a:rPr lang="el-GR" altLang="en-US" dirty="0"/>
              <a:t>Οπτικοί </a:t>
            </a:r>
            <a:r>
              <a:rPr lang="el-GR" altLang="en-US" dirty="0" err="1"/>
              <a:t>αποπολυπλέκτες</a:t>
            </a:r>
            <a:r>
              <a:rPr lang="el-GR" altLang="en-US" dirty="0"/>
              <a:t> (</a:t>
            </a:r>
            <a:r>
              <a:rPr lang="en-US" altLang="en-US" dirty="0"/>
              <a:t>optical </a:t>
            </a:r>
            <a:r>
              <a:rPr lang="en-US" altLang="en-US" dirty="0" err="1"/>
              <a:t>demultiplexers</a:t>
            </a:r>
            <a:r>
              <a:rPr lang="el-GR" altLang="en-US" dirty="0"/>
              <a:t>)</a:t>
            </a:r>
          </a:p>
          <a:p>
            <a:r>
              <a:rPr lang="el-GR" altLang="en-US" dirty="0"/>
              <a:t>Οπτικά στοιχεία διασύνδεσης (</a:t>
            </a:r>
            <a:r>
              <a:rPr lang="en-US" altLang="en-US" dirty="0"/>
              <a:t>optical cross-connect components</a:t>
            </a:r>
            <a:r>
              <a:rPr lang="el-GR" altLang="en-US" dirty="0"/>
              <a:t>)</a:t>
            </a:r>
          </a:p>
        </p:txBody>
      </p:sp>
    </p:spTree>
    <p:extLst>
      <p:ext uri="{BB962C8B-B14F-4D97-AF65-F5344CB8AC3E}">
        <p14:creationId xmlns:p14="http://schemas.microsoft.com/office/powerpoint/2010/main" val="4079067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fontScale="92500" lnSpcReduction="10000"/>
          </a:bodyPr>
          <a:lstStyle/>
          <a:p>
            <a:pPr algn="ctr"/>
            <a:r>
              <a:rPr lang="el-GR" altLang="en-US" dirty="0"/>
              <a:t>Αρχή λειτουργίας </a:t>
            </a:r>
            <a:r>
              <a:rPr lang="en-US" altLang="en-US" dirty="0"/>
              <a:t>WDM </a:t>
            </a:r>
          </a:p>
          <a:p>
            <a:pPr algn="ctr"/>
            <a:r>
              <a:rPr lang="en-US" altLang="en-US" sz="1600" dirty="0"/>
              <a:t>(</a:t>
            </a:r>
            <a:r>
              <a:rPr lang="el-GR" altLang="en-US" sz="1600" dirty="0"/>
              <a:t>πηγή</a:t>
            </a:r>
            <a:r>
              <a:rPr lang="en-US" altLang="en-US" sz="1600" dirty="0"/>
              <a:t>: http://commons.wikimedia.org/wiki/File:WDM_operating_principle.svg)</a:t>
            </a:r>
            <a:endParaRPr lang="en-US" sz="1600" dirty="0"/>
          </a:p>
        </p:txBody>
      </p:sp>
      <p:sp>
        <p:nvSpPr>
          <p:cNvPr id="5" name="Title 4"/>
          <p:cNvSpPr>
            <a:spLocks noGrp="1"/>
          </p:cNvSpPr>
          <p:nvPr>
            <p:ph type="title"/>
          </p:nvPr>
        </p:nvSpPr>
        <p:spPr/>
        <p:txBody>
          <a:bodyPr/>
          <a:lstStyle/>
          <a:p>
            <a:r>
              <a:rPr lang="el-GR" altLang="en-US" dirty="0"/>
              <a:t>Αρχή λειτουργίας </a:t>
            </a:r>
            <a:r>
              <a:rPr lang="en-US" altLang="en-US" dirty="0"/>
              <a:t>WDM</a:t>
            </a:r>
            <a:endParaRPr lang="en-US" dirty="0"/>
          </a:p>
        </p:txBody>
      </p:sp>
      <p:pic>
        <p:nvPicPr>
          <p:cNvPr id="1026" name="Picture 2" descr="Αρχή λειτουργίας WDM"/>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991778" y="1556792"/>
            <a:ext cx="7253967"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293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WDM</a:t>
            </a:r>
            <a:r>
              <a:rPr lang="el-GR" altLang="en-US" dirty="0"/>
              <a:t> εξοπλισμός</a:t>
            </a:r>
            <a:endParaRPr lang="el-GR" dirty="0"/>
          </a:p>
        </p:txBody>
      </p:sp>
      <p:sp>
        <p:nvSpPr>
          <p:cNvPr id="3" name="Content Placeholder 2"/>
          <p:cNvSpPr>
            <a:spLocks noGrp="1"/>
          </p:cNvSpPr>
          <p:nvPr>
            <p:ph idx="1"/>
          </p:nvPr>
        </p:nvSpPr>
        <p:spPr/>
        <p:txBody>
          <a:bodyPr>
            <a:normAutofit/>
          </a:bodyPr>
          <a:lstStyle/>
          <a:p>
            <a:r>
              <a:rPr lang="el-GR" altLang="en-US" dirty="0"/>
              <a:t>Για τη μεταφορά του σήματος απαιτούνται </a:t>
            </a:r>
            <a:endParaRPr lang="en-US" altLang="en-US" dirty="0"/>
          </a:p>
          <a:p>
            <a:pPr lvl="1"/>
            <a:r>
              <a:rPr lang="el-GR" altLang="en-US" dirty="0"/>
              <a:t>Οπτικοί ενισχυτές</a:t>
            </a:r>
          </a:p>
          <a:p>
            <a:pPr lvl="2"/>
            <a:r>
              <a:rPr lang="el-GR" altLang="en-US" dirty="0"/>
              <a:t>Ιδανικά ενισχυτές </a:t>
            </a:r>
            <a:r>
              <a:rPr lang="el-GR" altLang="en-US" dirty="0" err="1"/>
              <a:t>ερβίου</a:t>
            </a:r>
            <a:endParaRPr lang="el-GR" altLang="en-US" dirty="0"/>
          </a:p>
          <a:p>
            <a:pPr lvl="1"/>
            <a:r>
              <a:rPr lang="el-GR" altLang="en-US" dirty="0"/>
              <a:t>Συσκευές </a:t>
            </a:r>
            <a:r>
              <a:rPr lang="el-GR" altLang="en-US" dirty="0" err="1"/>
              <a:t>φωτοανίχνευσης</a:t>
            </a:r>
            <a:endParaRPr lang="el-GR" altLang="en-US" dirty="0"/>
          </a:p>
          <a:p>
            <a:pPr lvl="2"/>
            <a:r>
              <a:rPr lang="el-GR" altLang="en-US" dirty="0"/>
              <a:t>Θετικές- εσωτερικές </a:t>
            </a:r>
            <a:r>
              <a:rPr lang="el-GR" altLang="en-US" dirty="0" err="1"/>
              <a:t>φωτοδίοδοι</a:t>
            </a:r>
            <a:endParaRPr lang="el-GR" altLang="en-US" dirty="0"/>
          </a:p>
          <a:p>
            <a:pPr lvl="2"/>
            <a:r>
              <a:rPr lang="el-GR" altLang="en-US" dirty="0" err="1"/>
              <a:t>Φωτοδίοδοι</a:t>
            </a:r>
            <a:r>
              <a:rPr lang="el-GR" altLang="en-US" dirty="0"/>
              <a:t>  χιονοστιβάδας</a:t>
            </a:r>
          </a:p>
          <a:p>
            <a:pPr lvl="1"/>
            <a:r>
              <a:rPr lang="el-GR" altLang="en-US" dirty="0" err="1"/>
              <a:t>Πολυπλέκτες</a:t>
            </a:r>
            <a:r>
              <a:rPr lang="el-GR" altLang="en-US" dirty="0"/>
              <a:t> / </a:t>
            </a:r>
            <a:r>
              <a:rPr lang="el-GR" altLang="en-US" dirty="0" err="1"/>
              <a:t>αποπολυπλέκτες</a:t>
            </a:r>
            <a:endParaRPr lang="el-GR" altLang="en-US" dirty="0"/>
          </a:p>
          <a:p>
            <a:pPr lvl="1"/>
            <a:endParaRPr lang="el-GR" altLang="en-US" dirty="0"/>
          </a:p>
        </p:txBody>
      </p:sp>
    </p:spTree>
    <p:extLst>
      <p:ext uri="{BB962C8B-B14F-4D97-AF65-F5344CB8AC3E}">
        <p14:creationId xmlns:p14="http://schemas.microsoft.com/office/powerpoint/2010/main" val="4079067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WDM</a:t>
            </a:r>
            <a:r>
              <a:rPr lang="el-GR" altLang="en-US" dirty="0"/>
              <a:t> - Διασύνδεση οπτικών ινών</a:t>
            </a:r>
            <a:endParaRPr lang="el-GR" dirty="0"/>
          </a:p>
        </p:txBody>
      </p:sp>
      <p:sp>
        <p:nvSpPr>
          <p:cNvPr id="3" name="Content Placeholder 2"/>
          <p:cNvSpPr>
            <a:spLocks noGrp="1"/>
          </p:cNvSpPr>
          <p:nvPr>
            <p:ph idx="1"/>
          </p:nvPr>
        </p:nvSpPr>
        <p:spPr/>
        <p:txBody>
          <a:bodyPr>
            <a:normAutofit fontScale="92500" lnSpcReduction="10000"/>
          </a:bodyPr>
          <a:lstStyle/>
          <a:p>
            <a:r>
              <a:rPr lang="el-GR" altLang="en-US" dirty="0"/>
              <a:t>Τερματισμός σε ακροδέκτες και </a:t>
            </a:r>
            <a:r>
              <a:rPr lang="el-GR" altLang="en-US" dirty="0" err="1"/>
              <a:t>βισμάτωση</a:t>
            </a:r>
            <a:r>
              <a:rPr lang="el-GR" altLang="en-US" dirty="0"/>
              <a:t> σε πρίζες ινών</a:t>
            </a:r>
          </a:p>
          <a:p>
            <a:pPr lvl="1"/>
            <a:r>
              <a:rPr lang="el-GR" altLang="en-US" dirty="0"/>
              <a:t>10-20% απώλεια φωτός</a:t>
            </a:r>
          </a:p>
          <a:p>
            <a:r>
              <a:rPr lang="el-GR" altLang="en-US" dirty="0"/>
              <a:t>Μηχανική ένωση των 2 μερών (σε ειδική θήκη)</a:t>
            </a:r>
          </a:p>
          <a:p>
            <a:pPr lvl="1"/>
            <a:r>
              <a:rPr lang="el-GR" altLang="en-US" dirty="0"/>
              <a:t>10% απώλεια φωτός</a:t>
            </a:r>
          </a:p>
          <a:p>
            <a:pPr lvl="1"/>
            <a:r>
              <a:rPr lang="el-GR" altLang="en-US" dirty="0" err="1"/>
              <a:t>Διόδευση</a:t>
            </a:r>
            <a:r>
              <a:rPr lang="el-GR" altLang="en-US" dirty="0"/>
              <a:t> φωτός και διορθώσεις μέσω «ευθυγράμμισης»</a:t>
            </a:r>
          </a:p>
          <a:p>
            <a:r>
              <a:rPr lang="el-GR" altLang="en-US" dirty="0"/>
              <a:t>Σύντηξη των 2 μερών</a:t>
            </a:r>
          </a:p>
          <a:p>
            <a:pPr lvl="1"/>
            <a:r>
              <a:rPr lang="el-GR" altLang="en-US" dirty="0"/>
              <a:t>Καλύτερο αποτέλεσμα, μικρή απώλεια φωτός</a:t>
            </a:r>
            <a:endParaRPr lang="en-GB" altLang="en-US" dirty="0"/>
          </a:p>
        </p:txBody>
      </p:sp>
    </p:spTree>
    <p:extLst>
      <p:ext uri="{BB962C8B-B14F-4D97-AF65-F5344CB8AC3E}">
        <p14:creationId xmlns:p14="http://schemas.microsoft.com/office/powerpoint/2010/main" val="3402070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WDM</a:t>
            </a:r>
            <a:r>
              <a:rPr lang="el-GR" altLang="en-US" dirty="0"/>
              <a:t> - Τοπολογίες δικτύων</a:t>
            </a:r>
            <a:endParaRPr lang="el-GR" dirty="0"/>
          </a:p>
        </p:txBody>
      </p:sp>
      <p:sp>
        <p:nvSpPr>
          <p:cNvPr id="3" name="Content Placeholder 2"/>
          <p:cNvSpPr>
            <a:spLocks noGrp="1"/>
          </p:cNvSpPr>
          <p:nvPr>
            <p:ph idx="1"/>
          </p:nvPr>
        </p:nvSpPr>
        <p:spPr/>
        <p:txBody>
          <a:bodyPr>
            <a:normAutofit fontScale="85000" lnSpcReduction="10000"/>
          </a:bodyPr>
          <a:lstStyle/>
          <a:p>
            <a:r>
              <a:rPr lang="el-GR" dirty="0"/>
              <a:t>Δύο κοινές τοπολογίες δικτύων μπορούν να χρησιμοποιήσουν </a:t>
            </a:r>
            <a:r>
              <a:rPr lang="en-US" dirty="0"/>
              <a:t>WDM</a:t>
            </a:r>
            <a:r>
              <a:rPr lang="el-GR" dirty="0"/>
              <a:t>: του αστέρα (</a:t>
            </a:r>
            <a:r>
              <a:rPr lang="en-US" dirty="0"/>
              <a:t>star</a:t>
            </a:r>
            <a:r>
              <a:rPr lang="el-GR" dirty="0"/>
              <a:t>) και του δαχτυλιδιού (</a:t>
            </a:r>
            <a:r>
              <a:rPr lang="en-US" dirty="0"/>
              <a:t>ring</a:t>
            </a:r>
            <a:r>
              <a:rPr lang="el-GR" dirty="0"/>
              <a:t>)</a:t>
            </a:r>
          </a:p>
          <a:p>
            <a:r>
              <a:rPr lang="el-GR" dirty="0"/>
              <a:t>Τοπολογία αστέρα: κάθε κόμβος έχει ένα μεταδότη και έναν δέκτη, με τον μεταδότη να συνδέεται με μια από τις κεντρικές παθητικές εισαγωγές του αστέρα, και το δέκτη να  συνδέεται με μία από τις εξόδους του </a:t>
            </a:r>
          </a:p>
          <a:p>
            <a:r>
              <a:rPr lang="el-GR" dirty="0"/>
              <a:t>Τοπολογία δαχτυλιδιού: προσαρμόζονται σε οποιαδήποτε δικτυακή τοπολογία, με τη βοήθεια  ενός δέκτη που έχει τη δυνατότητα να επιλέξει ένα ορισμένο μήκος κύματος </a:t>
            </a:r>
          </a:p>
        </p:txBody>
      </p:sp>
    </p:spTree>
    <p:extLst>
      <p:ext uri="{BB962C8B-B14F-4D97-AF65-F5344CB8AC3E}">
        <p14:creationId xmlns:p14="http://schemas.microsoft.com/office/powerpoint/2010/main" val="38006934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US" altLang="en-US" dirty="0"/>
              <a:t>WDM</a:t>
            </a:r>
            <a:r>
              <a:rPr lang="el-GR" altLang="en-US" dirty="0"/>
              <a:t> -</a:t>
            </a:r>
            <a:r>
              <a:rPr lang="el-GR" dirty="0"/>
              <a:t> Διαχείριση εύρους ζώνης σε τοπικά δίκτυα</a:t>
            </a:r>
          </a:p>
        </p:txBody>
      </p:sp>
      <p:sp>
        <p:nvSpPr>
          <p:cNvPr id="5" name="Θέση περιεχομένου 4"/>
          <p:cNvSpPr>
            <a:spLocks noGrp="1"/>
          </p:cNvSpPr>
          <p:nvPr>
            <p:ph idx="1"/>
          </p:nvPr>
        </p:nvSpPr>
        <p:spPr/>
        <p:txBody>
          <a:bodyPr>
            <a:normAutofit fontScale="85000" lnSpcReduction="20000"/>
          </a:bodyPr>
          <a:lstStyle/>
          <a:p>
            <a:r>
              <a:rPr lang="en-US" altLang="en-US" dirty="0"/>
              <a:t>Single hop</a:t>
            </a:r>
          </a:p>
          <a:p>
            <a:pPr lvl="1"/>
            <a:r>
              <a:rPr lang="el-GR" dirty="0"/>
              <a:t>Μειονέκτημα: ότι το δίκτυο και τα συστατικά του πρέπει να προσαρμόσουν τα μήκη κύματος n, κάτι που είναι δύσκολο (ή και αδύνατο) σε μεγάλα δίκτυα</a:t>
            </a:r>
            <a:endParaRPr lang="en-US" dirty="0"/>
          </a:p>
          <a:p>
            <a:r>
              <a:rPr lang="en-US" dirty="0"/>
              <a:t>Multi hop</a:t>
            </a:r>
          </a:p>
          <a:p>
            <a:pPr lvl="1"/>
            <a:r>
              <a:rPr lang="el-GR" dirty="0"/>
              <a:t>Στηρίζονται στην χρήση ενδιάμεσων συντονισμένων ή αργά </a:t>
            </a:r>
            <a:r>
              <a:rPr lang="el-GR" dirty="0" err="1"/>
              <a:t>συντονιζόµενων</a:t>
            </a:r>
            <a:r>
              <a:rPr lang="el-GR" dirty="0"/>
              <a:t> συστατικών του δικτύου</a:t>
            </a:r>
            <a:endParaRPr lang="en-US" dirty="0"/>
          </a:p>
          <a:p>
            <a:pPr lvl="1"/>
            <a:r>
              <a:rPr lang="el-GR" dirty="0"/>
              <a:t>Πλεονέκτημα: ο κάθε κόμβος χρειάζεται να έχει πρόσβαση σε ένα μικρό αριθμό καναλιών</a:t>
            </a:r>
            <a:endParaRPr lang="en-US" dirty="0"/>
          </a:p>
          <a:p>
            <a:pPr lvl="1"/>
            <a:r>
              <a:rPr lang="el-GR" dirty="0"/>
              <a:t>Ωστόσο τα πακέτα πρέπει να ταξιδέψουν από ένα ή περισσότερους σταθμούς εισάγοντας καθυστέρηση και την απαίτηση μηχανισμού δρομολόγησης</a:t>
            </a:r>
          </a:p>
        </p:txBody>
      </p:sp>
    </p:spTree>
    <p:extLst>
      <p:ext uri="{BB962C8B-B14F-4D97-AF65-F5344CB8AC3E}">
        <p14:creationId xmlns:p14="http://schemas.microsoft.com/office/powerpoint/2010/main" val="369002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n-US" dirty="0"/>
              <a:t>D</a:t>
            </a:r>
            <a:r>
              <a:rPr lang="en-US" altLang="en-US" dirty="0"/>
              <a:t>WDM (1/4)</a:t>
            </a:r>
            <a:endParaRPr lang="el-GR" dirty="0"/>
          </a:p>
        </p:txBody>
      </p:sp>
      <p:sp>
        <p:nvSpPr>
          <p:cNvPr id="5" name="Θέση περιεχομένου 4"/>
          <p:cNvSpPr>
            <a:spLocks noGrp="1"/>
          </p:cNvSpPr>
          <p:nvPr>
            <p:ph idx="1"/>
          </p:nvPr>
        </p:nvSpPr>
        <p:spPr/>
        <p:txBody>
          <a:bodyPr>
            <a:normAutofit/>
          </a:bodyPr>
          <a:lstStyle/>
          <a:p>
            <a:r>
              <a:rPr lang="en-US" dirty="0"/>
              <a:t>Dense </a:t>
            </a:r>
            <a:r>
              <a:rPr lang="en-US" altLang="en-US" dirty="0"/>
              <a:t>WDM (</a:t>
            </a:r>
            <a:r>
              <a:rPr lang="en-US" dirty="0"/>
              <a:t>D</a:t>
            </a:r>
            <a:r>
              <a:rPr lang="en-US" altLang="en-US" dirty="0"/>
              <a:t>WDM )</a:t>
            </a:r>
          </a:p>
          <a:p>
            <a:r>
              <a:rPr lang="el-GR" altLang="en-US" dirty="0"/>
              <a:t>Πυκνή </a:t>
            </a:r>
            <a:r>
              <a:rPr lang="el-GR" altLang="en-US" dirty="0" err="1"/>
              <a:t>πολύπλεξη</a:t>
            </a:r>
            <a:r>
              <a:rPr lang="el-GR" altLang="en-US" dirty="0"/>
              <a:t> στο πεδίο του μήκους κύματος</a:t>
            </a:r>
          </a:p>
          <a:p>
            <a:r>
              <a:rPr lang="el-GR" altLang="en-US" dirty="0"/>
              <a:t>Επέκταση της </a:t>
            </a:r>
            <a:r>
              <a:rPr lang="en-US" altLang="en-US" dirty="0"/>
              <a:t>WDM </a:t>
            </a:r>
            <a:r>
              <a:rPr lang="el-GR" altLang="en-US" dirty="0"/>
              <a:t>τεχνολογίας</a:t>
            </a:r>
          </a:p>
          <a:p>
            <a:pPr lvl="1"/>
            <a:r>
              <a:rPr lang="el-GR" altLang="en-US" dirty="0"/>
              <a:t>Περισσότερα κανάλια</a:t>
            </a:r>
          </a:p>
          <a:p>
            <a:pPr lvl="1"/>
            <a:r>
              <a:rPr lang="el-GR" altLang="en-US" dirty="0"/>
              <a:t>Μεγαλύτερη χωρητικότητα σε εύρος ζώνης</a:t>
            </a:r>
          </a:p>
          <a:p>
            <a:pPr lvl="1"/>
            <a:r>
              <a:rPr lang="el-GR" altLang="en-US" dirty="0"/>
              <a:t>Τα συστήματα WDM μπορούν να μεταδώσουν μέχρι 24 κανάλια αλλά στο μέλλον 128</a:t>
            </a:r>
          </a:p>
        </p:txBody>
      </p:sp>
    </p:spTree>
    <p:extLst>
      <p:ext uri="{BB962C8B-B14F-4D97-AF65-F5344CB8AC3E}">
        <p14:creationId xmlns:p14="http://schemas.microsoft.com/office/powerpoint/2010/main" val="3914379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altLang="en-US" dirty="0"/>
              <a:t>DWDM (</a:t>
            </a:r>
            <a:r>
              <a:rPr lang="el-GR" altLang="en-US" dirty="0"/>
              <a:t>2</a:t>
            </a:r>
            <a:r>
              <a:rPr lang="en-US" altLang="en-US" dirty="0"/>
              <a:t>/4)</a:t>
            </a:r>
            <a:endParaRPr lang="el-GR" dirty="0"/>
          </a:p>
        </p:txBody>
      </p:sp>
      <p:sp>
        <p:nvSpPr>
          <p:cNvPr id="5" name="Θέση περιεχομένου 4"/>
          <p:cNvSpPr>
            <a:spLocks noGrp="1"/>
          </p:cNvSpPr>
          <p:nvPr>
            <p:ph idx="1"/>
          </p:nvPr>
        </p:nvSpPr>
        <p:spPr/>
        <p:txBody>
          <a:bodyPr>
            <a:normAutofit fontScale="92500"/>
          </a:bodyPr>
          <a:lstStyle/>
          <a:p>
            <a:r>
              <a:rPr lang="el-GR" altLang="en-US" dirty="0"/>
              <a:t>Ταχύτητες από 2,5 έως 10</a:t>
            </a:r>
            <a:r>
              <a:rPr lang="en-US" altLang="en-US" dirty="0" err="1"/>
              <a:t>Gbps</a:t>
            </a:r>
            <a:r>
              <a:rPr lang="el-GR" altLang="en-US" dirty="0"/>
              <a:t> ανά σήμα</a:t>
            </a:r>
          </a:p>
          <a:p>
            <a:r>
              <a:rPr lang="el-GR" altLang="en-US" dirty="0"/>
              <a:t>Μήκη κύματος φωτός πολύ κοντά μεταξύ τους</a:t>
            </a:r>
          </a:p>
          <a:p>
            <a:pPr lvl="1"/>
            <a:r>
              <a:rPr lang="el-GR" altLang="en-US" dirty="0"/>
              <a:t>100</a:t>
            </a:r>
            <a:r>
              <a:rPr lang="en-US" altLang="en-US" dirty="0"/>
              <a:t>GHz</a:t>
            </a:r>
            <a:endParaRPr lang="el-GR" altLang="en-US" dirty="0"/>
          </a:p>
          <a:p>
            <a:r>
              <a:rPr lang="el-GR" altLang="en-US" dirty="0"/>
              <a:t>Χρήση </a:t>
            </a:r>
            <a:r>
              <a:rPr lang="en-US" altLang="en-US" dirty="0"/>
              <a:t>DFB laser </a:t>
            </a:r>
            <a:r>
              <a:rPr lang="el-GR" altLang="en-US" dirty="0"/>
              <a:t>επικεντρωμένα σε συγκεκριμένα μήκη κύματος</a:t>
            </a:r>
          </a:p>
          <a:p>
            <a:r>
              <a:rPr lang="el-GR" altLang="en-US" dirty="0"/>
              <a:t>Μεταφορά δεδομένων μέσα από οπτικές ίνες για την υλοποίηση σχεδίων όπως το </a:t>
            </a:r>
            <a:r>
              <a:rPr lang="el-GR" altLang="en-US" dirty="0" err="1"/>
              <a:t>Gigabit</a:t>
            </a:r>
            <a:r>
              <a:rPr lang="el-GR" altLang="en-US" dirty="0"/>
              <a:t> Internet </a:t>
            </a:r>
          </a:p>
        </p:txBody>
      </p:sp>
    </p:spTree>
    <p:extLst>
      <p:ext uri="{BB962C8B-B14F-4D97-AF65-F5344CB8AC3E}">
        <p14:creationId xmlns:p14="http://schemas.microsoft.com/office/powerpoint/2010/main" val="206179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altLang="en-US" dirty="0"/>
              <a:t>DWDM (3/4)</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altLang="en-US" dirty="0"/>
              <a:t>Αύξηση του συνολικού ρυθμού μεταφοράς δεδομένων ανά οπτική ίνα, που προκύπτει από την άθροιση των ρυθμών μεταφοράς κάθε σήματος διαφορετικού μήκους κύματος</a:t>
            </a:r>
          </a:p>
          <a:p>
            <a:r>
              <a:rPr lang="el-GR" altLang="en-US" dirty="0"/>
              <a:t>Σήμερα είναι δυνατή η πολυπλεξία </a:t>
            </a:r>
            <a:r>
              <a:rPr lang="en-US" altLang="en-US" dirty="0"/>
              <a:t>160 (</a:t>
            </a:r>
            <a:r>
              <a:rPr lang="el-GR" altLang="en-US" dirty="0"/>
              <a:t>αναφορές γίνονται και για 320) τέτοιων σημάτων σε μία ίνα</a:t>
            </a:r>
          </a:p>
          <a:p>
            <a:r>
              <a:rPr lang="el-GR" altLang="en-US" dirty="0"/>
              <a:t>Κάθε ένα μπορεί να μεταφέρει δεδομένα µε ρυθμό 10 </a:t>
            </a:r>
            <a:r>
              <a:rPr lang="el-GR" altLang="en-US" dirty="0" err="1"/>
              <a:t>Gb</a:t>
            </a:r>
            <a:r>
              <a:rPr lang="el-GR" altLang="en-US" dirty="0"/>
              <a:t>/s, με αποτέλεσμα συνολικό ρυθμό μεταφοράς 400 </a:t>
            </a:r>
            <a:r>
              <a:rPr lang="el-GR" altLang="en-US" dirty="0" err="1"/>
              <a:t>Gb</a:t>
            </a:r>
            <a:r>
              <a:rPr lang="el-GR" altLang="en-US" dirty="0"/>
              <a:t>/s</a:t>
            </a:r>
          </a:p>
          <a:p>
            <a:endParaRPr lang="el-GR" altLang="en-US" dirty="0"/>
          </a:p>
        </p:txBody>
      </p:sp>
    </p:spTree>
    <p:extLst>
      <p:ext uri="{BB962C8B-B14F-4D97-AF65-F5344CB8AC3E}">
        <p14:creationId xmlns:p14="http://schemas.microsoft.com/office/powerpoint/2010/main" val="23979300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altLang="en-US" dirty="0"/>
              <a:t>DWDM (4/4)</a:t>
            </a:r>
            <a:endParaRPr lang="el-GR" dirty="0"/>
          </a:p>
        </p:txBody>
      </p:sp>
      <p:sp>
        <p:nvSpPr>
          <p:cNvPr id="5" name="Θέση περιεχομένου 4"/>
          <p:cNvSpPr>
            <a:spLocks noGrp="1"/>
          </p:cNvSpPr>
          <p:nvPr>
            <p:ph idx="1"/>
          </p:nvPr>
        </p:nvSpPr>
        <p:spPr/>
        <p:txBody>
          <a:bodyPr>
            <a:normAutofit/>
          </a:bodyPr>
          <a:lstStyle/>
          <a:p>
            <a:r>
              <a:rPr lang="el-GR" altLang="en-US" dirty="0"/>
              <a:t>Σε πειραματικό επίπεδο έχουν επιτευχθεί ρυθμοί μεταφοράς δεδομένων της τάξης των </a:t>
            </a:r>
            <a:r>
              <a:rPr lang="el-GR" altLang="en-US" dirty="0" err="1"/>
              <a:t>Tb</a:t>
            </a:r>
            <a:r>
              <a:rPr lang="el-GR" altLang="en-US" dirty="0"/>
              <a:t>/s</a:t>
            </a:r>
            <a:r>
              <a:rPr lang="en-US" altLang="en-US" dirty="0"/>
              <a:t> (</a:t>
            </a:r>
            <a:r>
              <a:rPr lang="el-GR" altLang="en-US" dirty="0"/>
              <a:t>υπολογίζουμε ταχύτητα που φτάνει τα 16 </a:t>
            </a:r>
            <a:r>
              <a:rPr lang="en-US" altLang="en-US" dirty="0" err="1"/>
              <a:t>Tbit</a:t>
            </a:r>
            <a:r>
              <a:rPr lang="en-US" altLang="en-US" dirty="0"/>
              <a:t>/s)</a:t>
            </a:r>
            <a:endParaRPr lang="el-GR" altLang="en-US" dirty="0"/>
          </a:p>
          <a:p>
            <a:r>
              <a:rPr lang="el-GR" altLang="en-US" dirty="0"/>
              <a:t>Έχει δει εφαρμογή και σε δίκτυα </a:t>
            </a:r>
            <a:r>
              <a:rPr lang="en-US" altLang="en-US" dirty="0"/>
              <a:t>cable television </a:t>
            </a:r>
            <a:r>
              <a:rPr lang="el-GR" altLang="en-US" dirty="0"/>
              <a:t>με διαφορετικό μήκος κύματος για τα </a:t>
            </a:r>
            <a:r>
              <a:rPr lang="en-US" altLang="en-US" dirty="0"/>
              <a:t>downstream </a:t>
            </a:r>
            <a:r>
              <a:rPr lang="el-GR" altLang="en-US" dirty="0"/>
              <a:t>και </a:t>
            </a:r>
            <a:r>
              <a:rPr lang="en-US" altLang="en-US" dirty="0"/>
              <a:t>upstream</a:t>
            </a:r>
            <a:endParaRPr lang="el-GR" altLang="en-US" dirty="0"/>
          </a:p>
        </p:txBody>
      </p:sp>
    </p:spTree>
    <p:extLst>
      <p:ext uri="{BB962C8B-B14F-4D97-AF65-F5344CB8AC3E}">
        <p14:creationId xmlns:p14="http://schemas.microsoft.com/office/powerpoint/2010/main" val="2997583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normAutofit fontScale="90000"/>
          </a:bodyPr>
          <a:lstStyle/>
          <a:p>
            <a:r>
              <a:rPr lang="el-GR" sz="4400" dirty="0"/>
              <a:t>Οπτικά συστήματα μετάδοσης Μέρος 1</a:t>
            </a:r>
            <a:endParaRPr lang="en-US" sz="4400" dirty="0"/>
          </a:p>
        </p:txBody>
      </p:sp>
    </p:spTree>
    <p:extLst>
      <p:ext uri="{BB962C8B-B14F-4D97-AF65-F5344CB8AC3E}">
        <p14:creationId xmlns:p14="http://schemas.microsoft.com/office/powerpoint/2010/main" val="21828491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Υλοποίηση </a:t>
            </a:r>
            <a:r>
              <a:rPr lang="en-US" altLang="en-US" dirty="0"/>
              <a:t>DWDM</a:t>
            </a:r>
            <a:r>
              <a:rPr lang="el-GR" altLang="en-US" dirty="0"/>
              <a:t> συστημάτων</a:t>
            </a:r>
            <a:endParaRPr lang="el-GR" dirty="0"/>
          </a:p>
        </p:txBody>
      </p:sp>
      <p:sp>
        <p:nvSpPr>
          <p:cNvPr id="3" name="Content Placeholder 2"/>
          <p:cNvSpPr>
            <a:spLocks noGrp="1"/>
          </p:cNvSpPr>
          <p:nvPr>
            <p:ph idx="1"/>
          </p:nvPr>
        </p:nvSpPr>
        <p:spPr/>
        <p:txBody>
          <a:bodyPr/>
          <a:lstStyle/>
          <a:p>
            <a:r>
              <a:rPr lang="el-GR" altLang="en-US" dirty="0"/>
              <a:t>Μονής κατεύθυνσης</a:t>
            </a:r>
          </a:p>
          <a:p>
            <a:pPr lvl="1"/>
            <a:r>
              <a:rPr lang="el-GR" altLang="en-US" dirty="0"/>
              <a:t>2 οπτικές ίνες για διπλής κατεύθυνσης μετάδοση</a:t>
            </a:r>
          </a:p>
          <a:p>
            <a:r>
              <a:rPr lang="el-GR" altLang="en-US" dirty="0"/>
              <a:t>Διπλής κατεύθυνσης</a:t>
            </a:r>
          </a:p>
          <a:p>
            <a:pPr lvl="1"/>
            <a:r>
              <a:rPr lang="el-GR" altLang="en-US" dirty="0"/>
              <a:t>Διαμοίραση συχνοτήτων για μετάδοση ανά κατεύθυνση</a:t>
            </a:r>
          </a:p>
        </p:txBody>
      </p:sp>
    </p:spTree>
    <p:extLst>
      <p:ext uri="{BB962C8B-B14F-4D97-AF65-F5344CB8AC3E}">
        <p14:creationId xmlns:p14="http://schemas.microsoft.com/office/powerpoint/2010/main" val="24227642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altLang="en-US"/>
              <a:t>DWDM</a:t>
            </a:r>
            <a:r>
              <a:rPr lang="el-GR" altLang="en-US"/>
              <a:t> – Αρχιτεκτονική </a:t>
            </a:r>
            <a:endParaRPr lang="el-GR" dirty="0"/>
          </a:p>
        </p:txBody>
      </p:sp>
      <p:sp>
        <p:nvSpPr>
          <p:cNvPr id="5" name="Θέση περιεχομένου 4"/>
          <p:cNvSpPr>
            <a:spLocks noGrp="1"/>
          </p:cNvSpPr>
          <p:nvPr>
            <p:ph idx="1"/>
          </p:nvPr>
        </p:nvSpPr>
        <p:spPr/>
        <p:txBody>
          <a:bodyPr/>
          <a:lstStyle/>
          <a:p>
            <a:r>
              <a:rPr lang="el-GR" altLang="en-US" dirty="0"/>
              <a:t>Αρχιτεκτονική συστημάτων</a:t>
            </a:r>
            <a:endParaRPr lang="en-US" altLang="en-US" dirty="0"/>
          </a:p>
          <a:p>
            <a:pPr lvl="1"/>
            <a:r>
              <a:rPr lang="el-GR" altLang="en-US" dirty="0"/>
              <a:t>Ο εξοπλισμός υλοποίησης της τεχνολογίας είναι ανεξάρτητος από τον υπόλοιπο δικτυακό εξοπλισμό</a:t>
            </a:r>
          </a:p>
          <a:p>
            <a:pPr lvl="1"/>
            <a:r>
              <a:rPr lang="el-GR" altLang="en-US" dirty="0"/>
              <a:t>Ολοκλήρωση της τεχνολογίας </a:t>
            </a:r>
            <a:r>
              <a:rPr lang="en-US" altLang="en-US" dirty="0"/>
              <a:t>DWDM </a:t>
            </a:r>
            <a:r>
              <a:rPr lang="el-GR" altLang="en-US" dirty="0"/>
              <a:t>σε ενεργές δικτυακές συσκευές (ΑΤΜ, </a:t>
            </a:r>
            <a:r>
              <a:rPr lang="en-US" altLang="en-US" dirty="0"/>
              <a:t>SDH, IP routers)</a:t>
            </a:r>
            <a:endParaRPr lang="el-GR" altLang="en-US" dirty="0"/>
          </a:p>
          <a:p>
            <a:pPr lvl="2"/>
            <a:endParaRPr lang="el-GR" altLang="en-US" dirty="0"/>
          </a:p>
          <a:p>
            <a:pPr lvl="1"/>
            <a:endParaRPr lang="en-GB" altLang="en-US" dirty="0"/>
          </a:p>
        </p:txBody>
      </p:sp>
    </p:spTree>
    <p:extLst>
      <p:ext uri="{BB962C8B-B14F-4D97-AF65-F5344CB8AC3E}">
        <p14:creationId xmlns:p14="http://schemas.microsoft.com/office/powerpoint/2010/main" val="37920309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altLang="en-US" dirty="0"/>
              <a:t>DWDM</a:t>
            </a:r>
            <a:r>
              <a:rPr lang="el-GR" altLang="en-US" dirty="0"/>
              <a:t> – Κόστος υλοποίησης</a:t>
            </a:r>
            <a:endParaRPr lang="el-GR" dirty="0"/>
          </a:p>
        </p:txBody>
      </p:sp>
      <p:sp>
        <p:nvSpPr>
          <p:cNvPr id="5" name="Θέση περιεχομένου 4"/>
          <p:cNvSpPr>
            <a:spLocks noGrp="1"/>
          </p:cNvSpPr>
          <p:nvPr>
            <p:ph idx="1"/>
          </p:nvPr>
        </p:nvSpPr>
        <p:spPr/>
        <p:txBody>
          <a:bodyPr>
            <a:normAutofit fontScale="92500"/>
          </a:bodyPr>
          <a:lstStyle/>
          <a:p>
            <a:r>
              <a:rPr lang="el-GR" altLang="en-US" dirty="0"/>
              <a:t>Η τεχνολογία DWDM είναι γρηγορότερη και φθηνότερη</a:t>
            </a:r>
          </a:p>
          <a:p>
            <a:r>
              <a:rPr lang="el-GR" altLang="en-US" dirty="0"/>
              <a:t>Σήμερα, η υλοποίηση της είναι γεγονός και προσφέρει αναβάθμιση των οπτικών συνδέσεων µε κόστος μόλις το 1/3 σε σχέση µε την κλασική μέθοδο πρόσθεσης νέων οπτικών ινών</a:t>
            </a:r>
          </a:p>
          <a:p>
            <a:r>
              <a:rPr lang="el-GR" altLang="en-US" dirty="0"/>
              <a:t>Το κόστος αναμένεται να μειωθεί και άλλο καθώς η τεχνολογία των </a:t>
            </a:r>
            <a:r>
              <a:rPr lang="el-GR" altLang="en-US" dirty="0" err="1"/>
              <a:t>lasers</a:t>
            </a:r>
            <a:r>
              <a:rPr lang="el-GR" altLang="en-US" dirty="0"/>
              <a:t> και των οπτικών ενισχυτών συνεχώς βελτιώνεται</a:t>
            </a:r>
          </a:p>
        </p:txBody>
      </p:sp>
    </p:spTree>
    <p:extLst>
      <p:ext uri="{BB962C8B-B14F-4D97-AF65-F5344CB8AC3E}">
        <p14:creationId xmlns:p14="http://schemas.microsoft.com/office/powerpoint/2010/main" val="24272532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Πλεονεκτήματα </a:t>
            </a:r>
            <a:r>
              <a:rPr lang="en-US" altLang="en-US" dirty="0"/>
              <a:t>DWDM</a:t>
            </a:r>
            <a:r>
              <a:rPr lang="el-GR" altLang="en-US" dirty="0"/>
              <a:t> (1/2)</a:t>
            </a:r>
            <a:endParaRPr lang="el-GR" dirty="0"/>
          </a:p>
        </p:txBody>
      </p:sp>
      <p:sp>
        <p:nvSpPr>
          <p:cNvPr id="5" name="Θέση περιεχομένου 4"/>
          <p:cNvSpPr>
            <a:spLocks noGrp="1"/>
          </p:cNvSpPr>
          <p:nvPr>
            <p:ph idx="1"/>
          </p:nvPr>
        </p:nvSpPr>
        <p:spPr/>
        <p:txBody>
          <a:bodyPr>
            <a:normAutofit/>
          </a:bodyPr>
          <a:lstStyle/>
          <a:p>
            <a:r>
              <a:rPr lang="el-GR" altLang="en-US" dirty="0"/>
              <a:t>Πολλαπλασιασμός του εύρους ζώνης </a:t>
            </a:r>
          </a:p>
          <a:p>
            <a:r>
              <a:rPr lang="el-GR" altLang="en-US" dirty="0"/>
              <a:t>Εύκολη αναβάθμιση της υποδομής </a:t>
            </a:r>
          </a:p>
          <a:p>
            <a:r>
              <a:rPr lang="el-GR" dirty="0"/>
              <a:t>Χαμηλότερο κόστος υλοποίησης </a:t>
            </a:r>
          </a:p>
          <a:p>
            <a:r>
              <a:rPr lang="el-GR" dirty="0"/>
              <a:t>Ευκολία δυνατότητας χρησιμοποίησης</a:t>
            </a:r>
          </a:p>
          <a:p>
            <a:pPr lvl="1"/>
            <a:r>
              <a:rPr lang="el-GR" dirty="0"/>
              <a:t>Τα WDM συστήματα έχει μερικά χαρακτηριστικά γνωρίσματα που το καθιστούν εύκολο στη χρήση</a:t>
            </a:r>
          </a:p>
          <a:p>
            <a:endParaRPr lang="el-GR" dirty="0"/>
          </a:p>
          <a:p>
            <a:endParaRPr lang="el-GR" dirty="0"/>
          </a:p>
        </p:txBody>
      </p:sp>
    </p:spTree>
    <p:extLst>
      <p:ext uri="{BB962C8B-B14F-4D97-AF65-F5344CB8AC3E}">
        <p14:creationId xmlns:p14="http://schemas.microsoft.com/office/powerpoint/2010/main" val="36945728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n-US" dirty="0"/>
              <a:t>Πλεονεκτήματα </a:t>
            </a:r>
            <a:r>
              <a:rPr lang="en-US" altLang="en-US" dirty="0"/>
              <a:t>DWDM</a:t>
            </a:r>
            <a:r>
              <a:rPr lang="el-GR" altLang="en-US" dirty="0"/>
              <a:t> (2/2)</a:t>
            </a:r>
            <a:endParaRPr lang="el-GR" dirty="0"/>
          </a:p>
        </p:txBody>
      </p:sp>
      <p:sp>
        <p:nvSpPr>
          <p:cNvPr id="5" name="Θέση περιεχομένου 4"/>
          <p:cNvSpPr>
            <a:spLocks noGrp="1"/>
          </p:cNvSpPr>
          <p:nvPr>
            <p:ph idx="1"/>
          </p:nvPr>
        </p:nvSpPr>
        <p:spPr/>
        <p:txBody>
          <a:bodyPr>
            <a:normAutofit/>
          </a:bodyPr>
          <a:lstStyle/>
          <a:p>
            <a:r>
              <a:rPr lang="el-GR" altLang="en-US" dirty="0"/>
              <a:t>Χρήση οπτικού ενισχυτή και όχι κλασικών </a:t>
            </a:r>
            <a:r>
              <a:rPr lang="el-GR" altLang="en-US" dirty="0" err="1"/>
              <a:t>οπτικο</a:t>
            </a:r>
            <a:r>
              <a:rPr lang="el-GR" altLang="en-US" dirty="0"/>
              <a:t>-ηλεκτρονικών διατάξεων</a:t>
            </a:r>
          </a:p>
          <a:p>
            <a:r>
              <a:rPr lang="el-GR" altLang="en-US" dirty="0"/>
              <a:t>Λειτουργεί το ίδιο ανεξάρτητα από τον αριθμό των διαφορετικών μηκών κύματος και το bit </a:t>
            </a:r>
            <a:r>
              <a:rPr lang="el-GR" altLang="en-US" dirty="0" err="1"/>
              <a:t>rate</a:t>
            </a:r>
            <a:r>
              <a:rPr lang="el-GR" altLang="en-US" dirty="0"/>
              <a:t> που έχουν τα σήματα</a:t>
            </a:r>
          </a:p>
          <a:p>
            <a:r>
              <a:rPr lang="el-GR" dirty="0"/>
              <a:t>Ανεξαρτησία πρωτόκολλων</a:t>
            </a:r>
          </a:p>
          <a:p>
            <a:r>
              <a:rPr lang="el-GR" dirty="0"/>
              <a:t>Γρηγορότερη πρόσβαση στα νέα κανάλια</a:t>
            </a:r>
          </a:p>
          <a:p>
            <a:endParaRPr lang="el-GR" altLang="en-US" dirty="0"/>
          </a:p>
        </p:txBody>
      </p:sp>
    </p:spTree>
    <p:extLst>
      <p:ext uri="{BB962C8B-B14F-4D97-AF65-F5344CB8AC3E}">
        <p14:creationId xmlns:p14="http://schemas.microsoft.com/office/powerpoint/2010/main" val="39502154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CWDM (</a:t>
            </a:r>
            <a:r>
              <a:rPr lang="en-US" dirty="0"/>
              <a:t>Coarse </a:t>
            </a:r>
            <a:r>
              <a:rPr lang="en-US" altLang="en-US" dirty="0"/>
              <a:t>WDM)</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a:t>Ακολουθεί την </a:t>
            </a:r>
            <a:r>
              <a:rPr lang="en-US" altLang="en-US" dirty="0"/>
              <a:t>WDM </a:t>
            </a:r>
            <a:r>
              <a:rPr lang="el-GR" altLang="en-US" dirty="0"/>
              <a:t>αρχιτεκτονική με μεγαλύτερα διαστήματα μεταξύ των μηκών κύματος</a:t>
            </a:r>
          </a:p>
          <a:p>
            <a:pPr lvl="1"/>
            <a:r>
              <a:rPr lang="el-GR" altLang="en-US" dirty="0"/>
              <a:t>Μπορούν να σταλούν μέχρι 18 μήκη κύματος</a:t>
            </a:r>
          </a:p>
          <a:p>
            <a:pPr lvl="1"/>
            <a:r>
              <a:rPr lang="el-GR" altLang="en-US" dirty="0"/>
              <a:t>Χρησιμοποιεί πολύ ευρύτερο </a:t>
            </a:r>
            <a:r>
              <a:rPr lang="el-GR" altLang="en-US" dirty="0" err="1"/>
              <a:t>φωτονιακό</a:t>
            </a:r>
            <a:r>
              <a:rPr lang="el-GR" altLang="en-US" dirty="0"/>
              <a:t> φάσμα ζωνών </a:t>
            </a:r>
          </a:p>
          <a:p>
            <a:pPr lvl="1"/>
            <a:r>
              <a:rPr lang="el-GR" altLang="en-US" dirty="0"/>
              <a:t>Υλοποιείται πάνω από μονότροπες και πολύτροπες οπτικές ίνες</a:t>
            </a:r>
          </a:p>
          <a:p>
            <a:pPr lvl="1"/>
            <a:r>
              <a:rPr lang="el-GR" altLang="en-US" dirty="0"/>
              <a:t>Πιο χαμηλό κόστος και απλότητα στον σχεδιασμό</a:t>
            </a:r>
          </a:p>
          <a:p>
            <a:pPr lvl="1"/>
            <a:r>
              <a:rPr lang="el-GR" altLang="en-US" dirty="0"/>
              <a:t>Τεχνολογία μεταφοράς </a:t>
            </a:r>
            <a:r>
              <a:rPr lang="el-GR" altLang="en-US" dirty="0" err="1"/>
              <a:t>πολυπρωτοκόλλων</a:t>
            </a:r>
            <a:endParaRPr lang="el-GR" altLang="en-US" dirty="0"/>
          </a:p>
        </p:txBody>
      </p:sp>
    </p:spTree>
    <p:extLst>
      <p:ext uri="{BB962C8B-B14F-4D97-AF65-F5344CB8AC3E}">
        <p14:creationId xmlns:p14="http://schemas.microsoft.com/office/powerpoint/2010/main" val="14905476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t>
            </a:r>
            <a:r>
              <a:rPr lang="el-GR" altLang="en-US" dirty="0" err="1"/>
              <a:t>etro</a:t>
            </a:r>
            <a:r>
              <a:rPr lang="el-GR" altLang="en-US" dirty="0"/>
              <a:t> </a:t>
            </a:r>
            <a:r>
              <a:rPr lang="en-US" altLang="en-US" dirty="0"/>
              <a:t>CWDM</a:t>
            </a:r>
            <a:endParaRPr lang="el-GR" dirty="0"/>
          </a:p>
        </p:txBody>
      </p:sp>
      <p:sp>
        <p:nvSpPr>
          <p:cNvPr id="3" name="Content Placeholder 2"/>
          <p:cNvSpPr>
            <a:spLocks noGrp="1"/>
          </p:cNvSpPr>
          <p:nvPr>
            <p:ph idx="1"/>
          </p:nvPr>
        </p:nvSpPr>
        <p:spPr/>
        <p:txBody>
          <a:bodyPr>
            <a:normAutofit/>
          </a:bodyPr>
          <a:lstStyle/>
          <a:p>
            <a:r>
              <a:rPr lang="el-GR" altLang="en-US" dirty="0"/>
              <a:t>Οι τεχνολογίες </a:t>
            </a:r>
            <a:r>
              <a:rPr lang="en-US" altLang="en-US" dirty="0"/>
              <a:t>M</a:t>
            </a:r>
            <a:r>
              <a:rPr lang="el-GR" altLang="en-US" dirty="0" err="1"/>
              <a:t>etro</a:t>
            </a:r>
            <a:r>
              <a:rPr lang="el-GR" altLang="en-US" dirty="0"/>
              <a:t> CWDM περιλαμβάνουν τα οπτικά φίλτρα και τα µη </a:t>
            </a:r>
            <a:r>
              <a:rPr lang="el-GR" altLang="en-US" dirty="0" err="1"/>
              <a:t>ψυχόμενα</a:t>
            </a:r>
            <a:r>
              <a:rPr lang="el-GR" altLang="en-US" dirty="0"/>
              <a:t> λέιζερ µε διαστήματα 20 </a:t>
            </a:r>
            <a:r>
              <a:rPr lang="el-GR" altLang="en-US" dirty="0" err="1"/>
              <a:t>nm</a:t>
            </a:r>
            <a:r>
              <a:rPr lang="el-GR" altLang="en-US" dirty="0"/>
              <a:t> </a:t>
            </a:r>
          </a:p>
          <a:p>
            <a:r>
              <a:rPr lang="el-GR" altLang="en-US" dirty="0"/>
              <a:t>Πέντε από τα μήκη κύματος CWDM εμπίπτουν στην E-</a:t>
            </a:r>
            <a:r>
              <a:rPr lang="el-GR" altLang="en-US" dirty="0" err="1"/>
              <a:t>band</a:t>
            </a:r>
            <a:endParaRPr lang="el-GR" altLang="en-US" dirty="0"/>
          </a:p>
          <a:p>
            <a:pPr lvl="1"/>
            <a:r>
              <a:rPr lang="el-GR" altLang="en-US" dirty="0"/>
              <a:t>Αυτή η ζώνη κανονικά δεν χρησιμοποιείται στην τυποποιημένη ίνα τύπων G.652 λόγω της αιχμής ύδατος </a:t>
            </a:r>
            <a:r>
              <a:rPr lang="en-US" altLang="en-US" dirty="0"/>
              <a:t>(water peak)</a:t>
            </a:r>
            <a:endParaRPr lang="el-GR" altLang="en-US" dirty="0"/>
          </a:p>
        </p:txBody>
      </p:sp>
    </p:spTree>
    <p:extLst>
      <p:ext uri="{BB962C8B-B14F-4D97-AF65-F5344CB8AC3E}">
        <p14:creationId xmlns:p14="http://schemas.microsoft.com/office/powerpoint/2010/main" val="34652350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Συστήματα </a:t>
            </a:r>
            <a:r>
              <a:rPr lang="en-US" altLang="en-US" dirty="0"/>
              <a:t>CWDM</a:t>
            </a:r>
            <a:endParaRPr lang="el-GR" dirty="0"/>
          </a:p>
        </p:txBody>
      </p:sp>
      <p:sp>
        <p:nvSpPr>
          <p:cNvPr id="3" name="Content Placeholder 2"/>
          <p:cNvSpPr>
            <a:spLocks noGrp="1"/>
          </p:cNvSpPr>
          <p:nvPr>
            <p:ph idx="1"/>
          </p:nvPr>
        </p:nvSpPr>
        <p:spPr/>
        <p:txBody>
          <a:bodyPr>
            <a:normAutofit fontScale="92500"/>
          </a:bodyPr>
          <a:lstStyle/>
          <a:p>
            <a:r>
              <a:rPr lang="el-GR" altLang="en-US" dirty="0"/>
              <a:t>Οπτική Ίνα</a:t>
            </a:r>
          </a:p>
          <a:p>
            <a:pPr lvl="1"/>
            <a:r>
              <a:rPr lang="el-GR" altLang="en-US" dirty="0"/>
              <a:t>βελτιώσεις δικτύων ινών metro: εγκατάσταση της πιο πρόσφατης τεχνολογίας ινών που αποβάλλει </a:t>
            </a:r>
            <a:r>
              <a:rPr lang="el-GR" dirty="0"/>
              <a:t>το φαινόμενο αιχμής ύδατος</a:t>
            </a:r>
            <a:endParaRPr lang="el-GR" altLang="en-US" dirty="0"/>
          </a:p>
          <a:p>
            <a:r>
              <a:rPr lang="el-GR" altLang="en-US" dirty="0"/>
              <a:t>Λέιζερ</a:t>
            </a:r>
          </a:p>
          <a:p>
            <a:pPr lvl="1"/>
            <a:r>
              <a:rPr lang="el-GR" altLang="en-US" dirty="0"/>
              <a:t>Άμεσα διαμορφωμένα λέιζερ CWDM, </a:t>
            </a:r>
            <a:r>
              <a:rPr lang="el-GR" dirty="0"/>
              <a:t>ικανά για μετάδοση 2,5 Gbit/s πέρα από τις αποστάσεις 80 </a:t>
            </a:r>
            <a:r>
              <a:rPr lang="el-GR" dirty="0" err="1"/>
              <a:t>χλμ</a:t>
            </a:r>
            <a:r>
              <a:rPr lang="el-GR" dirty="0"/>
              <a:t>. </a:t>
            </a:r>
          </a:p>
          <a:p>
            <a:pPr lvl="1"/>
            <a:r>
              <a:rPr lang="el-GR" dirty="0"/>
              <a:t>Χαμηλότερο κόστος, μικρή δύναμη και μειωμένες παρεμβολές συσκευών αποστολής σημάτων λέιζερ</a:t>
            </a:r>
            <a:endParaRPr lang="el-GR" altLang="en-US" dirty="0"/>
          </a:p>
        </p:txBody>
      </p:sp>
    </p:spTree>
    <p:extLst>
      <p:ext uri="{BB962C8B-B14F-4D97-AF65-F5344CB8AC3E}">
        <p14:creationId xmlns:p14="http://schemas.microsoft.com/office/powerpoint/2010/main" val="1635191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t>Διαφορές DWDM και CWDM (1/2)</a:t>
            </a:r>
            <a:endParaRPr lang="el-GR"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l-GR" altLang="en-US" dirty="0"/>
              <a:t>Ο όγκος μιας συσκευής λέιζερ DWDM είναι περίπου οκτώ φορές της συσκευής CWDM και η ενέργεια που καταναλώνει είναι περίπου 20 φορές της αντίστοιχης CWDM</a:t>
            </a:r>
          </a:p>
          <a:p>
            <a:pPr lvl="1"/>
            <a:r>
              <a:rPr lang="en-US" altLang="en-US" dirty="0"/>
              <a:t>C</a:t>
            </a:r>
            <a:r>
              <a:rPr lang="el-GR" altLang="en-US" dirty="0"/>
              <a:t>WDM 16-καναλιών ~ 4Watt</a:t>
            </a:r>
          </a:p>
          <a:p>
            <a:pPr lvl="1"/>
            <a:r>
              <a:rPr lang="el-GR" altLang="en-US" dirty="0"/>
              <a:t>DWDM μπορεί να καταναλώνει </a:t>
            </a:r>
            <a:r>
              <a:rPr lang="en-US" altLang="en-US" dirty="0"/>
              <a:t>&gt; </a:t>
            </a:r>
            <a:r>
              <a:rPr lang="el-GR" altLang="en-US" dirty="0"/>
              <a:t>80 </a:t>
            </a:r>
            <a:r>
              <a:rPr lang="el-GR" altLang="en-US" dirty="0" err="1"/>
              <a:t>Watt</a:t>
            </a:r>
            <a:r>
              <a:rPr lang="el-GR" altLang="en-US" dirty="0"/>
              <a:t>.</a:t>
            </a:r>
          </a:p>
          <a:p>
            <a:pPr marL="342900" lvl="1" indent="-342900">
              <a:buFont typeface="Arial" pitchFamily="34" charset="0"/>
              <a:buChar char="•"/>
            </a:pPr>
            <a:r>
              <a:rPr lang="el-GR" altLang="en-US" dirty="0">
                <a:solidFill>
                  <a:prstClr val="black"/>
                </a:solidFill>
              </a:rPr>
              <a:t>Τμήματα συσκευών DWDM έχουν τέσσερις έως πέντε φορές το κόστος των αντίστοιχων CWDM</a:t>
            </a:r>
          </a:p>
        </p:txBody>
      </p:sp>
    </p:spTree>
    <p:extLst>
      <p:ext uri="{BB962C8B-B14F-4D97-AF65-F5344CB8AC3E}">
        <p14:creationId xmlns:p14="http://schemas.microsoft.com/office/powerpoint/2010/main" val="30390672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Διαφορές DWDM και CWDM (2/2)</a:t>
            </a:r>
            <a:endParaRPr lang="el-GR" dirty="0"/>
          </a:p>
        </p:txBody>
      </p:sp>
      <p:sp>
        <p:nvSpPr>
          <p:cNvPr id="3" name="Content Placeholder 2"/>
          <p:cNvSpPr>
            <a:spLocks noGrp="1"/>
          </p:cNvSpPr>
          <p:nvPr>
            <p:ph idx="1"/>
          </p:nvPr>
        </p:nvSpPr>
        <p:spPr/>
        <p:txBody>
          <a:bodyPr>
            <a:normAutofit fontScale="92500"/>
          </a:bodyPr>
          <a:lstStyle/>
          <a:p>
            <a:r>
              <a:rPr lang="el-GR" altLang="en-US" dirty="0"/>
              <a:t>Οι δέκτες στα </a:t>
            </a:r>
            <a:r>
              <a:rPr lang="el-GR" altLang="en-US" dirty="0" err="1"/>
              <a:t>πολυδιαυλικά</a:t>
            </a:r>
            <a:r>
              <a:rPr lang="el-GR" altLang="en-US" dirty="0"/>
              <a:t> συστήματα CWDM είναι ίδιοι µε εκείνους σε συστήματα DWDM</a:t>
            </a:r>
          </a:p>
          <a:p>
            <a:r>
              <a:rPr lang="el-GR" altLang="en-US" dirty="0"/>
              <a:t>Τα φίλτρα CWDM χρησιμοποιούν τη λεπτή τεχνολογία φίλτρων (TFF) και είναι λιγότερο ακριβά από τα φίλτρα DWDM λόγω μικρότερου </a:t>
            </a:r>
            <a:r>
              <a:rPr lang="el-GR" altLang="en-US" dirty="0" err="1"/>
              <a:t>αριθµού</a:t>
            </a:r>
            <a:r>
              <a:rPr lang="el-GR" altLang="en-US" dirty="0"/>
              <a:t> </a:t>
            </a:r>
            <a:r>
              <a:rPr lang="el-GR" altLang="en-US" dirty="0" err="1"/>
              <a:t>στρωµάτων</a:t>
            </a:r>
            <a:r>
              <a:rPr lang="el-GR" altLang="en-US" dirty="0"/>
              <a:t> στο σχέδιο φίλτρων</a:t>
            </a:r>
          </a:p>
          <a:p>
            <a:r>
              <a:rPr lang="el-GR" altLang="en-US" dirty="0"/>
              <a:t>Πιο σύντομος χρόνος κατασκευής &amp; λιγότερα υλικά για τα </a:t>
            </a:r>
            <a:r>
              <a:rPr lang="en-US" altLang="en-US" dirty="0"/>
              <a:t>CWDM </a:t>
            </a:r>
            <a:r>
              <a:rPr lang="el-GR" altLang="en-US" dirty="0"/>
              <a:t>φίλτρα</a:t>
            </a:r>
          </a:p>
          <a:p>
            <a:endParaRPr lang="el-GR" altLang="en-US" dirty="0"/>
          </a:p>
        </p:txBody>
      </p:sp>
    </p:spTree>
    <p:extLst>
      <p:ext uri="{BB962C8B-B14F-4D97-AF65-F5344CB8AC3E}">
        <p14:creationId xmlns:p14="http://schemas.microsoft.com/office/powerpoint/2010/main" val="4154650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Μετάδοση Σήματος (1/2)</a:t>
            </a:r>
            <a:endParaRPr lang="el-GR" dirty="0"/>
          </a:p>
        </p:txBody>
      </p:sp>
      <p:sp>
        <p:nvSpPr>
          <p:cNvPr id="3" name="Content Placeholder 2"/>
          <p:cNvSpPr>
            <a:spLocks noGrp="1"/>
          </p:cNvSpPr>
          <p:nvPr>
            <p:ph idx="1"/>
          </p:nvPr>
        </p:nvSpPr>
        <p:spPr/>
        <p:txBody>
          <a:bodyPr/>
          <a:lstStyle/>
          <a:p>
            <a:r>
              <a:rPr lang="el-GR" altLang="en-US" dirty="0"/>
              <a:t>Ένα οπτικό σύστημα μετάδοσης έχει τρία στοιχεία</a:t>
            </a:r>
          </a:p>
          <a:p>
            <a:pPr lvl="1"/>
            <a:r>
              <a:rPr lang="el-GR" altLang="en-US" dirty="0"/>
              <a:t>την πηγή φωτός</a:t>
            </a:r>
            <a:endParaRPr lang="en-US" altLang="en-US" dirty="0"/>
          </a:p>
          <a:p>
            <a:pPr lvl="1"/>
            <a:r>
              <a:rPr lang="el-GR" altLang="en-US" dirty="0"/>
              <a:t>το μέσο μετάδοσης </a:t>
            </a:r>
            <a:endParaRPr lang="en-US" altLang="en-US" dirty="0"/>
          </a:p>
          <a:p>
            <a:pPr lvl="1"/>
            <a:r>
              <a:rPr lang="el-GR" altLang="en-US" dirty="0"/>
              <a:t>τον ανιχνευτή </a:t>
            </a:r>
          </a:p>
          <a:p>
            <a:r>
              <a:rPr lang="el-GR" altLang="en-US" dirty="0"/>
              <a:t>Συμβατικά ένας παλμός φωτός αντιστοιχεί στο bit 1, ενώ η απουσία φωτός στο bit 0 </a:t>
            </a:r>
          </a:p>
        </p:txBody>
      </p:sp>
    </p:spTree>
    <p:extLst>
      <p:ext uri="{BB962C8B-B14F-4D97-AF65-F5344CB8AC3E}">
        <p14:creationId xmlns:p14="http://schemas.microsoft.com/office/powerpoint/2010/main" val="22644739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Σύντομη ανασκόπηση</a:t>
            </a:r>
            <a:endParaRPr lang="el-GR" dirty="0"/>
          </a:p>
        </p:txBody>
      </p:sp>
      <p:sp>
        <p:nvSpPr>
          <p:cNvPr id="5" name="Θέση περιεχομένου 4"/>
          <p:cNvSpPr>
            <a:spLocks noGrp="1"/>
          </p:cNvSpPr>
          <p:nvPr>
            <p:ph idx="1"/>
          </p:nvPr>
        </p:nvSpPr>
        <p:spPr/>
        <p:txBody>
          <a:bodyPr/>
          <a:lstStyle/>
          <a:p>
            <a:r>
              <a:rPr lang="el-GR" altLang="en-US" dirty="0"/>
              <a:t>Οπτική ίνα / οπτικό δίκτυο</a:t>
            </a:r>
          </a:p>
          <a:p>
            <a:pPr lvl="1"/>
            <a:r>
              <a:rPr lang="el-GR" altLang="en-US" dirty="0"/>
              <a:t>Περιγραφή</a:t>
            </a:r>
          </a:p>
          <a:p>
            <a:pPr lvl="1"/>
            <a:r>
              <a:rPr lang="el-GR" altLang="en-US" dirty="0"/>
              <a:t>Μετάδοση δεδομένων</a:t>
            </a:r>
          </a:p>
          <a:p>
            <a:r>
              <a:rPr lang="en-US" altLang="en-US" dirty="0"/>
              <a:t>WDM </a:t>
            </a:r>
            <a:r>
              <a:rPr lang="el-GR" altLang="en-US" dirty="0"/>
              <a:t>τεχνολογία</a:t>
            </a:r>
          </a:p>
          <a:p>
            <a:pPr lvl="1"/>
            <a:r>
              <a:rPr lang="el-GR" altLang="en-US" dirty="0"/>
              <a:t>Αρχιτεκτονική &amp; βασική ιδέα</a:t>
            </a:r>
            <a:endParaRPr lang="en-US" altLang="en-US" dirty="0"/>
          </a:p>
          <a:p>
            <a:r>
              <a:rPr lang="en-US" altLang="en-US" dirty="0"/>
              <a:t>DWDM </a:t>
            </a:r>
            <a:r>
              <a:rPr lang="el-GR" altLang="en-US" dirty="0"/>
              <a:t>τεχνολογία</a:t>
            </a:r>
          </a:p>
          <a:p>
            <a:r>
              <a:rPr lang="en-US" altLang="en-US" dirty="0"/>
              <a:t>CWDM </a:t>
            </a:r>
            <a:r>
              <a:rPr lang="el-GR" altLang="en-US" dirty="0"/>
              <a:t>τεχνολογία</a:t>
            </a:r>
            <a:endParaRPr lang="en-US" altLang="en-US" dirty="0"/>
          </a:p>
        </p:txBody>
      </p:sp>
    </p:spTree>
    <p:extLst>
      <p:ext uri="{BB962C8B-B14F-4D97-AF65-F5344CB8AC3E}">
        <p14:creationId xmlns:p14="http://schemas.microsoft.com/office/powerpoint/2010/main" val="28348870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Βιβλιογραφία (1/2)</a:t>
            </a:r>
          </a:p>
        </p:txBody>
      </p:sp>
      <p:sp>
        <p:nvSpPr>
          <p:cNvPr id="5" name="Θέση περιεχομένου 4"/>
          <p:cNvSpPr>
            <a:spLocks noGrp="1"/>
          </p:cNvSpPr>
          <p:nvPr>
            <p:ph idx="1"/>
          </p:nvPr>
        </p:nvSpPr>
        <p:spPr/>
        <p:txBody>
          <a:bodyPr>
            <a:normAutofit fontScale="92500" lnSpcReduction="10000"/>
          </a:bodyPr>
          <a:lstStyle/>
          <a:p>
            <a:r>
              <a:rPr lang="el-GR" dirty="0"/>
              <a:t>Σημειώσεις μαθήματος (Κεφάλαιο </a:t>
            </a:r>
            <a:r>
              <a:rPr lang="en-US" dirty="0"/>
              <a:t>4</a:t>
            </a:r>
            <a:r>
              <a:rPr lang="el-GR" dirty="0"/>
              <a:t>)</a:t>
            </a:r>
          </a:p>
          <a:p>
            <a:r>
              <a:rPr lang="el-GR" dirty="0"/>
              <a:t>Βιβλία:</a:t>
            </a:r>
          </a:p>
          <a:p>
            <a:pPr lvl="1"/>
            <a:r>
              <a:rPr lang="en-US"/>
              <a:t>Data </a:t>
            </a:r>
            <a:r>
              <a:rPr lang="en-US" dirty="0"/>
              <a:t>and Computer Communications, William Stallings</a:t>
            </a:r>
            <a:endParaRPr lang="el-GR" dirty="0"/>
          </a:p>
          <a:p>
            <a:pPr lvl="1"/>
            <a:r>
              <a:rPr lang="en-US" dirty="0"/>
              <a:t>Optical WDM Networks</a:t>
            </a:r>
            <a:r>
              <a:rPr lang="el-GR" dirty="0"/>
              <a:t>, </a:t>
            </a:r>
            <a:r>
              <a:rPr lang="en-US" dirty="0"/>
              <a:t>Mukherjee B.</a:t>
            </a:r>
            <a:endParaRPr lang="el-GR" dirty="0"/>
          </a:p>
          <a:p>
            <a:pPr lvl="1"/>
            <a:r>
              <a:rPr lang="en-US" dirty="0"/>
              <a:t>DWDM and Optical Networks: An Introduction to Terabit Technology</a:t>
            </a:r>
            <a:r>
              <a:rPr lang="el-GR" dirty="0"/>
              <a:t>, </a:t>
            </a:r>
            <a:r>
              <a:rPr lang="en-US" dirty="0"/>
              <a:t>Krauss O.</a:t>
            </a:r>
          </a:p>
          <a:p>
            <a:pPr lvl="1"/>
            <a:r>
              <a:rPr lang="en-US" dirty="0"/>
              <a:t> Tsunami Optics – riding the CWDM wave, James Campbell</a:t>
            </a:r>
            <a:endParaRPr lang="el-GR" dirty="0"/>
          </a:p>
        </p:txBody>
      </p:sp>
    </p:spTree>
    <p:extLst>
      <p:ext uri="{BB962C8B-B14F-4D97-AF65-F5344CB8AC3E}">
        <p14:creationId xmlns:p14="http://schemas.microsoft.com/office/powerpoint/2010/main" val="28348870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Βιβλιογραφία (2/2)</a:t>
            </a:r>
          </a:p>
        </p:txBody>
      </p:sp>
      <p:sp>
        <p:nvSpPr>
          <p:cNvPr id="5" name="Θέση περιεχομένου 4"/>
          <p:cNvSpPr>
            <a:spLocks noGrp="1"/>
          </p:cNvSpPr>
          <p:nvPr>
            <p:ph idx="1"/>
          </p:nvPr>
        </p:nvSpPr>
        <p:spPr/>
        <p:txBody>
          <a:bodyPr>
            <a:normAutofit fontScale="92500" lnSpcReduction="10000"/>
          </a:bodyPr>
          <a:lstStyle/>
          <a:p>
            <a:r>
              <a:rPr lang="en-US" dirty="0"/>
              <a:t>Links</a:t>
            </a:r>
            <a:r>
              <a:rPr lang="el-GR" dirty="0"/>
              <a:t>:</a:t>
            </a:r>
            <a:endParaRPr lang="en-US" dirty="0"/>
          </a:p>
          <a:p>
            <a:pPr lvl="1"/>
            <a:r>
              <a:rPr lang="en-US">
                <a:hlinkClick r:id="rId3"/>
              </a:rPr>
              <a:t>http://telematics.upatras.gr/telematics/bouras/undergraduate-courses/euruzwnikes-texnologies?language=el</a:t>
            </a:r>
            <a:r>
              <a:rPr lang="en-US"/>
              <a:t> (</a:t>
            </a:r>
            <a:r>
              <a:rPr lang="el-GR" dirty="0"/>
              <a:t>Δικτυακός τόπος μαθήματος</a:t>
            </a:r>
            <a:r>
              <a:rPr lang="en-US" dirty="0"/>
              <a:t>)</a:t>
            </a:r>
          </a:p>
          <a:p>
            <a:pPr lvl="1"/>
            <a:r>
              <a:rPr lang="en-US" dirty="0">
                <a:hlinkClick r:id="rId4"/>
              </a:rPr>
              <a:t>http://www.itu.int/rec/T-REC-G.652/en</a:t>
            </a:r>
            <a:r>
              <a:rPr lang="en-US" dirty="0"/>
              <a:t> (Recommendation</a:t>
            </a:r>
            <a:r>
              <a:rPr lang="el-GR" dirty="0"/>
              <a:t> </a:t>
            </a:r>
            <a:r>
              <a:rPr lang="en-US" dirty="0"/>
              <a:t>G.652 : </a:t>
            </a:r>
            <a:r>
              <a:rPr lang="el-GR" dirty="0"/>
              <a:t>Χαρακτηριστικά </a:t>
            </a:r>
            <a:r>
              <a:rPr lang="el-GR" dirty="0" err="1"/>
              <a:t>μονοτροπικής</a:t>
            </a:r>
            <a:r>
              <a:rPr lang="el-GR" dirty="0"/>
              <a:t> οπτικής ίνας</a:t>
            </a:r>
            <a:r>
              <a:rPr lang="en-US" dirty="0"/>
              <a:t>)</a:t>
            </a:r>
            <a:endParaRPr lang="el-GR" dirty="0"/>
          </a:p>
          <a:p>
            <a:pPr lvl="1"/>
            <a:r>
              <a:rPr lang="en-US" dirty="0">
                <a:hlinkClick r:id="rId5"/>
              </a:rPr>
              <a:t>http://www.itu.int/rec/T-REC-G.694.2/en</a:t>
            </a:r>
            <a:r>
              <a:rPr lang="el-GR" dirty="0"/>
              <a:t> </a:t>
            </a:r>
            <a:r>
              <a:rPr lang="en-US" dirty="0"/>
              <a:t>(Recommendation</a:t>
            </a:r>
            <a:r>
              <a:rPr lang="el-GR" dirty="0"/>
              <a:t> </a:t>
            </a:r>
            <a:r>
              <a:rPr lang="en-US" dirty="0"/>
              <a:t>G.6</a:t>
            </a:r>
            <a:r>
              <a:rPr lang="el-GR" dirty="0"/>
              <a:t>94</a:t>
            </a:r>
            <a:r>
              <a:rPr lang="en-US" dirty="0"/>
              <a:t> : </a:t>
            </a:r>
            <a:r>
              <a:rPr lang="el-GR" dirty="0"/>
              <a:t>χαρακτηριστικά </a:t>
            </a:r>
            <a:r>
              <a:rPr lang="en-US" dirty="0"/>
              <a:t>CWDM)</a:t>
            </a:r>
          </a:p>
        </p:txBody>
      </p:sp>
    </p:spTree>
    <p:extLst>
      <p:ext uri="{BB962C8B-B14F-4D97-AF65-F5344CB8AC3E}">
        <p14:creationId xmlns:p14="http://schemas.microsoft.com/office/powerpoint/2010/main" val="1882030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64156" y="2492896"/>
            <a:ext cx="8229600" cy="1143000"/>
          </a:xfrm>
        </p:spPr>
        <p:txBody>
          <a:bodyPr/>
          <a:lstStyle/>
          <a:p>
            <a:r>
              <a:rPr lang="el-GR" dirty="0"/>
              <a:t>Ερωτήσεις</a:t>
            </a:r>
          </a:p>
        </p:txBody>
      </p:sp>
      <p:sp>
        <p:nvSpPr>
          <p:cNvPr id="5" name="Θέση περιεχομένου 4"/>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val="416724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Μετάδοση Σήματος (2/2)</a:t>
            </a:r>
            <a:endParaRPr lang="el-GR" dirty="0"/>
          </a:p>
        </p:txBody>
      </p:sp>
      <p:sp>
        <p:nvSpPr>
          <p:cNvPr id="3" name="Content Placeholder 2"/>
          <p:cNvSpPr>
            <a:spLocks noGrp="1"/>
          </p:cNvSpPr>
          <p:nvPr>
            <p:ph idx="1"/>
          </p:nvPr>
        </p:nvSpPr>
        <p:spPr/>
        <p:txBody>
          <a:bodyPr>
            <a:normAutofit fontScale="92500" lnSpcReduction="10000"/>
          </a:bodyPr>
          <a:lstStyle/>
          <a:p>
            <a:r>
              <a:rPr lang="el-GR" altLang="en-US" dirty="0"/>
              <a:t>Το μέσο μετάδοσης είναι µία εξαιρετικά λεπτή ίνα γυαλιού. Ο ανιχνευτής δημιουργεί έναν ηλεκτρικό παλμό όταν πέφτει πάνω του φως</a:t>
            </a:r>
          </a:p>
          <a:p>
            <a:r>
              <a:rPr lang="el-GR" altLang="en-US" dirty="0"/>
              <a:t>Συνδέοντας µια πηγή φωτός στο ένα άκρο οπτικής ίνας και έναν ανιχνευτή στο άλλο, δημιουργείται ένα σύστημα μετάδοσης</a:t>
            </a:r>
            <a:r>
              <a:rPr lang="en-US" altLang="en-US" dirty="0"/>
              <a:t> </a:t>
            </a:r>
            <a:r>
              <a:rPr lang="el-GR" altLang="en-US" dirty="0"/>
              <a:t>μονής κατεύθυνσης</a:t>
            </a:r>
          </a:p>
          <a:p>
            <a:pPr lvl="1"/>
            <a:r>
              <a:rPr lang="el-GR" altLang="en-US" dirty="0"/>
              <a:t>Το σύστημα δέχεται ένα ηλεκτρικό σήμα, το μετατρέπει σε παλμούς φωτός και το μεταδίδει, ενώ στο τέλος το μετατρέπει σε ηλεκτρικό σήμα στη λήψη</a:t>
            </a:r>
          </a:p>
        </p:txBody>
      </p:sp>
    </p:spTree>
    <p:extLst>
      <p:ext uri="{BB962C8B-B14F-4D97-AF65-F5344CB8AC3E}">
        <p14:creationId xmlns:p14="http://schemas.microsoft.com/office/powerpoint/2010/main" val="2025078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Οπτική ίνα</a:t>
            </a:r>
            <a:r>
              <a:rPr lang="en-US" altLang="en-US" dirty="0"/>
              <a:t> (1/</a:t>
            </a:r>
            <a:r>
              <a:rPr lang="el-GR" altLang="en-US" dirty="0"/>
              <a:t>2</a:t>
            </a:r>
            <a:r>
              <a:rPr lang="en-US" altLang="en-US" dirty="0"/>
              <a:t>)</a:t>
            </a:r>
            <a:endParaRPr lang="el-GR" dirty="0"/>
          </a:p>
        </p:txBody>
      </p:sp>
      <p:sp>
        <p:nvSpPr>
          <p:cNvPr id="3" name="Content Placeholder 2"/>
          <p:cNvSpPr>
            <a:spLocks noGrp="1"/>
          </p:cNvSpPr>
          <p:nvPr>
            <p:ph idx="1"/>
          </p:nvPr>
        </p:nvSpPr>
        <p:spPr/>
        <p:txBody>
          <a:bodyPr>
            <a:normAutofit fontScale="77500" lnSpcReduction="20000"/>
          </a:bodyPr>
          <a:lstStyle/>
          <a:p>
            <a:r>
              <a:rPr lang="el-GR" altLang="en-US" dirty="0"/>
              <a:t>Μια οπτική ίνα αποτελείται από µία δέσμη γυάλινων </a:t>
            </a:r>
            <a:r>
              <a:rPr lang="el-GR" altLang="en-US" dirty="0" err="1"/>
              <a:t>νηµάτων</a:t>
            </a:r>
            <a:r>
              <a:rPr lang="en-US" altLang="en-US" dirty="0"/>
              <a:t> </a:t>
            </a:r>
            <a:r>
              <a:rPr lang="el-GR" altLang="en-US" dirty="0"/>
              <a:t>(</a:t>
            </a:r>
            <a:r>
              <a:rPr lang="el-GR" altLang="en-US" dirty="0" err="1"/>
              <a:t>fibers</a:t>
            </a:r>
            <a:r>
              <a:rPr lang="el-GR" altLang="en-US" dirty="0"/>
              <a:t>), κάθε µία από τις οποίες είναι ικανή να μεταδίδει μηνύματα </a:t>
            </a:r>
            <a:r>
              <a:rPr lang="el-GR" altLang="en-US" dirty="0" err="1"/>
              <a:t>διαµορφωµένα</a:t>
            </a:r>
            <a:r>
              <a:rPr lang="el-GR" altLang="en-US" dirty="0"/>
              <a:t> σε κύματα φωτός</a:t>
            </a:r>
          </a:p>
          <a:p>
            <a:r>
              <a:rPr lang="el-GR" altLang="en-US" dirty="0"/>
              <a:t>Διάμετρος μικρότερη των </a:t>
            </a:r>
            <a:r>
              <a:rPr lang="en-US" altLang="en-US" dirty="0"/>
              <a:t>10</a:t>
            </a:r>
            <a:r>
              <a:rPr lang="el-GR" altLang="en-US" dirty="0"/>
              <a:t>μ</a:t>
            </a:r>
            <a:r>
              <a:rPr lang="en-US" altLang="en-US" dirty="0"/>
              <a:t>m </a:t>
            </a:r>
            <a:r>
              <a:rPr lang="el-GR" altLang="en-US" dirty="0"/>
              <a:t>ανά νήμα</a:t>
            </a:r>
          </a:p>
          <a:p>
            <a:r>
              <a:rPr lang="el-GR" altLang="en-US" dirty="0"/>
              <a:t>Οι οπτικές ίνες έχουν αρκετά πλεονεκτήματα σε σχέση µε τα παραδοσιακά μέσα:</a:t>
            </a:r>
          </a:p>
          <a:p>
            <a:pPr lvl="1"/>
            <a:r>
              <a:rPr lang="el-GR" altLang="en-US" dirty="0"/>
              <a:t>μεγαλύτερο εύρος ζώνης (</a:t>
            </a:r>
            <a:r>
              <a:rPr lang="el-GR" altLang="en-US" dirty="0" err="1"/>
              <a:t>bandwidth</a:t>
            </a:r>
            <a:r>
              <a:rPr lang="el-GR" altLang="en-US" dirty="0"/>
              <a:t>) </a:t>
            </a:r>
          </a:p>
          <a:p>
            <a:pPr lvl="1"/>
            <a:r>
              <a:rPr lang="el-GR" altLang="en-US" dirty="0"/>
              <a:t>επηρεάζονται λιγότερο από παρεμβολές </a:t>
            </a:r>
          </a:p>
          <a:p>
            <a:pPr lvl="1"/>
            <a:r>
              <a:rPr lang="el-GR" altLang="en-US" dirty="0"/>
              <a:t>είναι πιο λεπτές και πιο ελαφρές</a:t>
            </a:r>
          </a:p>
          <a:p>
            <a:pPr lvl="1"/>
            <a:r>
              <a:rPr lang="el-GR" altLang="en-US" dirty="0"/>
              <a:t>μπορούν να μεταδώσουν δεδομένα σε ψηφιακή αντί για αναλογική μορφή</a:t>
            </a:r>
          </a:p>
        </p:txBody>
      </p:sp>
    </p:spTree>
    <p:extLst>
      <p:ext uri="{BB962C8B-B14F-4D97-AF65-F5344CB8AC3E}">
        <p14:creationId xmlns:p14="http://schemas.microsoft.com/office/powerpoint/2010/main" val="4292921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Οπτική ίνα</a:t>
            </a:r>
            <a:r>
              <a:rPr lang="en-US" altLang="en-US" dirty="0"/>
              <a:t> (2/</a:t>
            </a:r>
            <a:r>
              <a:rPr lang="el-GR" altLang="en-US" dirty="0"/>
              <a:t>2</a:t>
            </a:r>
            <a:r>
              <a:rPr lang="en-US" altLang="en-US" dirty="0"/>
              <a:t>)</a:t>
            </a:r>
            <a:endParaRPr lang="el-GR" dirty="0"/>
          </a:p>
        </p:txBody>
      </p:sp>
      <p:sp>
        <p:nvSpPr>
          <p:cNvPr id="3" name="Content Placeholder 2"/>
          <p:cNvSpPr>
            <a:spLocks noGrp="1"/>
          </p:cNvSpPr>
          <p:nvPr>
            <p:ph idx="1"/>
          </p:nvPr>
        </p:nvSpPr>
        <p:spPr/>
        <p:txBody>
          <a:bodyPr/>
          <a:lstStyle/>
          <a:p>
            <a:r>
              <a:rPr lang="el-GR" altLang="en-US" dirty="0"/>
              <a:t>Από τι αποτελείται μια οπτική ίνα</a:t>
            </a:r>
          </a:p>
          <a:p>
            <a:pPr lvl="1"/>
            <a:r>
              <a:rPr lang="el-GR" altLang="en-US" dirty="0"/>
              <a:t>Πυρήνας - εγκλωβίζει τις ακτίνες φωτός </a:t>
            </a:r>
            <a:r>
              <a:rPr lang="el-GR" dirty="0"/>
              <a:t>και τις οδηγεί στο τέρμα</a:t>
            </a:r>
            <a:endParaRPr lang="el-GR" altLang="en-US" dirty="0"/>
          </a:p>
          <a:p>
            <a:pPr lvl="1"/>
            <a:r>
              <a:rPr lang="el-GR" altLang="en-US" dirty="0"/>
              <a:t>Επικάλυψη - </a:t>
            </a:r>
            <a:r>
              <a:rPr lang="el-GR" dirty="0"/>
              <a:t>περιβάλλει την οπτική ίνα και κρατάει το φως στον πυρήνα, εμποδίζοντας το σήμα να διασκορπιστεί και να χάσει την ισχύ του</a:t>
            </a:r>
            <a:endParaRPr lang="el-GR" altLang="en-US" dirty="0"/>
          </a:p>
          <a:p>
            <a:pPr lvl="1"/>
            <a:r>
              <a:rPr lang="el-GR" altLang="en-US" dirty="0"/>
              <a:t>Περίβλημα - </a:t>
            </a:r>
            <a:r>
              <a:rPr lang="el-GR" dirty="0"/>
              <a:t>εξωτερικό προστατευτικό υλικό, το οποίο προστατεύει την ίνα από τους περιβαλλοντικούς κινδύνους</a:t>
            </a:r>
            <a:endParaRPr lang="el-GR" altLang="en-US" dirty="0"/>
          </a:p>
        </p:txBody>
      </p:sp>
    </p:spTree>
    <p:extLst>
      <p:ext uri="{BB962C8B-B14F-4D97-AF65-F5344CB8AC3E}">
        <p14:creationId xmlns:p14="http://schemas.microsoft.com/office/powerpoint/2010/main" val="567891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p:txBody>
          <a:bodyPr>
            <a:normAutofit fontScale="92500" lnSpcReduction="10000"/>
          </a:bodyPr>
          <a:lstStyle/>
          <a:p>
            <a:pPr algn="ctr"/>
            <a:r>
              <a:rPr lang="el-GR" dirty="0"/>
              <a:t>Η δομή μίας οπτικής ίνας </a:t>
            </a:r>
          </a:p>
          <a:p>
            <a:pPr algn="ctr"/>
            <a:r>
              <a:rPr lang="el-GR" sz="1600" dirty="0"/>
              <a:t>(πηγή: </a:t>
            </a:r>
            <a:r>
              <a:rPr lang="en-US" sz="1600" dirty="0"/>
              <a:t>http://commons.wikimedia.org/wiki/File:Singlemode_fibre_structure.svg</a:t>
            </a:r>
            <a:r>
              <a:rPr lang="el-GR" sz="1600" dirty="0"/>
              <a:t>)</a:t>
            </a:r>
            <a:endParaRPr lang="en-US" sz="1600" dirty="0"/>
          </a:p>
        </p:txBody>
      </p:sp>
      <p:sp>
        <p:nvSpPr>
          <p:cNvPr id="2" name="Title 1"/>
          <p:cNvSpPr>
            <a:spLocks noGrp="1"/>
          </p:cNvSpPr>
          <p:nvPr>
            <p:ph type="title"/>
          </p:nvPr>
        </p:nvSpPr>
        <p:spPr/>
        <p:txBody>
          <a:bodyPr/>
          <a:lstStyle/>
          <a:p>
            <a:r>
              <a:rPr lang="el-GR" dirty="0"/>
              <a:t>Η δομή μίας οπτικής ίνας</a:t>
            </a:r>
          </a:p>
        </p:txBody>
      </p:sp>
      <p:pic>
        <p:nvPicPr>
          <p:cNvPr id="1026" name="Picture 2" descr="Η δομή μίας οπτικής ίνας "/>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tretch>
            <a:fillRect/>
          </a:stretch>
        </p:blipFill>
        <p:spPr bwMode="auto">
          <a:xfrm>
            <a:off x="2483768" y="1412776"/>
            <a:ext cx="3990975" cy="3600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859616"/>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2632</TotalTime>
  <Words>2543</Words>
  <Application>Microsoft Office PowerPoint</Application>
  <PresentationFormat>On-screen Show (4:3)</PresentationFormat>
  <Paragraphs>370</Paragraphs>
  <Slides>53</Slides>
  <Notes>48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Calibri</vt:lpstr>
      <vt:lpstr>1_Θέμα του Office</vt:lpstr>
      <vt:lpstr>ΕΥΡΥΖΩΝΙΚΕΣ ΤΕΧΝΟΛΟΓΙΕΣ</vt:lpstr>
      <vt:lpstr>Σκοποί  ενότητας</vt:lpstr>
      <vt:lpstr>Περιεχόμενα ενότητας</vt:lpstr>
      <vt:lpstr>Οπτικά συστήματα μετάδοσης Μέρος 1</vt:lpstr>
      <vt:lpstr>Μετάδοση Σήματος (1/2)</vt:lpstr>
      <vt:lpstr>Μετάδοση Σήματος (2/2)</vt:lpstr>
      <vt:lpstr>Οπτική ίνα (1/2)</vt:lpstr>
      <vt:lpstr>Οπτική ίνα (2/2)</vt:lpstr>
      <vt:lpstr>Η δομή μίας οπτικής ίνας</vt:lpstr>
      <vt:lpstr>Μετάδοση στην οπτική ίνα</vt:lpstr>
      <vt:lpstr>Εκπομπή δέσμης φωτός διαμέσου οπτικής ίνας</vt:lpstr>
      <vt:lpstr>Πηγές φωτεινής δέσμης</vt:lpstr>
      <vt:lpstr>Τύποι οπτικών ινών</vt:lpstr>
      <vt:lpstr>Πολύτροπη και Μονότροπη οπτική ίνα</vt:lpstr>
      <vt:lpstr>Τύποι οπτικών ινών</vt:lpstr>
      <vt:lpstr>Μετάδοση φωτός μέσω οπτικών ινών</vt:lpstr>
      <vt:lpstr>Συχνοτικά παράθυρα</vt:lpstr>
      <vt:lpstr>Water Peak</vt:lpstr>
      <vt:lpstr>Διάχυση σήματος</vt:lpstr>
      <vt:lpstr>Οπτικοί Δέκτες και Ενισχυτές</vt:lpstr>
      <vt:lpstr>Ωφέλιμο εύρος ζώνης</vt:lpstr>
      <vt:lpstr>Αρχή Λειτουργίας WDM</vt:lpstr>
      <vt:lpstr>WDM</vt:lpstr>
      <vt:lpstr>WDM ενίσχυση σήματος</vt:lpstr>
      <vt:lpstr>Οπτική ενίσχυση ερβίου</vt:lpstr>
      <vt:lpstr>WDM δικτυώματα περίθλασης</vt:lpstr>
      <vt:lpstr>Κατασκευή δικτυώματος</vt:lpstr>
      <vt:lpstr>WDM συχνοτικά παράθυρα</vt:lpstr>
      <vt:lpstr>Χαρακτηριστικά δικτύων WDM</vt:lpstr>
      <vt:lpstr>Δομικά στοιχεία WDM</vt:lpstr>
      <vt:lpstr>Αρχή λειτουργίας WDM</vt:lpstr>
      <vt:lpstr>WDM εξοπλισμός</vt:lpstr>
      <vt:lpstr>WDM - Διασύνδεση οπτικών ινών</vt:lpstr>
      <vt:lpstr>WDM - Τοπολογίες δικτύων</vt:lpstr>
      <vt:lpstr>WDM - Διαχείριση εύρους ζώνης σε τοπικά δίκτυα</vt:lpstr>
      <vt:lpstr>DWDM (1/4)</vt:lpstr>
      <vt:lpstr>DWDM (2/4)</vt:lpstr>
      <vt:lpstr>DWDM (3/4)</vt:lpstr>
      <vt:lpstr>DWDM (4/4)</vt:lpstr>
      <vt:lpstr>Υλοποίηση DWDM συστημάτων</vt:lpstr>
      <vt:lpstr>DWDM – Αρχιτεκτονική </vt:lpstr>
      <vt:lpstr>DWDM – Κόστος υλοποίησης</vt:lpstr>
      <vt:lpstr>Πλεονεκτήματα DWDM (1/2)</vt:lpstr>
      <vt:lpstr>Πλεονεκτήματα DWDM (2/2)</vt:lpstr>
      <vt:lpstr>CWDM (Coarse WDM)</vt:lpstr>
      <vt:lpstr>Metro CWDM</vt:lpstr>
      <vt:lpstr>Συστήματα CWDM</vt:lpstr>
      <vt:lpstr>Διαφορές DWDM και CWDM (1/2)</vt:lpstr>
      <vt:lpstr>Διαφορές DWDM και CWDM (2/2)</vt:lpstr>
      <vt:lpstr>Σύντομη ανασκόπηση</vt:lpstr>
      <vt:lpstr>Βιβλιογραφία (1/2)</vt:lpstr>
      <vt:lpstr>Βιβλιογραφία (2/2)</vt:lpstr>
      <vt:lpstr>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ΚΟΚΚΙΝΟΣ ΒΑΣΙΛΕΙΟΣ</cp:lastModifiedBy>
  <cp:revision>441</cp:revision>
  <dcterms:created xsi:type="dcterms:W3CDTF">2012-09-06T09:03:05Z</dcterms:created>
  <dcterms:modified xsi:type="dcterms:W3CDTF">2022-03-24T11:39:46Z</dcterms:modified>
</cp:coreProperties>
</file>