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8"/>
  </p:notesMasterIdLst>
  <p:handoutMasterIdLst>
    <p:handoutMasterId r:id="rId59"/>
  </p:handoutMasterIdLst>
  <p:sldIdLst>
    <p:sldId id="384" r:id="rId2"/>
    <p:sldId id="262" r:id="rId3"/>
    <p:sldId id="391" r:id="rId4"/>
    <p:sldId id="392" r:id="rId5"/>
    <p:sldId id="395" r:id="rId6"/>
    <p:sldId id="396" r:id="rId7"/>
    <p:sldId id="397" r:id="rId8"/>
    <p:sldId id="398" r:id="rId9"/>
    <p:sldId id="399" r:id="rId10"/>
    <p:sldId id="400" r:id="rId11"/>
    <p:sldId id="401" r:id="rId12"/>
    <p:sldId id="402" r:id="rId13"/>
    <p:sldId id="349" r:id="rId14"/>
    <p:sldId id="346" r:id="rId15"/>
    <p:sldId id="344" r:id="rId16"/>
    <p:sldId id="342" r:id="rId17"/>
    <p:sldId id="341" r:id="rId18"/>
    <p:sldId id="340" r:id="rId19"/>
    <p:sldId id="339" r:id="rId20"/>
    <p:sldId id="338" r:id="rId21"/>
    <p:sldId id="337" r:id="rId22"/>
    <p:sldId id="336" r:id="rId23"/>
    <p:sldId id="334" r:id="rId24"/>
    <p:sldId id="333" r:id="rId25"/>
    <p:sldId id="332" r:id="rId26"/>
    <p:sldId id="331" r:id="rId27"/>
    <p:sldId id="330" r:id="rId28"/>
    <p:sldId id="329" r:id="rId29"/>
    <p:sldId id="328" r:id="rId30"/>
    <p:sldId id="326" r:id="rId31"/>
    <p:sldId id="325" r:id="rId32"/>
    <p:sldId id="323" r:id="rId33"/>
    <p:sldId id="360" r:id="rId34"/>
    <p:sldId id="379" r:id="rId35"/>
    <p:sldId id="358" r:id="rId36"/>
    <p:sldId id="356" r:id="rId37"/>
    <p:sldId id="354" r:id="rId38"/>
    <p:sldId id="352" r:id="rId39"/>
    <p:sldId id="374" r:id="rId40"/>
    <p:sldId id="373" r:id="rId41"/>
    <p:sldId id="371" r:id="rId42"/>
    <p:sldId id="370" r:id="rId43"/>
    <p:sldId id="369" r:id="rId44"/>
    <p:sldId id="367" r:id="rId45"/>
    <p:sldId id="364" r:id="rId46"/>
    <p:sldId id="363" r:id="rId47"/>
    <p:sldId id="362" r:id="rId48"/>
    <p:sldId id="377" r:id="rId49"/>
    <p:sldId id="376" r:id="rId50"/>
    <p:sldId id="381" r:id="rId51"/>
    <p:sldId id="382" r:id="rId52"/>
    <p:sldId id="350" r:id="rId53"/>
    <p:sldId id="321" r:id="rId54"/>
    <p:sldId id="320" r:id="rId55"/>
    <p:sldId id="403" r:id="rId56"/>
    <p:sldId id="322" r:id="rId5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10" d="100"/>
          <a:sy n="110" d="100"/>
        </p:scale>
        <p:origin x="175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210C36-A8FA-4C60-8A98-DDF9F67DDF34}" type="datetimeFigureOut">
              <a:rPr lang="en-US" smtClean="0"/>
              <a:t>10/5/2020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604ABD-1A6B-4D6E-933F-1E1E5406B1FD}" type="slidenum">
              <a:rPr lang="en-US" smtClean="0"/>
              <a:t>‹#›</a:t>
            </a:fld>
            <a:endParaRPr lang="en-US"/>
          </a:p>
        </p:txBody>
      </p:sp>
    </p:spTree>
    <p:extLst>
      <p:ext uri="{BB962C8B-B14F-4D97-AF65-F5344CB8AC3E}">
        <p14:creationId xmlns:p14="http://schemas.microsoft.com/office/powerpoint/2010/main" val="56487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5/10/2020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55</a:t>
            </a:fld>
            <a:endParaRPr lang="el-GR"/>
          </a:p>
        </p:txBody>
      </p:sp>
    </p:spTree>
    <p:extLst>
      <p:ext uri="{BB962C8B-B14F-4D97-AF65-F5344CB8AC3E}">
        <p14:creationId xmlns:p14="http://schemas.microsoft.com/office/powerpoint/2010/main" val="31919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280248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Δορυφορικές Επικοινωνίες</a:t>
            </a:r>
            <a:endParaRPr lang="en-US" sz="1000" dirty="0">
              <a:solidFill>
                <a:srgbClr val="5075BC"/>
              </a:solidFill>
              <a:ea typeface="ＭＳ Ｐゴシック" pitchFamily="34" charset="-128"/>
              <a:cs typeface="+mn-cs"/>
            </a:endParaRPr>
          </a:p>
        </p:txBody>
      </p:sp>
      <p:pic>
        <p:nvPicPr>
          <p:cNvPr id="8" name="Picture 7"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14" y="6263640"/>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2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742525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3423171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410507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Κεραίες</a:t>
            </a:r>
            <a:r>
              <a:rPr lang="el-GR" sz="1000" baseline="0" dirty="0">
                <a:solidFill>
                  <a:srgbClr val="5075BC"/>
                </a:solidFill>
              </a:rPr>
              <a:t> και Δ</a:t>
            </a:r>
            <a:r>
              <a:rPr lang="el-GR" sz="1000" dirty="0">
                <a:solidFill>
                  <a:srgbClr val="5075BC"/>
                </a:solidFill>
              </a:rPr>
              <a:t>ορυφορικές Επικοινωνίες</a:t>
            </a:r>
            <a:endParaRPr lang="en-US" sz="1000" dirty="0">
              <a:solidFill>
                <a:srgbClr val="5075BC"/>
              </a:solidFill>
              <a:ea typeface="ＭＳ Ｐゴシック" pitchFamily="34" charset="-128"/>
              <a:cs typeface="+mn-cs"/>
            </a:endParaRPr>
          </a:p>
        </p:txBody>
      </p:sp>
      <p:pic>
        <p:nvPicPr>
          <p:cNvPr id="8" name="Picture 7"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14" y="6263640"/>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0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78144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Δορυφορικές Επικοινωνίες</a:t>
            </a:r>
            <a:endParaRPr lang="en-US" sz="1000" dirty="0">
              <a:solidFill>
                <a:srgbClr val="5075BC"/>
              </a:solidFill>
              <a:ea typeface="ＭＳ Ｐゴシック" pitchFamily="34" charset="-128"/>
              <a:cs typeface="+mn-cs"/>
            </a:endParaRPr>
          </a:p>
        </p:txBody>
      </p:sp>
      <p:pic>
        <p:nvPicPr>
          <p:cNvPr id="9" name="Picture 8"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14" y="6263640"/>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95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Κεραίες</a:t>
            </a:r>
            <a:r>
              <a:rPr lang="el-GR" sz="1000" baseline="0">
                <a:solidFill>
                  <a:srgbClr val="5075BC"/>
                </a:solidFill>
              </a:rPr>
              <a:t> και </a:t>
            </a:r>
            <a:r>
              <a:rPr lang="el-GR" sz="1000">
                <a:solidFill>
                  <a:srgbClr val="5075BC"/>
                </a:solidFill>
              </a:rPr>
              <a:t>Δορυφορικές </a:t>
            </a:r>
            <a:r>
              <a:rPr lang="el-GR" sz="1000" dirty="0">
                <a:solidFill>
                  <a:srgbClr val="5075BC"/>
                </a:solidFill>
              </a:rPr>
              <a:t>Επικοινωνίες</a:t>
            </a:r>
            <a:endParaRPr lang="en-US" sz="1000" dirty="0">
              <a:solidFill>
                <a:srgbClr val="5075BC"/>
              </a:solidFill>
              <a:ea typeface="ＭＳ Ｐゴシック" pitchFamily="34" charset="-128"/>
              <a:cs typeface="+mn-cs"/>
            </a:endParaRPr>
          </a:p>
        </p:txBody>
      </p:sp>
      <p:pic>
        <p:nvPicPr>
          <p:cNvPr id="11" name="Picture 10"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14" y="6263640"/>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01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Δορυφορικές Επικοινωνίες</a:t>
            </a:r>
            <a:endParaRPr lang="en-US" sz="1000" dirty="0">
              <a:solidFill>
                <a:srgbClr val="5075BC"/>
              </a:solidFill>
              <a:ea typeface="ＭＳ Ｐゴシック" pitchFamily="34" charset="-128"/>
              <a:cs typeface="+mn-cs"/>
            </a:endParaRPr>
          </a:p>
        </p:txBody>
      </p:sp>
      <p:pic>
        <p:nvPicPr>
          <p:cNvPr id="7" name="Picture 6"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14" y="6263640"/>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9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341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Δορυφορικές Επικοινωνίες</a:t>
            </a:r>
            <a:endParaRPr lang="en-US" sz="1000" dirty="0">
              <a:solidFill>
                <a:srgbClr val="5075BC"/>
              </a:solidFill>
              <a:ea typeface="ＭＳ Ｐゴシック" pitchFamily="34" charset="-128"/>
              <a:cs typeface="+mn-cs"/>
            </a:endParaRPr>
          </a:p>
        </p:txBody>
      </p:sp>
      <p:pic>
        <p:nvPicPr>
          <p:cNvPr id="8" name="Picture 7"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14" y="6263640"/>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6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Κεραίες και Δορυφορικές </a:t>
            </a:r>
            <a:r>
              <a:rPr lang="el-GR" sz="1000" dirty="0">
                <a:solidFill>
                  <a:srgbClr val="5075BC"/>
                </a:solidFill>
              </a:rPr>
              <a:t>Επικοινωνίες</a:t>
            </a:r>
            <a:endParaRPr lang="en-US" sz="1000" dirty="0">
              <a:solidFill>
                <a:srgbClr val="5075BC"/>
              </a:solidFill>
              <a:ea typeface="ＭＳ Ｐゴシック" pitchFamily="34" charset="-128"/>
              <a:cs typeface="+mn-cs"/>
            </a:endParaRPr>
          </a:p>
        </p:txBody>
      </p:sp>
      <p:pic>
        <p:nvPicPr>
          <p:cNvPr id="10" name="Picture 9"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14" y="6263640"/>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62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2452016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661" r:id="rId13"/>
  </p:sldLayoutIdLst>
  <p:hf sldNum="0"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kkinos@ct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telematics.upatras.gr/telematics/bouras?language=e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telematics.upatras.gr/telematics/bouras/undergraduate-courses/diktua-dhmosias-xrhshs-kai-diasundesh-diktuwn?language=e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wikipedia.org/wiki/Antenna_(radio)" TargetMode="External"/><Relationship Id="rId5" Type="http://schemas.openxmlformats.org/officeDocument/2006/relationships/hyperlink" Target="http://tinyurl.com/d8e4ad9" TargetMode="External"/><Relationship Id="rId4" Type="http://schemas.openxmlformats.org/officeDocument/2006/relationships/hyperlink" Target="http://tinyurl.com/m3h7sjz"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dirty="0"/>
              <a:t>ΔΙΚΤΥΑ ΔΗΜΟΣΙΑΣ ΧΡΗΣΗΣ ΚΑΙ </a:t>
            </a:r>
            <a:r>
              <a:rPr lang="el-GR"/>
              <a:t>ΔΙΑΣΥΝΔΕΣΗ ΔΙΚΤΥΩΝ</a:t>
            </a:r>
            <a:endParaRPr lang="el-GR" dirty="0">
              <a:solidFill>
                <a:srgbClr val="5075BC"/>
              </a:solidFill>
            </a:endParaRPr>
          </a:p>
        </p:txBody>
      </p:sp>
      <p:sp>
        <p:nvSpPr>
          <p:cNvPr id="3" name="Υπότιτλος 2"/>
          <p:cNvSpPr>
            <a:spLocks noGrp="1"/>
          </p:cNvSpPr>
          <p:nvPr>
            <p:ph type="subTitle" idx="1"/>
          </p:nvPr>
        </p:nvSpPr>
        <p:spPr>
          <a:xfrm>
            <a:off x="0" y="3384823"/>
            <a:ext cx="9144000" cy="2996506"/>
          </a:xfrm>
        </p:spPr>
        <p:txBody>
          <a:bodyPr>
            <a:normAutofit fontScale="92500"/>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a:t>
            </a:r>
            <a:r>
              <a:rPr lang="el-GR" sz="2800" dirty="0">
                <a:solidFill>
                  <a:srgbClr val="5075BC"/>
                </a:solidFill>
                <a:latin typeface="+mj-lt"/>
                <a:ea typeface="+mj-ea"/>
                <a:cs typeface="+mj-cs"/>
              </a:rPr>
              <a:t>7:</a:t>
            </a:r>
            <a:r>
              <a:rPr lang="en-US" sz="2800" dirty="0">
                <a:solidFill>
                  <a:srgbClr val="5075BC"/>
                </a:solidFill>
                <a:latin typeface="+mj-lt"/>
                <a:ea typeface="+mj-ea"/>
                <a:cs typeface="+mj-cs"/>
              </a:rPr>
              <a:t> </a:t>
            </a:r>
            <a:r>
              <a:rPr lang="el-GR" sz="2800" dirty="0">
                <a:latin typeface="+mj-lt"/>
                <a:ea typeface="+mj-ea"/>
                <a:cs typeface="+mj-cs"/>
              </a:rPr>
              <a:t>Κεραίες και </a:t>
            </a:r>
            <a:r>
              <a:rPr lang="el-GR" sz="2800" dirty="0"/>
              <a:t>Δορυφορικές Επικοινωνίες</a:t>
            </a:r>
            <a:endParaRPr lang="en-US" sz="2800" dirty="0"/>
          </a:p>
          <a:p>
            <a:endParaRPr lang="el-GR" sz="2800" dirty="0"/>
          </a:p>
          <a:p>
            <a:r>
              <a:rPr lang="el-GR" sz="2800" dirty="0"/>
              <a:t>Βασίλειος Κόκκινος (εκ μέρους του Καθηγητή Χ. Ι. Μπούρα)</a:t>
            </a:r>
          </a:p>
          <a:p>
            <a:r>
              <a:rPr lang="el-GR" sz="2800" dirty="0"/>
              <a:t>Τμήμα Μηχανικών Η/Υ &amp; Πληροφορικής</a:t>
            </a:r>
            <a:r>
              <a:rPr lang="en-US" sz="2800" dirty="0"/>
              <a:t>, </a:t>
            </a:r>
            <a:r>
              <a:rPr lang="el-GR" sz="2800" dirty="0"/>
              <a:t>Πανεπιστήμιο Πατρών</a:t>
            </a:r>
          </a:p>
          <a:p>
            <a:r>
              <a:rPr lang="en-US" sz="2800" dirty="0"/>
              <a:t>email: </a:t>
            </a:r>
            <a:r>
              <a:rPr lang="en-US" sz="2800" dirty="0">
                <a:hlinkClick r:id="rId3"/>
              </a:rPr>
              <a:t>kokkinos@cti.gr</a:t>
            </a:r>
            <a:r>
              <a:rPr lang="el-GR" sz="2800" dirty="0"/>
              <a:t>, </a:t>
            </a:r>
            <a:endParaRPr lang="en-US" sz="2800" dirty="0"/>
          </a:p>
          <a:p>
            <a:r>
              <a:rPr lang="en-US" sz="2800" dirty="0"/>
              <a:t>site: </a:t>
            </a:r>
            <a:r>
              <a:rPr lang="en-US" sz="2800" dirty="0">
                <a:hlinkClick r:id="rId4"/>
              </a:rPr>
              <a:t>http://telematics.upatras.gr/telematics/bouras?language=el</a:t>
            </a:r>
            <a:endParaRPr lang="en-US" sz="2800" dirty="0"/>
          </a:p>
          <a:p>
            <a:endParaRPr lang="el-GR" sz="2800" dirty="0"/>
          </a:p>
        </p:txBody>
      </p:sp>
      <p:pic>
        <p:nvPicPr>
          <p:cNvPr id="6" name="Picture 5" descr="Λογότυπος ΠΠ Κάθετος Έγχρωμος  (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310296"/>
            <a:ext cx="3657600" cy="132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02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Σχεδιασμός Κεραιών (2/4)</a:t>
            </a:r>
            <a:endParaRPr lang="en-US" dirty="0"/>
          </a:p>
        </p:txBody>
      </p:sp>
      <p:sp>
        <p:nvSpPr>
          <p:cNvPr id="3" name="Content Placeholder 2"/>
          <p:cNvSpPr>
            <a:spLocks noGrp="1"/>
          </p:cNvSpPr>
          <p:nvPr>
            <p:ph idx="1"/>
          </p:nvPr>
        </p:nvSpPr>
        <p:spPr/>
        <p:txBody>
          <a:bodyPr>
            <a:normAutofit fontScale="77500" lnSpcReduction="20000"/>
          </a:bodyPr>
          <a:lstStyle/>
          <a:p>
            <a:r>
              <a:rPr lang="el-GR" dirty="0"/>
              <a:t>Το ηλεκτρικό εξάρτημα του </a:t>
            </a:r>
            <a:r>
              <a:rPr lang="el-GR" dirty="0" err="1"/>
              <a:t>ραδιοσήματος</a:t>
            </a:r>
            <a:r>
              <a:rPr lang="el-GR" dirty="0"/>
              <a:t> προκαλεί τάση στον αγωγό </a:t>
            </a:r>
          </a:p>
          <a:p>
            <a:r>
              <a:rPr lang="el-GR" dirty="0"/>
              <a:t>Αυτό αναγκάζει ένα ηλεκτρικό ρεύμα να αρχίσει να ρέει προς την κατεύθυνση του στιγμιαίου πεδίου του σήματος </a:t>
            </a:r>
          </a:p>
          <a:p>
            <a:r>
              <a:rPr lang="el-GR" dirty="0"/>
              <a:t>Όταν το ρεύμα που προκύπτει φτάσει στο τέλος του αγωγού αντανακλά, το οποίο ισοδυναμεί με αλλαγή 180 μοιρών στη φάση </a:t>
            </a:r>
          </a:p>
          <a:p>
            <a:r>
              <a:rPr lang="el-GR" dirty="0"/>
              <a:t>Εάν ο αγωγός έχει μήκος 1/4 μήκους κύματος, το ρεύμα από το σημείο τροφοδοσίας θα υποστεί αλλαγή φάσης 90 μοιρών τη στιγμή που θα φτάσει στο τέλος του αγωγού, θα αντανακλάται κατά 180 μοίρες και στη συνέχεια άλλες 90 μοίρες καθώς κινείται πίσω </a:t>
            </a:r>
          </a:p>
        </p:txBody>
      </p:sp>
    </p:spTree>
    <p:extLst>
      <p:ext uri="{BB962C8B-B14F-4D97-AF65-F5344CB8AC3E}">
        <p14:creationId xmlns:p14="http://schemas.microsoft.com/office/powerpoint/2010/main" val="374637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Σχεδιασμός Κεραιών (3/4)</a:t>
            </a:r>
            <a:endParaRPr lang="en-US" dirty="0"/>
          </a:p>
        </p:txBody>
      </p:sp>
      <p:sp>
        <p:nvSpPr>
          <p:cNvPr id="3" name="Content Placeholder 2"/>
          <p:cNvSpPr>
            <a:spLocks noGrp="1"/>
          </p:cNvSpPr>
          <p:nvPr>
            <p:ph idx="1"/>
          </p:nvPr>
        </p:nvSpPr>
        <p:spPr/>
        <p:txBody>
          <a:bodyPr>
            <a:normAutofit lnSpcReduction="10000"/>
          </a:bodyPr>
          <a:lstStyle/>
          <a:p>
            <a:r>
              <a:rPr lang="el-GR" dirty="0"/>
              <a:t>Αυτό σημαίνει ότι έχει υποστεί μια συνολική αλλαγή φάσης 360 μοιρών, επιστρέφοντας το στο αρχικό σήμα. </a:t>
            </a:r>
          </a:p>
          <a:p>
            <a:r>
              <a:rPr lang="el-GR" dirty="0"/>
              <a:t>Το ρεύμα στο στοιχείο προσθέτει έτσι το ρεύμα που δημιουργείται από την πηγή εκείνη τη στιγμή</a:t>
            </a:r>
          </a:p>
          <a:p>
            <a:r>
              <a:rPr lang="el-GR" dirty="0"/>
              <a:t>Αυτή η διαδικασία δημιουργεί ένα σταθερό κύμα στον αγωγό, με το μέγιστο ρεύμα στην τροφοδοσία</a:t>
            </a:r>
            <a:endParaRPr lang="el-GR" altLang="en-US" dirty="0"/>
          </a:p>
        </p:txBody>
      </p:sp>
    </p:spTree>
    <p:extLst>
      <p:ext uri="{BB962C8B-B14F-4D97-AF65-F5344CB8AC3E}">
        <p14:creationId xmlns:p14="http://schemas.microsoft.com/office/powerpoint/2010/main" val="395695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Σχεδιασμός Κεραιών (4/4)</a:t>
            </a:r>
            <a:endParaRPr lang="en-US" dirty="0"/>
          </a:p>
        </p:txBody>
      </p:sp>
      <p:sp>
        <p:nvSpPr>
          <p:cNvPr id="3" name="Content Placeholder 2"/>
          <p:cNvSpPr>
            <a:spLocks noGrp="1"/>
          </p:cNvSpPr>
          <p:nvPr>
            <p:ph idx="1"/>
          </p:nvPr>
        </p:nvSpPr>
        <p:spPr>
          <a:xfrm>
            <a:off x="457200" y="1268760"/>
            <a:ext cx="8229600" cy="4525963"/>
          </a:xfrm>
        </p:spPr>
        <p:txBody>
          <a:bodyPr>
            <a:normAutofit/>
          </a:bodyPr>
          <a:lstStyle/>
          <a:p>
            <a:r>
              <a:rPr lang="el-GR" sz="2400" dirty="0"/>
              <a:t>Το συνηθισμένο δίπολο μισού κύματος είναι πιθανώς ο πιο διαδεδομένος σχεδιασμός κεραίας.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6952" y="2382559"/>
            <a:ext cx="4128459" cy="3096344"/>
          </a:xfrm>
          <a:prstGeom prst="rect">
            <a:avLst/>
          </a:prstGeom>
        </p:spPr>
      </p:pic>
      <p:sp>
        <p:nvSpPr>
          <p:cNvPr id="5" name="Text Placeholder 5"/>
          <p:cNvSpPr txBox="1">
            <a:spLocks/>
          </p:cNvSpPr>
          <p:nvPr/>
        </p:nvSpPr>
        <p:spPr>
          <a:xfrm>
            <a:off x="107504" y="5661248"/>
            <a:ext cx="8784976" cy="57782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altLang="en-US" sz="1800" dirty="0"/>
              <a:t>Δίπολο μισού κύματος (</a:t>
            </a:r>
            <a:r>
              <a:rPr lang="en-US" altLang="en-US" sz="1800" dirty="0"/>
              <a:t>source: https://upload.wikimedia.org/</a:t>
            </a:r>
            <a:r>
              <a:rPr lang="en-US" altLang="en-US" sz="1800" dirty="0" err="1"/>
              <a:t>wikipedia</a:t>
            </a:r>
            <a:r>
              <a:rPr lang="en-US" altLang="en-US" sz="1800" dirty="0"/>
              <a:t>/commons/5/5e/Half_–_Wave_Dipole.jpg</a:t>
            </a:r>
            <a:r>
              <a:rPr lang="el-GR" altLang="en-US" sz="1800" dirty="0"/>
              <a:t>)</a:t>
            </a:r>
            <a:endParaRPr lang="en-US" sz="1800" dirty="0"/>
          </a:p>
        </p:txBody>
      </p:sp>
    </p:spTree>
    <p:extLst>
      <p:ext uri="{BB962C8B-B14F-4D97-AF65-F5344CB8AC3E}">
        <p14:creationId xmlns:p14="http://schemas.microsoft.com/office/powerpoint/2010/main" val="276734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Τηλεπικοινωνιακός Δορυφόρος</a:t>
            </a:r>
            <a:endParaRPr lang="en-US" dirty="0"/>
          </a:p>
        </p:txBody>
      </p:sp>
      <p:sp>
        <p:nvSpPr>
          <p:cNvPr id="3" name="Content Placeholder 2"/>
          <p:cNvSpPr>
            <a:spLocks noGrp="1"/>
          </p:cNvSpPr>
          <p:nvPr>
            <p:ph idx="1"/>
          </p:nvPr>
        </p:nvSpPr>
        <p:spPr/>
        <p:txBody>
          <a:bodyPr>
            <a:normAutofit/>
          </a:bodyPr>
          <a:lstStyle/>
          <a:p>
            <a:r>
              <a:rPr lang="el-GR" altLang="en-US" dirty="0"/>
              <a:t>Έ</a:t>
            </a:r>
            <a:r>
              <a:rPr lang="en-GB" altLang="en-US" dirty="0"/>
              <a:t>νας </a:t>
            </a:r>
            <a:r>
              <a:rPr lang="en-GB" altLang="en-US" dirty="0" err="1"/>
              <a:t>μη</a:t>
            </a:r>
            <a:r>
              <a:rPr lang="en-GB" altLang="en-US" dirty="0"/>
              <a:t> επα</a:t>
            </a:r>
            <a:r>
              <a:rPr lang="en-GB" altLang="en-US" dirty="0" err="1"/>
              <a:t>νδρωμένος</a:t>
            </a:r>
            <a:r>
              <a:rPr lang="en-GB" altLang="en-US" dirty="0"/>
              <a:t> </a:t>
            </a:r>
            <a:r>
              <a:rPr lang="en-GB" altLang="en-US" dirty="0" err="1"/>
              <a:t>τεχνητός</a:t>
            </a:r>
            <a:r>
              <a:rPr lang="en-GB" altLang="en-US" dirty="0"/>
              <a:t> </a:t>
            </a:r>
            <a:r>
              <a:rPr lang="en-GB" altLang="en-US" dirty="0" err="1"/>
              <a:t>δορυφόρος</a:t>
            </a:r>
            <a:r>
              <a:rPr lang="en-GB" altLang="en-US" dirty="0"/>
              <a:t> </a:t>
            </a:r>
            <a:r>
              <a:rPr lang="en-GB" altLang="en-US" dirty="0" err="1"/>
              <a:t>μέσω</a:t>
            </a:r>
            <a:r>
              <a:rPr lang="en-GB" altLang="en-US" dirty="0"/>
              <a:t> </a:t>
            </a:r>
            <a:r>
              <a:rPr lang="en-GB" altLang="en-US" dirty="0" err="1"/>
              <a:t>του</a:t>
            </a:r>
            <a:r>
              <a:rPr lang="en-GB" altLang="en-US" dirty="0"/>
              <a:t> οπ</a:t>
            </a:r>
            <a:r>
              <a:rPr lang="en-GB" altLang="en-US" dirty="0" err="1"/>
              <a:t>οίου</a:t>
            </a:r>
            <a:r>
              <a:rPr lang="en-GB" altLang="en-US" dirty="0"/>
              <a:t> επ</a:t>
            </a:r>
            <a:r>
              <a:rPr lang="en-GB" altLang="en-US" dirty="0" err="1"/>
              <a:t>ιτυγχάνοντ</a:t>
            </a:r>
            <a:r>
              <a:rPr lang="en-GB" altLang="en-US" dirty="0"/>
              <a:t>αι υπηρεσίες μεγάλων αποστάσεων, τηλεοπτικής μετάδοσης</a:t>
            </a:r>
            <a:r>
              <a:rPr lang="el-GR" altLang="en-US" dirty="0"/>
              <a:t>, </a:t>
            </a:r>
            <a:r>
              <a:rPr lang="en-GB" altLang="en-US" dirty="0" err="1"/>
              <a:t>τηλεφωνικών</a:t>
            </a:r>
            <a:r>
              <a:rPr lang="en-GB" altLang="en-US" dirty="0"/>
              <a:t> επ</a:t>
            </a:r>
            <a:r>
              <a:rPr lang="en-GB" altLang="en-US" dirty="0" err="1"/>
              <a:t>ικοινωνιών</a:t>
            </a:r>
            <a:r>
              <a:rPr lang="en-GB" altLang="en-US" dirty="0"/>
              <a:t> και </a:t>
            </a:r>
            <a:r>
              <a:rPr lang="en-GB" altLang="en-US" dirty="0" err="1"/>
              <a:t>συνδέσεων</a:t>
            </a:r>
            <a:r>
              <a:rPr lang="en-GB" altLang="en-US" dirty="0"/>
              <a:t> </a:t>
            </a:r>
            <a:r>
              <a:rPr lang="el-GR" altLang="en-US" dirty="0"/>
              <a:t>ηλεκτρονικών</a:t>
            </a:r>
            <a:r>
              <a:rPr lang="en-GB" altLang="en-US" dirty="0"/>
              <a:t> υπ</a:t>
            </a:r>
            <a:r>
              <a:rPr lang="en-GB" altLang="en-US" dirty="0" err="1"/>
              <a:t>ολογιστών</a:t>
            </a:r>
            <a:endParaRPr lang="el-GR" altLang="en-US" dirty="0"/>
          </a:p>
          <a:p>
            <a:pPr lvl="1"/>
            <a:endParaRPr lang="en-US" dirty="0"/>
          </a:p>
        </p:txBody>
      </p:sp>
    </p:spTree>
    <p:extLst>
      <p:ext uri="{BB962C8B-B14F-4D97-AF65-F5344CB8AC3E}">
        <p14:creationId xmlns:p14="http://schemas.microsoft.com/office/powerpoint/2010/main" val="20183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Δορυφορικές Επικοινωνίες</a:t>
            </a:r>
            <a:endParaRPr lang="en-US" dirty="0"/>
          </a:p>
        </p:txBody>
      </p:sp>
      <p:sp>
        <p:nvSpPr>
          <p:cNvPr id="3" name="Content Placeholder 2"/>
          <p:cNvSpPr>
            <a:spLocks noGrp="1"/>
          </p:cNvSpPr>
          <p:nvPr>
            <p:ph idx="1"/>
          </p:nvPr>
        </p:nvSpPr>
        <p:spPr/>
        <p:txBody>
          <a:bodyPr>
            <a:normAutofit fontScale="92500" lnSpcReduction="20000"/>
          </a:bodyPr>
          <a:lstStyle/>
          <a:p>
            <a:r>
              <a:rPr lang="en-GB" altLang="en-US" dirty="0"/>
              <a:t>O A. Clarke </a:t>
            </a:r>
            <a:r>
              <a:rPr lang="en-GB" altLang="en-US" dirty="0" err="1"/>
              <a:t>το</a:t>
            </a:r>
            <a:r>
              <a:rPr lang="en-GB" altLang="en-US" dirty="0"/>
              <a:t> 1945 υπ</a:t>
            </a:r>
            <a:r>
              <a:rPr lang="en-GB" altLang="en-US" dirty="0" err="1"/>
              <a:t>οστήριξε</a:t>
            </a:r>
            <a:r>
              <a:rPr lang="en-GB" altLang="en-US" dirty="0"/>
              <a:t> </a:t>
            </a:r>
            <a:r>
              <a:rPr lang="en-GB" altLang="en-US" dirty="0" err="1"/>
              <a:t>ότι</a:t>
            </a:r>
            <a:r>
              <a:rPr lang="en-GB" altLang="en-US" dirty="0"/>
              <a:t> 3 </a:t>
            </a:r>
            <a:r>
              <a:rPr lang="en-GB" altLang="en-US" dirty="0" err="1"/>
              <a:t>δορυφόροι</a:t>
            </a:r>
            <a:r>
              <a:rPr lang="en-GB" altLang="en-US" dirty="0"/>
              <a:t> </a:t>
            </a:r>
            <a:r>
              <a:rPr lang="en-GB" altLang="en-US" dirty="0" err="1"/>
              <a:t>γεωστ</a:t>
            </a:r>
            <a:r>
              <a:rPr lang="en-GB" altLang="en-US" dirty="0"/>
              <a:t>ατικής τροχιάς θα μπορούσαν να καλύψουν ολόκληρη τη γη τηλεπικοινωνιακά</a:t>
            </a:r>
            <a:endParaRPr lang="el-GR" altLang="en-US" dirty="0"/>
          </a:p>
          <a:p>
            <a:r>
              <a:rPr lang="en-GB" altLang="en-US" dirty="0"/>
              <a:t>To 1959 η Hughes Aircraft Company ανέλαβε την υλοποίηση του πολλά υποσχόμενου project</a:t>
            </a:r>
          </a:p>
          <a:p>
            <a:r>
              <a:rPr lang="en-GB" altLang="en-US" dirty="0" err="1"/>
              <a:t>Το</a:t>
            </a:r>
            <a:r>
              <a:rPr lang="en-GB" altLang="en-US" dirty="0"/>
              <a:t> 1963 </a:t>
            </a:r>
            <a:r>
              <a:rPr lang="en-GB" altLang="en-US" dirty="0" err="1"/>
              <a:t>εκτοξεύτη</a:t>
            </a:r>
            <a:r>
              <a:rPr lang="el-GR" altLang="en-US" dirty="0"/>
              <a:t>κ</a:t>
            </a:r>
            <a:r>
              <a:rPr lang="en-GB" altLang="en-US" dirty="0"/>
              <a:t>ε ο </a:t>
            </a:r>
            <a:r>
              <a:rPr lang="en-GB" altLang="en-US" dirty="0" err="1"/>
              <a:t>Syncom</a:t>
            </a:r>
            <a:r>
              <a:rPr lang="en-GB" altLang="en-US" dirty="0"/>
              <a:t>, ο π</a:t>
            </a:r>
            <a:r>
              <a:rPr lang="en-GB" altLang="en-US" dirty="0" err="1"/>
              <a:t>ρώτος</a:t>
            </a:r>
            <a:r>
              <a:rPr lang="en-GB" altLang="en-US" dirty="0"/>
              <a:t> </a:t>
            </a:r>
            <a:r>
              <a:rPr lang="en-GB" altLang="en-US" dirty="0" err="1"/>
              <a:t>δορυφόρος</a:t>
            </a:r>
            <a:r>
              <a:rPr lang="en-GB" altLang="en-US" dirty="0"/>
              <a:t> </a:t>
            </a:r>
            <a:r>
              <a:rPr lang="en-GB" altLang="en-US" dirty="0" err="1"/>
              <a:t>σε</a:t>
            </a:r>
            <a:r>
              <a:rPr lang="en-GB" altLang="en-US" dirty="0"/>
              <a:t> </a:t>
            </a:r>
            <a:r>
              <a:rPr lang="en-GB" altLang="en-US" dirty="0" err="1"/>
              <a:t>γεωστ</a:t>
            </a:r>
            <a:r>
              <a:rPr lang="en-GB" altLang="en-US" dirty="0"/>
              <a:t>ατική τροχιά</a:t>
            </a:r>
            <a:r>
              <a:rPr lang="el-GR" altLang="en-US" dirty="0"/>
              <a:t> και τ</a:t>
            </a:r>
            <a:r>
              <a:rPr lang="en-GB" altLang="en-US" dirty="0" err="1"/>
              <a:t>ρεις</a:t>
            </a:r>
            <a:r>
              <a:rPr lang="en-GB" altLang="en-US" dirty="0"/>
              <a:t> </a:t>
            </a:r>
            <a:r>
              <a:rPr lang="en-GB" altLang="en-US" dirty="0" err="1"/>
              <a:t>μήνες</a:t>
            </a:r>
            <a:r>
              <a:rPr lang="en-GB" altLang="en-US" dirty="0"/>
              <a:t> α</a:t>
            </a:r>
            <a:r>
              <a:rPr lang="en-GB" altLang="en-US" dirty="0" err="1"/>
              <a:t>ργότερ</a:t>
            </a:r>
            <a:r>
              <a:rPr lang="en-GB" altLang="en-US" dirty="0"/>
              <a:t>α ο Syncom 2</a:t>
            </a:r>
          </a:p>
          <a:p>
            <a:r>
              <a:rPr lang="en-GB" altLang="en-US" dirty="0" err="1"/>
              <a:t>Το</a:t>
            </a:r>
            <a:r>
              <a:rPr lang="en-GB" altLang="en-US" dirty="0"/>
              <a:t> 1964 </a:t>
            </a:r>
            <a:r>
              <a:rPr lang="en-GB" altLang="en-US" dirty="0" err="1"/>
              <a:t>με</a:t>
            </a:r>
            <a:r>
              <a:rPr lang="en-GB" altLang="en-US" dirty="0"/>
              <a:t> </a:t>
            </a:r>
            <a:r>
              <a:rPr lang="el-GR" altLang="en-US" dirty="0"/>
              <a:t>τον</a:t>
            </a:r>
            <a:r>
              <a:rPr lang="en-GB" altLang="en-US" dirty="0"/>
              <a:t> </a:t>
            </a:r>
            <a:r>
              <a:rPr lang="en-GB" altLang="en-US" dirty="0" err="1"/>
              <a:t>Syncom</a:t>
            </a:r>
            <a:r>
              <a:rPr lang="en-GB" altLang="en-US" dirty="0"/>
              <a:t> 3</a:t>
            </a:r>
            <a:r>
              <a:rPr lang="el-GR" altLang="en-US" dirty="0"/>
              <a:t> </a:t>
            </a:r>
            <a:r>
              <a:rPr lang="en-GB" altLang="en-US" dirty="0" err="1"/>
              <a:t>το</a:t>
            </a:r>
            <a:r>
              <a:rPr lang="en-GB" altLang="en-US" dirty="0"/>
              <a:t> </a:t>
            </a:r>
            <a:r>
              <a:rPr lang="en-GB" altLang="en-US" dirty="0" err="1"/>
              <a:t>μοντέλο</a:t>
            </a:r>
            <a:r>
              <a:rPr lang="en-GB" altLang="en-US" dirty="0"/>
              <a:t> </a:t>
            </a:r>
            <a:r>
              <a:rPr lang="en-GB" altLang="en-US" dirty="0" err="1"/>
              <a:t>του</a:t>
            </a:r>
            <a:r>
              <a:rPr lang="en-GB" altLang="en-US" dirty="0"/>
              <a:t> Clarke </a:t>
            </a:r>
            <a:r>
              <a:rPr lang="en-GB" altLang="en-US" dirty="0" err="1"/>
              <a:t>γίνετ</a:t>
            </a:r>
            <a:r>
              <a:rPr lang="en-GB" altLang="en-US" dirty="0"/>
              <a:t>αι πραγματικότητα </a:t>
            </a:r>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Τμήματα Δορυφόρου</a:t>
            </a:r>
            <a:endParaRPr lang="en-US" dirty="0"/>
          </a:p>
        </p:txBody>
      </p:sp>
      <p:sp>
        <p:nvSpPr>
          <p:cNvPr id="3" name="Content Placeholder 2"/>
          <p:cNvSpPr>
            <a:spLocks noGrp="1"/>
          </p:cNvSpPr>
          <p:nvPr>
            <p:ph idx="1"/>
          </p:nvPr>
        </p:nvSpPr>
        <p:spPr/>
        <p:txBody>
          <a:bodyPr/>
          <a:lstStyle/>
          <a:p>
            <a:r>
              <a:rPr lang="el-GR" altLang="en-US" dirty="0"/>
              <a:t>Ένας δορυφόρος αποτελείται από</a:t>
            </a:r>
            <a:r>
              <a:rPr lang="en-US" altLang="en-US" dirty="0"/>
              <a:t>:</a:t>
            </a:r>
          </a:p>
          <a:p>
            <a:pPr lvl="1"/>
            <a:r>
              <a:rPr lang="el-GR" altLang="en-US" dirty="0"/>
              <a:t>Το κυρίως σώμα</a:t>
            </a:r>
          </a:p>
          <a:p>
            <a:pPr lvl="1"/>
            <a:r>
              <a:rPr lang="el-GR" altLang="en-US" dirty="0"/>
              <a:t>Όργανα - Συσκευές για την σταθεροποίηση της τροχιάς</a:t>
            </a:r>
          </a:p>
          <a:p>
            <a:pPr lvl="1"/>
            <a:r>
              <a:rPr lang="el-GR" altLang="en-US" dirty="0"/>
              <a:t>Πηγές ενέργειας</a:t>
            </a:r>
          </a:p>
          <a:p>
            <a:pPr lvl="1"/>
            <a:r>
              <a:rPr lang="el-GR" altLang="en-US" dirty="0"/>
              <a:t>Επικοινωνιακό σύστημα</a:t>
            </a:r>
          </a:p>
          <a:p>
            <a:pPr lvl="1"/>
            <a:r>
              <a:rPr lang="el-GR" altLang="en-US" dirty="0"/>
              <a:t>Υπολογιστικό σύστημα</a:t>
            </a:r>
            <a:endParaRPr lang="en-GB" altLang="en-US" dirty="0"/>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Κυρίως Σώμα Δορυφόρου (1/2)</a:t>
            </a:r>
            <a:endParaRPr lang="en-US" dirty="0"/>
          </a:p>
        </p:txBody>
      </p:sp>
      <p:sp>
        <p:nvSpPr>
          <p:cNvPr id="3" name="Content Placeholder 2"/>
          <p:cNvSpPr>
            <a:spLocks noGrp="1"/>
          </p:cNvSpPr>
          <p:nvPr>
            <p:ph idx="1"/>
          </p:nvPr>
        </p:nvSpPr>
        <p:spPr/>
        <p:txBody>
          <a:bodyPr/>
          <a:lstStyle/>
          <a:p>
            <a:r>
              <a:rPr lang="en-GB" altLang="en-US" dirty="0" err="1"/>
              <a:t>Το</a:t>
            </a:r>
            <a:r>
              <a:rPr lang="en-GB" altLang="en-US" dirty="0"/>
              <a:t> </a:t>
            </a:r>
            <a:r>
              <a:rPr lang="en-GB" altLang="en-US" dirty="0" err="1"/>
              <a:t>εξωτερικό</a:t>
            </a:r>
            <a:r>
              <a:rPr lang="en-GB" altLang="en-US" dirty="0"/>
              <a:t> π</a:t>
            </a:r>
            <a:r>
              <a:rPr lang="en-GB" altLang="en-US" dirty="0" err="1"/>
              <a:t>ερί</a:t>
            </a:r>
            <a:r>
              <a:rPr lang="en-GB" altLang="en-US" dirty="0"/>
              <a:t>βλημα προστατεύει το δορυφόρο από τις συγκρούσεις με μικρομετεωρίτες και άλλα σώματα που βρίσκονται στο διάστημα</a:t>
            </a:r>
            <a:endParaRPr lang="el-GR" altLang="en-US" dirty="0"/>
          </a:p>
          <a:p>
            <a:r>
              <a:rPr lang="en-GB" altLang="en-US" dirty="0"/>
              <a:t>Τα </a:t>
            </a:r>
            <a:r>
              <a:rPr lang="en-GB" altLang="en-US" dirty="0" err="1"/>
              <a:t>ηλεκτρονικά</a:t>
            </a:r>
            <a:r>
              <a:rPr lang="en-GB" altLang="en-US" dirty="0"/>
              <a:t> </a:t>
            </a:r>
            <a:r>
              <a:rPr lang="en-GB" altLang="en-US" dirty="0" err="1"/>
              <a:t>συστήμ</a:t>
            </a:r>
            <a:r>
              <a:rPr lang="en-GB" altLang="en-US" dirty="0"/>
              <a:t>ατα του δορυφόρου είναι υψηλής ακρίβειας και συνεπώς αρκετά ευαίσθητα σε παρεμβολές από ακτινοβολίες</a:t>
            </a:r>
            <a:endParaRPr lang="el-GR" altLang="en-US" dirty="0"/>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Κυρίως Σώμα Δορυφόρου (2/2)</a:t>
            </a:r>
            <a:endParaRPr lang="en-US" dirty="0"/>
          </a:p>
        </p:txBody>
      </p:sp>
      <p:sp>
        <p:nvSpPr>
          <p:cNvPr id="3" name="Content Placeholder 2"/>
          <p:cNvSpPr>
            <a:spLocks noGrp="1"/>
          </p:cNvSpPr>
          <p:nvPr>
            <p:ph idx="1"/>
          </p:nvPr>
        </p:nvSpPr>
        <p:spPr/>
        <p:txBody>
          <a:bodyPr>
            <a:normAutofit lnSpcReduction="10000"/>
          </a:bodyPr>
          <a:lstStyle/>
          <a:p>
            <a:r>
              <a:rPr lang="en-GB" altLang="en-US" dirty="0" err="1"/>
              <a:t>Το</a:t>
            </a:r>
            <a:r>
              <a:rPr lang="en-GB" altLang="en-US" dirty="0"/>
              <a:t> </a:t>
            </a:r>
            <a:r>
              <a:rPr lang="en-GB" altLang="en-US" dirty="0" err="1"/>
              <a:t>κύριο</a:t>
            </a:r>
            <a:r>
              <a:rPr lang="en-GB" altLang="en-US" dirty="0"/>
              <a:t> </a:t>
            </a:r>
            <a:r>
              <a:rPr lang="en-GB" altLang="en-US" dirty="0" err="1"/>
              <a:t>υλικό</a:t>
            </a:r>
            <a:r>
              <a:rPr lang="en-GB" altLang="en-US" dirty="0"/>
              <a:t> </a:t>
            </a:r>
            <a:r>
              <a:rPr lang="en-GB" altLang="en-US" dirty="0" err="1"/>
              <a:t>με</a:t>
            </a:r>
            <a:r>
              <a:rPr lang="en-GB" altLang="en-US" dirty="0"/>
              <a:t> </a:t>
            </a:r>
            <a:r>
              <a:rPr lang="en-GB" altLang="en-US" dirty="0" err="1"/>
              <a:t>το</a:t>
            </a:r>
            <a:r>
              <a:rPr lang="en-GB" altLang="en-US" dirty="0"/>
              <a:t> οπ</a:t>
            </a:r>
            <a:r>
              <a:rPr lang="en-GB" altLang="en-US" dirty="0" err="1"/>
              <a:t>οίο</a:t>
            </a:r>
            <a:r>
              <a:rPr lang="en-GB" altLang="en-US" dirty="0"/>
              <a:t> κα</a:t>
            </a:r>
            <a:r>
              <a:rPr lang="en-GB" altLang="en-US" dirty="0" err="1"/>
              <a:t>λύ</a:t>
            </a:r>
            <a:r>
              <a:rPr lang="en-GB" altLang="en-US" dirty="0"/>
              <a:t>πτονται τα διάφορα εξαρτήματα ώστε να απορροφάται η ακτινοβολία είναι ο μόλυβδος, που είναι φθηνός και έχει μεγάλη αντοχή</a:t>
            </a:r>
            <a:endParaRPr lang="el-GR" altLang="en-US" dirty="0"/>
          </a:p>
          <a:p>
            <a:r>
              <a:rPr lang="en-GB" altLang="en-US" dirty="0" err="1"/>
              <a:t>Έν</a:t>
            </a:r>
            <a:r>
              <a:rPr lang="en-GB" altLang="en-US" dirty="0"/>
              <a:t>α συχνά χρησιμοποιούμενο υλικό στην κατασκευή </a:t>
            </a:r>
            <a:r>
              <a:rPr lang="el-GR" altLang="en-US" dirty="0"/>
              <a:t>του σκελετού</a:t>
            </a:r>
            <a:r>
              <a:rPr lang="en-GB" altLang="en-US" dirty="0"/>
              <a:t> είναι το Kevlar, που είναι το όνομα προϊόντος ινών με μεγάλη αντοχή, χαμηλό βάρος </a:t>
            </a:r>
            <a:r>
              <a:rPr lang="el-GR" altLang="en-US" dirty="0"/>
              <a:t>και </a:t>
            </a:r>
            <a:r>
              <a:rPr lang="en-GB" altLang="en-US" dirty="0"/>
              <a:t>α</a:t>
            </a:r>
            <a:r>
              <a:rPr lang="en-GB" altLang="en-US" dirty="0" err="1"/>
              <a:t>νθεκτικό</a:t>
            </a:r>
            <a:r>
              <a:rPr lang="el-GR" altLang="en-US" dirty="0" err="1"/>
              <a:t>τητα</a:t>
            </a:r>
            <a:r>
              <a:rPr lang="en-GB" altLang="en-US" dirty="0"/>
              <a:t> σε μεγάλες θερμοκρασίες</a:t>
            </a:r>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Έλεγχος </a:t>
            </a:r>
            <a:r>
              <a:rPr lang="el-GR" altLang="en-US"/>
              <a:t>Θ</a:t>
            </a:r>
            <a:r>
              <a:rPr lang="en-GB" altLang="en-US"/>
              <a:t>έσης στην </a:t>
            </a:r>
            <a:r>
              <a:rPr lang="el-GR" altLang="en-US"/>
              <a:t>Τ</a:t>
            </a:r>
            <a:r>
              <a:rPr lang="en-GB" altLang="en-US"/>
              <a:t>ροχιά</a:t>
            </a:r>
            <a:endParaRPr lang="en-US" dirty="0"/>
          </a:p>
        </p:txBody>
      </p:sp>
      <p:sp>
        <p:nvSpPr>
          <p:cNvPr id="3" name="Content Placeholder 2"/>
          <p:cNvSpPr>
            <a:spLocks noGrp="1"/>
          </p:cNvSpPr>
          <p:nvPr>
            <p:ph idx="1"/>
          </p:nvPr>
        </p:nvSpPr>
        <p:spPr/>
        <p:txBody>
          <a:bodyPr/>
          <a:lstStyle/>
          <a:p>
            <a:r>
              <a:rPr lang="el-GR" altLang="en-US" dirty="0"/>
              <a:t>Ο</a:t>
            </a:r>
            <a:r>
              <a:rPr lang="en-GB" altLang="en-US" dirty="0"/>
              <a:t>ι </a:t>
            </a:r>
            <a:r>
              <a:rPr lang="en-GB" altLang="en-US" dirty="0" err="1"/>
              <a:t>τροχιές</a:t>
            </a:r>
            <a:r>
              <a:rPr lang="en-GB" altLang="en-US" dirty="0"/>
              <a:t> </a:t>
            </a:r>
            <a:r>
              <a:rPr lang="el-GR" altLang="en-US" dirty="0"/>
              <a:t>αλλοιώνονται</a:t>
            </a:r>
            <a:r>
              <a:rPr lang="en-GB" altLang="en-US" dirty="0"/>
              <a:t> λόγω τριβών και </a:t>
            </a:r>
            <a:r>
              <a:rPr lang="el-GR" altLang="en-US" dirty="0"/>
              <a:t>απαιτούνται</a:t>
            </a:r>
            <a:r>
              <a:rPr lang="en-GB" altLang="en-US" dirty="0"/>
              <a:t> </a:t>
            </a:r>
            <a:r>
              <a:rPr lang="el-GR" altLang="en-US" dirty="0"/>
              <a:t>ενέργειες</a:t>
            </a:r>
            <a:r>
              <a:rPr lang="en-GB" altLang="en-US" dirty="0"/>
              <a:t> </a:t>
            </a:r>
            <a:r>
              <a:rPr lang="el-GR" altLang="en-US" dirty="0"/>
              <a:t>για </a:t>
            </a:r>
            <a:r>
              <a:rPr lang="en-GB" altLang="en-US" dirty="0" err="1"/>
              <a:t>τη</a:t>
            </a:r>
            <a:r>
              <a:rPr lang="en-GB" altLang="en-US" dirty="0"/>
              <a:t> σταθεροποίηση του δορυφόρου</a:t>
            </a:r>
            <a:endParaRPr lang="el-GR" altLang="en-US" dirty="0"/>
          </a:p>
          <a:p>
            <a:r>
              <a:rPr lang="el-GR" altLang="en-US" dirty="0"/>
              <a:t>Τ</a:t>
            </a:r>
            <a:r>
              <a:rPr lang="en-GB" altLang="en-US" dirty="0" err="1"/>
              <a:t>εχνικές</a:t>
            </a:r>
            <a:r>
              <a:rPr lang="en-GB" altLang="en-US" dirty="0"/>
              <a:t> </a:t>
            </a:r>
            <a:r>
              <a:rPr lang="en-GB" altLang="en-US" dirty="0" err="1"/>
              <a:t>γι</a:t>
            </a:r>
            <a:r>
              <a:rPr lang="en-GB" altLang="en-US" dirty="0"/>
              <a:t>α τη σταθεροποίηση</a:t>
            </a:r>
            <a:r>
              <a:rPr lang="en-US" altLang="en-US" dirty="0"/>
              <a:t>:</a:t>
            </a:r>
          </a:p>
          <a:p>
            <a:pPr lvl="1"/>
            <a:r>
              <a:rPr lang="el-GR" altLang="en-US" dirty="0"/>
              <a:t>Χ</a:t>
            </a:r>
            <a:r>
              <a:rPr lang="en-GB" altLang="en-US" dirty="0" err="1"/>
              <a:t>ρήση</a:t>
            </a:r>
            <a:r>
              <a:rPr lang="en-GB" altLang="en-US" dirty="0"/>
              <a:t> π</a:t>
            </a:r>
            <a:r>
              <a:rPr lang="en-GB" altLang="en-US" dirty="0" err="1"/>
              <a:t>ηνίων</a:t>
            </a:r>
            <a:r>
              <a:rPr lang="en-GB" altLang="en-US" dirty="0"/>
              <a:t> από τα οπ</a:t>
            </a:r>
            <a:r>
              <a:rPr lang="en-GB" altLang="en-US" dirty="0" err="1"/>
              <a:t>οί</a:t>
            </a:r>
            <a:r>
              <a:rPr lang="en-GB" altLang="en-US" dirty="0"/>
              <a:t>α περνάει ηλεκτρικό ρεύμα</a:t>
            </a:r>
            <a:r>
              <a:rPr lang="el-GR" altLang="en-US" dirty="0"/>
              <a:t> (Απαιτούνται ηλιακοί συλλέκτες)</a:t>
            </a:r>
          </a:p>
          <a:p>
            <a:pPr lvl="1"/>
            <a:r>
              <a:rPr lang="el-GR" altLang="en-US" dirty="0"/>
              <a:t>Χρήση </a:t>
            </a:r>
            <a:r>
              <a:rPr lang="el-GR" altLang="en-US" dirty="0" err="1"/>
              <a:t>προωθητήρων</a:t>
            </a:r>
            <a:endParaRPr lang="en-GB" altLang="en-US" dirty="0"/>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Πηγές Ενέργειας</a:t>
            </a:r>
            <a:endParaRPr lang="en-US" dirty="0"/>
          </a:p>
        </p:txBody>
      </p:sp>
      <p:sp>
        <p:nvSpPr>
          <p:cNvPr id="3" name="Content Placeholder 2"/>
          <p:cNvSpPr>
            <a:spLocks noGrp="1"/>
          </p:cNvSpPr>
          <p:nvPr>
            <p:ph idx="1"/>
          </p:nvPr>
        </p:nvSpPr>
        <p:spPr/>
        <p:txBody>
          <a:bodyPr/>
          <a:lstStyle/>
          <a:p>
            <a:r>
              <a:rPr lang="el-GR" altLang="en-US" dirty="0"/>
              <a:t>Ηλιακοί Συλλέκτες</a:t>
            </a:r>
          </a:p>
          <a:p>
            <a:r>
              <a:rPr lang="el-GR" altLang="en-US" dirty="0"/>
              <a:t>Χρήση Μπαταριών</a:t>
            </a:r>
          </a:p>
          <a:p>
            <a:r>
              <a:rPr lang="el-GR" altLang="en-US" dirty="0"/>
              <a:t>Π</a:t>
            </a:r>
            <a:r>
              <a:rPr lang="en-GB" altLang="en-US" dirty="0" err="1"/>
              <a:t>υρηνική</a:t>
            </a:r>
            <a:r>
              <a:rPr lang="en-GB" altLang="en-US" dirty="0"/>
              <a:t> </a:t>
            </a:r>
            <a:r>
              <a:rPr lang="en-GB" altLang="en-US" dirty="0" err="1"/>
              <a:t>ενέργει</a:t>
            </a:r>
            <a:r>
              <a:rPr lang="en-GB" altLang="en-US" dirty="0"/>
              <a:t>α </a:t>
            </a:r>
            <a:r>
              <a:rPr lang="el-GR" altLang="en-US" dirty="0"/>
              <a:t>μέσω</a:t>
            </a:r>
            <a:r>
              <a:rPr lang="en-GB" altLang="en-US" dirty="0"/>
              <a:t> </a:t>
            </a:r>
            <a:r>
              <a:rPr lang="en-GB" altLang="en-US" dirty="0" err="1"/>
              <a:t>θερμοηλεκτρικ</a:t>
            </a:r>
            <a:r>
              <a:rPr lang="el-GR" altLang="en-US" dirty="0" err="1"/>
              <a:t>ών</a:t>
            </a:r>
            <a:r>
              <a:rPr lang="en-GB" altLang="en-US" dirty="0"/>
              <a:t> </a:t>
            </a:r>
            <a:r>
              <a:rPr lang="en-GB" altLang="en-US" dirty="0" err="1"/>
              <a:t>γενν</a:t>
            </a:r>
            <a:r>
              <a:rPr lang="el-GR" altLang="en-US" dirty="0"/>
              <a:t>η</a:t>
            </a:r>
            <a:r>
              <a:rPr lang="en-GB" altLang="en-US" dirty="0" err="1"/>
              <a:t>τρι</a:t>
            </a:r>
            <a:r>
              <a:rPr lang="el-GR" altLang="en-US" dirty="0" err="1"/>
              <a:t>ών</a:t>
            </a:r>
            <a:r>
              <a:rPr lang="en-GB" altLang="en-US" dirty="0"/>
              <a:t> ρα</a:t>
            </a:r>
            <a:r>
              <a:rPr lang="en-GB" altLang="en-US" dirty="0" err="1"/>
              <a:t>διοϊσοτό</a:t>
            </a:r>
            <a:r>
              <a:rPr lang="en-GB" altLang="en-US" dirty="0"/>
              <a:t>πων</a:t>
            </a:r>
            <a:endParaRPr lang="el-GR" altLang="en-US" dirty="0"/>
          </a:p>
          <a:p>
            <a:r>
              <a:rPr lang="el-GR" altLang="en-US" dirty="0"/>
              <a:t>Π</a:t>
            </a:r>
            <a:r>
              <a:rPr lang="en-GB" altLang="en-US" dirty="0"/>
              <a:t>αραβ</a:t>
            </a:r>
            <a:r>
              <a:rPr lang="en-GB" altLang="en-US" dirty="0" err="1"/>
              <a:t>ολικό</a:t>
            </a:r>
            <a:r>
              <a:rPr lang="en-GB" altLang="en-US" dirty="0"/>
              <a:t> π</a:t>
            </a:r>
            <a:r>
              <a:rPr lang="en-GB" altLang="en-US" dirty="0" err="1"/>
              <a:t>ιάτο</a:t>
            </a:r>
            <a:r>
              <a:rPr lang="en-GB" altLang="en-US" dirty="0"/>
              <a:t> π</a:t>
            </a:r>
            <a:r>
              <a:rPr lang="en-GB" altLang="en-US" dirty="0" err="1"/>
              <a:t>ου</a:t>
            </a:r>
            <a:r>
              <a:rPr lang="en-GB" altLang="en-US" dirty="0"/>
              <a:t> α</a:t>
            </a:r>
            <a:r>
              <a:rPr lang="en-GB" altLang="en-US" dirty="0" err="1"/>
              <a:t>ντ</a:t>
            </a:r>
            <a:r>
              <a:rPr lang="en-GB" altLang="en-US" dirty="0"/>
              <a:t>ανακλά τη θερμότητα του ήλιου σε ένα boiler που κάνει τη μετατροπή</a:t>
            </a:r>
            <a:r>
              <a:rPr lang="el-GR" altLang="en-US" dirty="0"/>
              <a:t> της θερμότητας σε ηλεκτρική ενέργεια</a:t>
            </a:r>
            <a:endParaRPr lang="en-GB" altLang="en-US" dirty="0"/>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p>
        </p:txBody>
      </p:sp>
      <p:sp>
        <p:nvSpPr>
          <p:cNvPr id="3" name="Content Placeholder 2"/>
          <p:cNvSpPr>
            <a:spLocks noGrp="1"/>
          </p:cNvSpPr>
          <p:nvPr>
            <p:ph idx="1"/>
          </p:nvPr>
        </p:nvSpPr>
        <p:spPr/>
        <p:txBody>
          <a:bodyPr>
            <a:normAutofit fontScale="85000" lnSpcReduction="20000"/>
          </a:bodyPr>
          <a:lstStyle/>
          <a:p>
            <a:r>
              <a:rPr lang="el-GR" altLang="en-US" dirty="0"/>
              <a:t>Κεραίες</a:t>
            </a:r>
          </a:p>
          <a:p>
            <a:r>
              <a:rPr lang="el-GR" altLang="en-US" dirty="0"/>
              <a:t>Ιδιότητες Κεραιών</a:t>
            </a:r>
          </a:p>
          <a:p>
            <a:r>
              <a:rPr lang="el-GR" altLang="en-US" dirty="0"/>
              <a:t>Σχεδιασμός Κεραιών</a:t>
            </a:r>
            <a:endParaRPr lang="en-US" altLang="en-US" dirty="0"/>
          </a:p>
          <a:p>
            <a:r>
              <a:rPr lang="el-GR" altLang="en-US" dirty="0"/>
              <a:t>Τηλεπικοινωνιακοί δορυφόροι</a:t>
            </a:r>
          </a:p>
          <a:p>
            <a:r>
              <a:rPr lang="el-GR" altLang="en-US" dirty="0"/>
              <a:t>Αρχιτεκτονικές Δορυφορικών Δικτύων</a:t>
            </a:r>
          </a:p>
          <a:p>
            <a:r>
              <a:rPr lang="el-GR" altLang="en-US" dirty="0"/>
              <a:t>Το δορυφορικό κανάλι </a:t>
            </a:r>
          </a:p>
          <a:p>
            <a:r>
              <a:rPr lang="en-US" altLang="en-US" dirty="0"/>
              <a:t>Internet over Satellite</a:t>
            </a:r>
            <a:endParaRPr lang="el-GR" altLang="en-US" dirty="0"/>
          </a:p>
          <a:p>
            <a:r>
              <a:rPr lang="el-GR" altLang="en-US" dirty="0"/>
              <a:t>Είδη συνδέσεων</a:t>
            </a:r>
          </a:p>
          <a:p>
            <a:r>
              <a:rPr lang="el-GR" altLang="en-US" dirty="0"/>
              <a:t>Απαιτούμενος εξοπλισμός</a:t>
            </a:r>
          </a:p>
          <a:p>
            <a:pPr lvl="1"/>
            <a:endParaRPr lang="en-GB" altLang="en-US" dirty="0"/>
          </a:p>
        </p:txBody>
      </p:sp>
    </p:spTree>
    <p:extLst>
      <p:ext uri="{BB962C8B-B14F-4D97-AF65-F5344CB8AC3E}">
        <p14:creationId xmlns:p14="http://schemas.microsoft.com/office/powerpoint/2010/main" val="303829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Επικοινωνιακό Σύστημα</a:t>
            </a:r>
            <a:endParaRPr lang="en-US" dirty="0"/>
          </a:p>
        </p:txBody>
      </p:sp>
      <p:sp>
        <p:nvSpPr>
          <p:cNvPr id="3" name="Content Placeholder 2"/>
          <p:cNvSpPr>
            <a:spLocks noGrp="1"/>
          </p:cNvSpPr>
          <p:nvPr>
            <p:ph idx="1"/>
          </p:nvPr>
        </p:nvSpPr>
        <p:spPr/>
        <p:txBody>
          <a:bodyPr>
            <a:normAutofit fontScale="92500"/>
          </a:bodyPr>
          <a:lstStyle/>
          <a:p>
            <a:r>
              <a:rPr lang="el-GR" dirty="0"/>
              <a:t>Κάθε δορυφόρος χρειάζεται κάποιον τρόπο ώστε να επικοινωνεί με επίγειους σταθμούς</a:t>
            </a:r>
          </a:p>
          <a:p>
            <a:r>
              <a:rPr lang="el-GR" dirty="0"/>
              <a:t>Αυτό επιτυγχάνεται με τη χρήση κάποιας κεραίας</a:t>
            </a:r>
            <a:endParaRPr lang="el-GR" altLang="en-US" dirty="0"/>
          </a:p>
          <a:p>
            <a:r>
              <a:rPr lang="el-GR" altLang="en-US" dirty="0"/>
              <a:t>Τύποι κεραιών</a:t>
            </a:r>
            <a:r>
              <a:rPr lang="en-US" altLang="en-US" dirty="0"/>
              <a:t>:</a:t>
            </a:r>
          </a:p>
          <a:p>
            <a:pPr lvl="1"/>
            <a:r>
              <a:rPr lang="en-US" altLang="en-US" dirty="0"/>
              <a:t>K</a:t>
            </a:r>
            <a:r>
              <a:rPr lang="en-GB" altLang="en-US" dirty="0"/>
              <a:t>λ</a:t>
            </a:r>
            <a:r>
              <a:rPr lang="el-GR" altLang="en-US" dirty="0" err="1"/>
              <a:t>ασική</a:t>
            </a:r>
            <a:r>
              <a:rPr lang="en-GB" altLang="en-US" dirty="0"/>
              <a:t> </a:t>
            </a:r>
            <a:r>
              <a:rPr lang="en-GB" altLang="en-US" dirty="0" err="1"/>
              <a:t>κερ</a:t>
            </a:r>
            <a:r>
              <a:rPr lang="en-GB" altLang="en-US" dirty="0"/>
              <a:t>αία</a:t>
            </a:r>
            <a:r>
              <a:rPr lang="el-GR" altLang="en-US" dirty="0"/>
              <a:t> - Έ</a:t>
            </a:r>
            <a:r>
              <a:rPr lang="en-GB" altLang="en-US" dirty="0"/>
              <a:t>να</a:t>
            </a:r>
            <a:r>
              <a:rPr lang="el-GR" altLang="en-US" dirty="0"/>
              <a:t>ς </a:t>
            </a:r>
            <a:r>
              <a:rPr lang="en-GB" altLang="en-US" dirty="0"/>
              <a:t>σ</a:t>
            </a:r>
            <a:r>
              <a:rPr lang="el-GR" altLang="en-US" dirty="0"/>
              <a:t>υ</a:t>
            </a:r>
            <a:r>
              <a:rPr lang="en-GB" altLang="en-US" dirty="0" err="1"/>
              <a:t>ρμ</a:t>
            </a:r>
            <a:r>
              <a:rPr lang="el-GR" altLang="en-US" dirty="0" err="1"/>
              <a:t>άτινος</a:t>
            </a:r>
            <a:r>
              <a:rPr lang="el-GR" altLang="en-US" dirty="0"/>
              <a:t> αγωγός</a:t>
            </a:r>
          </a:p>
          <a:p>
            <a:pPr lvl="1"/>
            <a:r>
              <a:rPr lang="el-GR" altLang="en-US" dirty="0"/>
              <a:t>Κεραία Παραβολικού δίσκου</a:t>
            </a:r>
          </a:p>
          <a:p>
            <a:pPr lvl="1"/>
            <a:r>
              <a:rPr lang="el-GR" altLang="en-US" dirty="0"/>
              <a:t>Δικτυωτές κεραίες </a:t>
            </a:r>
          </a:p>
          <a:p>
            <a:pPr lvl="1"/>
            <a:r>
              <a:rPr lang="en-US" altLang="en-US" dirty="0"/>
              <a:t>I</a:t>
            </a:r>
            <a:r>
              <a:rPr lang="el-GR" altLang="en-US" dirty="0" err="1"/>
              <a:t>nflatable</a:t>
            </a:r>
            <a:r>
              <a:rPr lang="el-GR" altLang="en-US" dirty="0"/>
              <a:t> κεραίες- Μοιάζουν με επίπεδο αλεξίπτωτο</a:t>
            </a:r>
            <a:endParaRPr lang="en-GB" altLang="en-US" dirty="0"/>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Υπολογιστικό Σύστημα</a:t>
            </a:r>
            <a:endParaRPr lang="en-US" dirty="0"/>
          </a:p>
        </p:txBody>
      </p:sp>
      <p:sp>
        <p:nvSpPr>
          <p:cNvPr id="3" name="Content Placeholder 2"/>
          <p:cNvSpPr>
            <a:spLocks noGrp="1"/>
          </p:cNvSpPr>
          <p:nvPr>
            <p:ph idx="1"/>
          </p:nvPr>
        </p:nvSpPr>
        <p:spPr/>
        <p:txBody>
          <a:bodyPr/>
          <a:lstStyle/>
          <a:p>
            <a:r>
              <a:rPr lang="el-GR" altLang="en-US" dirty="0"/>
              <a:t>Το υπολογιστικό σύστημα ενός δορυφόρου</a:t>
            </a:r>
            <a:r>
              <a:rPr lang="en-GB" altLang="en-US" dirty="0"/>
              <a:t> </a:t>
            </a:r>
            <a:r>
              <a:rPr lang="el-GR" altLang="en-US" dirty="0"/>
              <a:t>πραγματοποιεί</a:t>
            </a:r>
            <a:r>
              <a:rPr lang="en-GB" altLang="en-US" dirty="0"/>
              <a:t> </a:t>
            </a:r>
            <a:r>
              <a:rPr lang="en-GB" altLang="en-US" dirty="0" err="1"/>
              <a:t>τις</a:t>
            </a:r>
            <a:r>
              <a:rPr lang="en-GB" altLang="en-US" dirty="0"/>
              <a:t> </a:t>
            </a:r>
            <a:r>
              <a:rPr lang="en-GB" altLang="en-US" dirty="0" err="1"/>
              <a:t>μετρήσεις</a:t>
            </a:r>
            <a:r>
              <a:rPr lang="en-GB" altLang="en-US" dirty="0"/>
              <a:t>, κατα</a:t>
            </a:r>
            <a:r>
              <a:rPr lang="en-GB" altLang="en-US" dirty="0" err="1"/>
              <a:t>γράφ</a:t>
            </a:r>
            <a:r>
              <a:rPr lang="el-GR" altLang="en-US" dirty="0"/>
              <a:t>ει</a:t>
            </a:r>
            <a:r>
              <a:rPr lang="en-GB" altLang="en-US" dirty="0"/>
              <a:t> </a:t>
            </a:r>
            <a:r>
              <a:rPr lang="en-GB" altLang="en-US" dirty="0" err="1"/>
              <a:t>τις</a:t>
            </a:r>
            <a:r>
              <a:rPr lang="en-GB" altLang="en-US" dirty="0"/>
              <a:t> </a:t>
            </a:r>
            <a:r>
              <a:rPr lang="en-GB" altLang="en-US" dirty="0" err="1"/>
              <a:t>ενέργειες</a:t>
            </a:r>
            <a:r>
              <a:rPr lang="en-GB" altLang="en-US" dirty="0"/>
              <a:t> </a:t>
            </a:r>
            <a:r>
              <a:rPr lang="en-GB" altLang="en-US" dirty="0" err="1"/>
              <a:t>του</a:t>
            </a:r>
            <a:r>
              <a:rPr lang="en-GB" altLang="en-US" dirty="0"/>
              <a:t> </a:t>
            </a:r>
            <a:r>
              <a:rPr lang="en-GB" altLang="en-US" dirty="0" err="1"/>
              <a:t>δορυφόρου</a:t>
            </a:r>
            <a:r>
              <a:rPr lang="en-GB" altLang="en-US" dirty="0"/>
              <a:t>, </a:t>
            </a:r>
            <a:r>
              <a:rPr lang="en-GB" altLang="en-US" dirty="0" err="1"/>
              <a:t>ελέγχ</a:t>
            </a:r>
            <a:r>
              <a:rPr lang="el-GR" altLang="en-US" dirty="0"/>
              <a:t>ει</a:t>
            </a:r>
            <a:r>
              <a:rPr lang="en-GB" altLang="en-US" dirty="0"/>
              <a:t> </a:t>
            </a:r>
            <a:r>
              <a:rPr lang="en-GB" altLang="en-US" dirty="0" err="1"/>
              <a:t>τη</a:t>
            </a:r>
            <a:r>
              <a:rPr lang="en-GB" altLang="en-US" dirty="0"/>
              <a:t> </a:t>
            </a:r>
            <a:r>
              <a:rPr lang="en-GB" altLang="en-US" dirty="0" err="1"/>
              <a:t>θέση</a:t>
            </a:r>
            <a:r>
              <a:rPr lang="en-GB" altLang="en-US" dirty="0"/>
              <a:t> </a:t>
            </a:r>
            <a:r>
              <a:rPr lang="en-GB" altLang="en-US" dirty="0" err="1"/>
              <a:t>του</a:t>
            </a:r>
            <a:r>
              <a:rPr lang="en-GB" altLang="en-US" dirty="0"/>
              <a:t> </a:t>
            </a:r>
            <a:r>
              <a:rPr lang="en-GB" altLang="en-US" dirty="0" err="1"/>
              <a:t>κλ</a:t>
            </a:r>
            <a:r>
              <a:rPr lang="en-GB" altLang="en-US" dirty="0"/>
              <a:t>π</a:t>
            </a:r>
            <a:r>
              <a:rPr lang="el-GR" altLang="en-US" dirty="0"/>
              <a:t>.</a:t>
            </a:r>
          </a:p>
          <a:p>
            <a:r>
              <a:rPr lang="en-GB" altLang="en-US" dirty="0" err="1"/>
              <a:t>Το</a:t>
            </a:r>
            <a:r>
              <a:rPr lang="en-GB" altLang="en-US" dirty="0"/>
              <a:t> </a:t>
            </a:r>
            <a:r>
              <a:rPr lang="en-GB" altLang="en-US" dirty="0" err="1"/>
              <a:t>σύστημ</a:t>
            </a:r>
            <a:r>
              <a:rPr lang="en-GB" altLang="en-US" dirty="0"/>
              <a:t>α που αποθηκεύει και αναλύει τα δεδομένα που έχει συλλέξει ο δορυφόρος λέγεται σύστημα τηλεμετρίας, ανίχνευσης και ελέγχου (telemetry tracking &amp; control)</a:t>
            </a:r>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Είδη Τροχιάς (1/2)</a:t>
            </a:r>
            <a:endParaRPr lang="en-US" dirty="0"/>
          </a:p>
        </p:txBody>
      </p:sp>
      <p:sp>
        <p:nvSpPr>
          <p:cNvPr id="3" name="Content Placeholder 2"/>
          <p:cNvSpPr>
            <a:spLocks noGrp="1"/>
          </p:cNvSpPr>
          <p:nvPr>
            <p:ph idx="1"/>
          </p:nvPr>
        </p:nvSpPr>
        <p:spPr/>
        <p:txBody>
          <a:bodyPr>
            <a:normAutofit lnSpcReduction="10000"/>
          </a:bodyPr>
          <a:lstStyle/>
          <a:p>
            <a:r>
              <a:rPr lang="el-GR" altLang="en-US" dirty="0"/>
              <a:t>Κυκλική</a:t>
            </a:r>
          </a:p>
          <a:p>
            <a:pPr lvl="1"/>
            <a:r>
              <a:rPr lang="el-GR" altLang="en-US" dirty="0"/>
              <a:t>Γεωστατική (</a:t>
            </a:r>
            <a:r>
              <a:rPr lang="en-US" altLang="en-US" dirty="0"/>
              <a:t>GEO</a:t>
            </a:r>
            <a:r>
              <a:rPr lang="el-GR" altLang="en-US" dirty="0"/>
              <a:t>)</a:t>
            </a:r>
            <a:endParaRPr lang="en-US" altLang="en-US" dirty="0"/>
          </a:p>
          <a:p>
            <a:pPr lvl="1"/>
            <a:r>
              <a:rPr lang="el-GR" altLang="en-US" dirty="0"/>
              <a:t>Μέση (ΜΕΟ)</a:t>
            </a:r>
          </a:p>
          <a:p>
            <a:pPr lvl="1"/>
            <a:r>
              <a:rPr lang="el-GR" altLang="en-US" dirty="0"/>
              <a:t>Χαμηλή (</a:t>
            </a:r>
            <a:r>
              <a:rPr lang="en-US" altLang="en-US" dirty="0"/>
              <a:t>LEO</a:t>
            </a:r>
            <a:r>
              <a:rPr lang="el-GR" altLang="en-US" dirty="0"/>
              <a:t>)</a:t>
            </a:r>
            <a:endParaRPr lang="en-US" altLang="en-US" dirty="0"/>
          </a:p>
          <a:p>
            <a:pPr lvl="1"/>
            <a:r>
              <a:rPr lang="el-GR" altLang="en-US" dirty="0"/>
              <a:t>Πολική</a:t>
            </a:r>
          </a:p>
          <a:p>
            <a:pPr lvl="1"/>
            <a:r>
              <a:rPr lang="el-GR" altLang="en-US" dirty="0"/>
              <a:t>Συγχρονισμένη με τον ήλιο </a:t>
            </a:r>
          </a:p>
          <a:p>
            <a:r>
              <a:rPr lang="el-GR" altLang="en-US" dirty="0"/>
              <a:t>Ελλειπτική</a:t>
            </a:r>
          </a:p>
          <a:p>
            <a:r>
              <a:rPr lang="el-GR" altLang="en-US" dirty="0"/>
              <a:t>Βάσει της γωνίας ανύψωσης του δορυφόρου</a:t>
            </a:r>
            <a:endParaRPr lang="en-GB" altLang="en-US" dirty="0"/>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Τροχιές (2/2)</a:t>
            </a:r>
            <a:endParaRPr lang="en-US" dirty="0"/>
          </a:p>
        </p:txBody>
      </p:sp>
      <p:sp>
        <p:nvSpPr>
          <p:cNvPr id="5" name="Text Placeholder 4"/>
          <p:cNvSpPr>
            <a:spLocks noGrp="1"/>
          </p:cNvSpPr>
          <p:nvPr>
            <p:ph type="body" idx="1"/>
          </p:nvPr>
        </p:nvSpPr>
        <p:spPr>
          <a:xfrm>
            <a:off x="457200" y="1484784"/>
            <a:ext cx="4040188" cy="1296144"/>
          </a:xfrm>
        </p:spPr>
        <p:txBody>
          <a:bodyPr>
            <a:normAutofit/>
          </a:bodyPr>
          <a:lstStyle/>
          <a:p>
            <a:r>
              <a:rPr lang="el-GR" dirty="0"/>
              <a:t>Γεωστατική τροχιά </a:t>
            </a:r>
            <a:r>
              <a:rPr lang="el-GR" sz="1400" dirty="0"/>
              <a:t>(</a:t>
            </a:r>
            <a:r>
              <a:rPr lang="en-US" sz="1400" dirty="0"/>
              <a:t>source</a:t>
            </a:r>
            <a:r>
              <a:rPr lang="el-GR" sz="1400" dirty="0"/>
              <a:t>: </a:t>
            </a:r>
            <a:r>
              <a:rPr lang="en-US" sz="1400" dirty="0"/>
              <a:t>https://en.wikipedia.org/wiki/Geostationary_orbit#/media/File:Geostationaryjava3D.gif</a:t>
            </a:r>
            <a:r>
              <a:rPr lang="el-GR" sz="1400" dirty="0"/>
              <a:t>)</a:t>
            </a:r>
            <a:endParaRPr lang="en-US" sz="1700" dirty="0"/>
          </a:p>
        </p:txBody>
      </p:sp>
      <p:sp>
        <p:nvSpPr>
          <p:cNvPr id="3" name="Content Placeholder 2"/>
          <p:cNvSpPr>
            <a:spLocks noGrp="1"/>
          </p:cNvSpPr>
          <p:nvPr>
            <p:ph sz="half" idx="2"/>
          </p:nvPr>
        </p:nvSpPr>
        <p:spPr/>
        <p:txBody>
          <a:bodyPr/>
          <a:lstStyle/>
          <a:p>
            <a:endParaRPr lang="el-GR" altLang="en-US" dirty="0"/>
          </a:p>
          <a:p>
            <a:endParaRPr lang="el-GR" altLang="en-US" dirty="0"/>
          </a:p>
          <a:p>
            <a:endParaRPr lang="el-GR" altLang="en-US" dirty="0"/>
          </a:p>
          <a:p>
            <a:endParaRPr lang="el-GR" altLang="en-US" dirty="0"/>
          </a:p>
          <a:p>
            <a:endParaRPr lang="en-US" dirty="0"/>
          </a:p>
        </p:txBody>
      </p:sp>
      <p:sp>
        <p:nvSpPr>
          <p:cNvPr id="6" name="Text Placeholder 5"/>
          <p:cNvSpPr>
            <a:spLocks noGrp="1"/>
          </p:cNvSpPr>
          <p:nvPr>
            <p:ph type="body" sz="quarter" idx="3"/>
          </p:nvPr>
        </p:nvSpPr>
        <p:spPr>
          <a:xfrm>
            <a:off x="4645025" y="1556792"/>
            <a:ext cx="4041775" cy="1152128"/>
          </a:xfrm>
        </p:spPr>
        <p:txBody>
          <a:bodyPr>
            <a:normAutofit/>
          </a:bodyPr>
          <a:lstStyle/>
          <a:p>
            <a:r>
              <a:rPr lang="el-GR" altLang="en-US" dirty="0"/>
              <a:t>Ελλειπτική τροχιά </a:t>
            </a:r>
            <a:r>
              <a:rPr lang="el-GR" sz="1400" dirty="0"/>
              <a:t>(</a:t>
            </a:r>
            <a:r>
              <a:rPr lang="en-US" sz="1400" dirty="0"/>
              <a:t>source</a:t>
            </a:r>
            <a:r>
              <a:rPr lang="el-GR" sz="1400" dirty="0"/>
              <a:t>: </a:t>
            </a:r>
            <a:r>
              <a:rPr lang="en-US" sz="1400" dirty="0"/>
              <a:t>https://en.wikipedia.org/wiki/Molniya_orbit#/media/File:NASA_molniya_oblique.png</a:t>
            </a:r>
            <a:r>
              <a:rPr lang="el-GR" sz="1400" dirty="0"/>
              <a:t>)</a:t>
            </a:r>
            <a:endParaRPr lang="en-GB" altLang="en-US" sz="1400" dirty="0"/>
          </a:p>
        </p:txBody>
      </p:sp>
      <p:pic>
        <p:nvPicPr>
          <p:cNvPr id="1026" name="Picture 2" descr="https://upload.wikimedia.org/wikipedia/commons/1/12/NASA_molniya_oblique.pn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5148064" y="2780928"/>
            <a:ext cx="3013571" cy="30135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5/50/Geostationaryjava3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140968"/>
            <a:ext cx="2095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3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Τεχνολογίες Δορυφόρων</a:t>
            </a:r>
            <a:endParaRPr lang="en-US" dirty="0"/>
          </a:p>
        </p:txBody>
      </p:sp>
      <p:sp>
        <p:nvSpPr>
          <p:cNvPr id="3" name="Content Placeholder 2"/>
          <p:cNvSpPr>
            <a:spLocks noGrp="1"/>
          </p:cNvSpPr>
          <p:nvPr>
            <p:ph idx="1"/>
          </p:nvPr>
        </p:nvSpPr>
        <p:spPr/>
        <p:txBody>
          <a:bodyPr>
            <a:normAutofit fontScale="85000" lnSpcReduction="20000"/>
          </a:bodyPr>
          <a:lstStyle/>
          <a:p>
            <a:r>
              <a:rPr lang="el-GR" altLang="en-US" dirty="0"/>
              <a:t>Υπάρχουν πλήθος διαθέσιμων τεχνολογιών:</a:t>
            </a:r>
          </a:p>
          <a:p>
            <a:pPr lvl="1"/>
            <a:r>
              <a:rPr lang="en-GB" altLang="en-US" dirty="0"/>
              <a:t>ARCHIMEDES </a:t>
            </a:r>
          </a:p>
          <a:p>
            <a:pPr lvl="1"/>
            <a:r>
              <a:rPr lang="en-GB" altLang="en-US" dirty="0"/>
              <a:t>ARIES </a:t>
            </a:r>
          </a:p>
          <a:p>
            <a:pPr lvl="1"/>
            <a:r>
              <a:rPr lang="en-GB" altLang="en-US" dirty="0"/>
              <a:t>GEOSTAR </a:t>
            </a:r>
          </a:p>
          <a:p>
            <a:pPr lvl="1"/>
            <a:r>
              <a:rPr lang="en-GB" altLang="en-US" dirty="0"/>
              <a:t>GLOBALSTAR</a:t>
            </a:r>
          </a:p>
          <a:p>
            <a:pPr lvl="1"/>
            <a:r>
              <a:rPr lang="en-GB" altLang="en-US" dirty="0"/>
              <a:t>INMARSAT</a:t>
            </a:r>
          </a:p>
          <a:p>
            <a:pPr lvl="1"/>
            <a:r>
              <a:rPr lang="en-GB" altLang="en-US" dirty="0"/>
              <a:t>INTELSAT 5</a:t>
            </a:r>
          </a:p>
          <a:p>
            <a:pPr lvl="1"/>
            <a:r>
              <a:rPr lang="en-GB" altLang="en-US" dirty="0"/>
              <a:t>INTELSAT 6,7</a:t>
            </a:r>
          </a:p>
          <a:p>
            <a:pPr lvl="1"/>
            <a:r>
              <a:rPr lang="en-GB" altLang="en-US" dirty="0"/>
              <a:t>IRIDIUM </a:t>
            </a:r>
          </a:p>
          <a:p>
            <a:pPr lvl="1"/>
            <a:r>
              <a:rPr lang="en-GB" altLang="en-US" dirty="0"/>
              <a:t>MSAT</a:t>
            </a:r>
          </a:p>
          <a:p>
            <a:endParaRPr lang="en-GB" altLang="en-US" dirty="0"/>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Αρχιτεκτονικές Δορυφορικών Δικτύων (1/2)</a:t>
            </a:r>
            <a:endParaRPr lang="en-US" dirty="0"/>
          </a:p>
        </p:txBody>
      </p:sp>
      <p:sp>
        <p:nvSpPr>
          <p:cNvPr id="3" name="Content Placeholder 2"/>
          <p:cNvSpPr>
            <a:spLocks noGrp="1"/>
          </p:cNvSpPr>
          <p:nvPr>
            <p:ph idx="1"/>
          </p:nvPr>
        </p:nvSpPr>
        <p:spPr/>
        <p:txBody>
          <a:bodyPr>
            <a:normAutofit lnSpcReduction="10000"/>
          </a:bodyPr>
          <a:lstStyle/>
          <a:p>
            <a:r>
              <a:rPr lang="en-GB" altLang="en-US" dirty="0" err="1"/>
              <a:t>Ασυμμετρικά</a:t>
            </a:r>
            <a:r>
              <a:rPr lang="en-GB" altLang="en-US" dirty="0"/>
              <a:t> </a:t>
            </a:r>
            <a:r>
              <a:rPr lang="en-GB" altLang="en-US" dirty="0" err="1"/>
              <a:t>δορυφορικά</a:t>
            </a:r>
            <a:r>
              <a:rPr lang="en-GB" altLang="en-US" dirty="0"/>
              <a:t> </a:t>
            </a:r>
            <a:r>
              <a:rPr lang="en-GB" altLang="en-US" dirty="0" err="1"/>
              <a:t>δίκτυ</a:t>
            </a:r>
            <a:r>
              <a:rPr lang="en-GB" altLang="en-US" dirty="0"/>
              <a:t>α</a:t>
            </a:r>
            <a:endParaRPr lang="el-GR" altLang="en-US" dirty="0"/>
          </a:p>
          <a:p>
            <a:pPr lvl="1"/>
            <a:r>
              <a:rPr lang="el-GR" altLang="en-US" dirty="0"/>
              <a:t>Διαφορετικές χωρητικότητες στους προς τα εμπρός και επιστρεφόμενους συνδέσμους</a:t>
            </a:r>
          </a:p>
          <a:p>
            <a:r>
              <a:rPr lang="en-GB" altLang="en-US" dirty="0" err="1"/>
              <a:t>Δορυφορικός</a:t>
            </a:r>
            <a:r>
              <a:rPr lang="en-GB" altLang="en-US" dirty="0"/>
              <a:t> </a:t>
            </a:r>
            <a:r>
              <a:rPr lang="en-GB" altLang="en-US" dirty="0" err="1"/>
              <a:t>σύνδεσμος</a:t>
            </a:r>
            <a:r>
              <a:rPr lang="en-GB" altLang="en-US" dirty="0"/>
              <a:t> «last hope»</a:t>
            </a:r>
            <a:r>
              <a:rPr lang="en-US" altLang="en-US" dirty="0"/>
              <a:t>:</a:t>
            </a:r>
            <a:endParaRPr lang="el-GR" altLang="en-US" dirty="0"/>
          </a:p>
          <a:p>
            <a:pPr lvl="1"/>
            <a:r>
              <a:rPr lang="el-GR" altLang="en-US" dirty="0"/>
              <a:t>Χρησιμοποιούν το δορυφορικό σύνδεσμο σαν ένα μοιραζόμενο υψηλής ταχύτητας σύνδεσμο προς πολλούς χρήστες με χαμηλότερη ταχύτητα και </a:t>
            </a:r>
          </a:p>
          <a:p>
            <a:pPr lvl="1"/>
            <a:r>
              <a:rPr lang="el-GR" altLang="en-US" dirty="0"/>
              <a:t>Οι μη διαμοιραζόμενοι επίγειοι σύνδεσμοι χρησιμοποιούνται για αιτήσεις και επιβεβαιώσεις</a:t>
            </a:r>
            <a:endParaRPr lang="en-GB" altLang="en-US" dirty="0"/>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Αρχιτεκτονικές Δορυφορικών Δικτύων (2/2)</a:t>
            </a:r>
            <a:endParaRPr lang="en-US" dirty="0"/>
          </a:p>
        </p:txBody>
      </p:sp>
      <p:sp>
        <p:nvSpPr>
          <p:cNvPr id="3" name="Content Placeholder 2"/>
          <p:cNvSpPr>
            <a:spLocks noGrp="1"/>
          </p:cNvSpPr>
          <p:nvPr>
            <p:ph idx="1"/>
          </p:nvPr>
        </p:nvSpPr>
        <p:spPr/>
        <p:txBody>
          <a:bodyPr/>
          <a:lstStyle/>
          <a:p>
            <a:r>
              <a:rPr lang="en-GB" altLang="en-US" dirty="0"/>
              <a:t>Υβ</a:t>
            </a:r>
            <a:r>
              <a:rPr lang="en-GB" altLang="en-US" dirty="0" err="1"/>
              <a:t>ριδικά</a:t>
            </a:r>
            <a:r>
              <a:rPr lang="en-GB" altLang="en-US" dirty="0"/>
              <a:t> </a:t>
            </a:r>
            <a:r>
              <a:rPr lang="en-GB" altLang="en-US" dirty="0" err="1"/>
              <a:t>δορυφορικά</a:t>
            </a:r>
            <a:r>
              <a:rPr lang="en-GB" altLang="en-US" dirty="0"/>
              <a:t> </a:t>
            </a:r>
            <a:r>
              <a:rPr lang="en-GB" altLang="en-US" dirty="0" err="1"/>
              <a:t>δίκτυ</a:t>
            </a:r>
            <a:r>
              <a:rPr lang="en-GB" altLang="en-US" dirty="0"/>
              <a:t>α</a:t>
            </a:r>
            <a:r>
              <a:rPr lang="el-GR" altLang="en-US" dirty="0"/>
              <a:t> </a:t>
            </a:r>
          </a:p>
          <a:p>
            <a:pPr lvl="1"/>
            <a:r>
              <a:rPr lang="el-GR" altLang="en-US" dirty="0"/>
              <a:t>Συνδυάζονται και με επίγεια δίκτυα</a:t>
            </a:r>
          </a:p>
          <a:p>
            <a:r>
              <a:rPr lang="en-GB" altLang="en-US" dirty="0" err="1"/>
              <a:t>Σημείο</a:t>
            </a:r>
            <a:r>
              <a:rPr lang="en-GB" altLang="en-US" dirty="0"/>
              <a:t> π</a:t>
            </a:r>
            <a:r>
              <a:rPr lang="en-GB" altLang="en-US" dirty="0" err="1"/>
              <a:t>ρος</a:t>
            </a:r>
            <a:r>
              <a:rPr lang="en-GB" altLang="en-US" dirty="0"/>
              <a:t> </a:t>
            </a:r>
            <a:r>
              <a:rPr lang="en-GB" altLang="en-US" dirty="0" err="1"/>
              <a:t>σημείο</a:t>
            </a:r>
            <a:r>
              <a:rPr lang="en-GB" altLang="en-US" dirty="0"/>
              <a:t> </a:t>
            </a:r>
            <a:r>
              <a:rPr lang="en-GB" altLang="en-US" dirty="0" err="1"/>
              <a:t>δορυφορικά</a:t>
            </a:r>
            <a:r>
              <a:rPr lang="en-GB" altLang="en-US" dirty="0"/>
              <a:t> </a:t>
            </a:r>
            <a:r>
              <a:rPr lang="en-GB" altLang="en-US" dirty="0" err="1"/>
              <a:t>δίκτυ</a:t>
            </a:r>
            <a:r>
              <a:rPr lang="en-GB" altLang="en-US" dirty="0"/>
              <a:t>α</a:t>
            </a:r>
            <a:endParaRPr lang="el-GR" altLang="en-US" dirty="0"/>
          </a:p>
          <a:p>
            <a:pPr lvl="1"/>
            <a:r>
              <a:rPr lang="el-GR" altLang="en-US" dirty="0"/>
              <a:t>Πρόκειται για</a:t>
            </a:r>
            <a:r>
              <a:rPr lang="en-GB" altLang="en-US" dirty="0"/>
              <a:t> </a:t>
            </a:r>
            <a:r>
              <a:rPr lang="en-GB" altLang="en-US" dirty="0" err="1"/>
              <a:t>ιδιωτικ</a:t>
            </a:r>
            <a:r>
              <a:rPr lang="el-GR" altLang="en-US" dirty="0"/>
              <a:t>ά</a:t>
            </a:r>
            <a:r>
              <a:rPr lang="en-GB" altLang="en-US" dirty="0"/>
              <a:t> </a:t>
            </a:r>
            <a:r>
              <a:rPr lang="en-GB" altLang="en-US" dirty="0" err="1"/>
              <a:t>δίκτυ</a:t>
            </a:r>
            <a:r>
              <a:rPr lang="el-GR" altLang="en-US" dirty="0"/>
              <a:t>α οπότε</a:t>
            </a:r>
            <a:r>
              <a:rPr lang="en-GB" altLang="en-US" dirty="0"/>
              <a:t> μπ</a:t>
            </a:r>
            <a:r>
              <a:rPr lang="en-GB" altLang="en-US" dirty="0" err="1"/>
              <a:t>ορούν</a:t>
            </a:r>
            <a:r>
              <a:rPr lang="en-GB" altLang="en-US" dirty="0"/>
              <a:t> να </a:t>
            </a:r>
            <a:r>
              <a:rPr lang="el-GR" altLang="en-US" dirty="0"/>
              <a:t>εφαρμοσθούν </a:t>
            </a:r>
            <a:r>
              <a:rPr lang="en-GB" altLang="en-US" dirty="0" err="1"/>
              <a:t>μερικές</a:t>
            </a:r>
            <a:r>
              <a:rPr lang="en-GB" altLang="en-US" dirty="0"/>
              <a:t> β</a:t>
            </a:r>
            <a:r>
              <a:rPr lang="en-GB" altLang="en-US" dirty="0" err="1"/>
              <a:t>ελτιωτικές</a:t>
            </a:r>
            <a:r>
              <a:rPr lang="en-GB" altLang="en-US" dirty="0"/>
              <a:t> α</a:t>
            </a:r>
            <a:r>
              <a:rPr lang="en-GB" altLang="en-US" dirty="0" err="1"/>
              <a:t>λλ</a:t>
            </a:r>
            <a:r>
              <a:rPr lang="en-GB" altLang="en-US" dirty="0"/>
              <a:t>αγές που δεν είναι κατάλληλες για διαμοιραζόμενα δίκτυα</a:t>
            </a:r>
            <a:endParaRPr lang="en-US" dirty="0"/>
          </a:p>
        </p:txBody>
      </p:sp>
    </p:spTree>
    <p:extLst>
      <p:ext uri="{BB962C8B-B14F-4D97-AF65-F5344CB8AC3E}">
        <p14:creationId xmlns:p14="http://schemas.microsoft.com/office/powerpoint/2010/main" val="201830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Το Δορυφορικό Κανάλι (1/3)</a:t>
            </a:r>
            <a:endParaRPr lang="en-US" dirty="0"/>
          </a:p>
        </p:txBody>
      </p:sp>
      <p:sp>
        <p:nvSpPr>
          <p:cNvPr id="3" name="Content Placeholder 2"/>
          <p:cNvSpPr>
            <a:spLocks noGrp="1"/>
          </p:cNvSpPr>
          <p:nvPr>
            <p:ph idx="1"/>
          </p:nvPr>
        </p:nvSpPr>
        <p:spPr/>
        <p:txBody>
          <a:bodyPr>
            <a:normAutofit fontScale="92500" lnSpcReduction="20000"/>
          </a:bodyPr>
          <a:lstStyle/>
          <a:p>
            <a:r>
              <a:rPr lang="el-GR" altLang="en-US" dirty="0"/>
              <a:t>Το δορυφορικό κανάλι χαρακτηρίζεται από προκλήσεις:</a:t>
            </a:r>
          </a:p>
          <a:p>
            <a:pPr lvl="1"/>
            <a:r>
              <a:rPr lang="el-GR" altLang="en-US" dirty="0"/>
              <a:t>Η ισχύς ενός </a:t>
            </a:r>
            <a:r>
              <a:rPr lang="el-GR" altLang="en-US" dirty="0" err="1"/>
              <a:t>ραδιοσήματος</a:t>
            </a:r>
            <a:r>
              <a:rPr lang="el-GR" altLang="en-US" dirty="0"/>
              <a:t> μειώνεται αντιστρόφως ανάλογα με το τετράγωνο της απόστασης που διανύει </a:t>
            </a:r>
          </a:p>
          <a:p>
            <a:pPr lvl="1"/>
            <a:r>
              <a:rPr lang="el-GR" altLang="en-US" dirty="0"/>
              <a:t>Η απόσταση για μια δορυφορική σύνδεση είναι μεγάλη και αυτό έχει ως συνέπεια χαμηλό λόγο σήματος-θορύβου</a:t>
            </a:r>
          </a:p>
          <a:p>
            <a:pPr lvl="1"/>
            <a:r>
              <a:rPr lang="el-GR" altLang="en-US" dirty="0"/>
              <a:t>Υπάρχει ένα περιορισμένο ποσό εύρους ζώνης διαθέσιμο για δορυφορικά συστήματα που ελέγχεται τυπικά με άδειες</a:t>
            </a:r>
            <a:endParaRPr lang="en-GB" altLang="en-US" dirty="0"/>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Το Δορυφορικό Κανάλι (2/3)</a:t>
            </a:r>
            <a:endParaRPr lang="en-US" dirty="0"/>
          </a:p>
        </p:txBody>
      </p:sp>
      <p:sp>
        <p:nvSpPr>
          <p:cNvPr id="3" name="Content Placeholder 2"/>
          <p:cNvSpPr>
            <a:spLocks noGrp="1"/>
          </p:cNvSpPr>
          <p:nvPr>
            <p:ph idx="1"/>
          </p:nvPr>
        </p:nvSpPr>
        <p:spPr/>
        <p:txBody>
          <a:bodyPr>
            <a:normAutofit fontScale="92500"/>
          </a:bodyPr>
          <a:lstStyle/>
          <a:p>
            <a:r>
              <a:rPr lang="el-GR" altLang="en-US" dirty="0"/>
              <a:t>Επίσης χαρακτηρίζεται από μεγάλη καθυστέρηση ανάδρασης</a:t>
            </a:r>
          </a:p>
          <a:p>
            <a:pPr lvl="1"/>
            <a:r>
              <a:rPr lang="el-GR" altLang="en-US" dirty="0"/>
              <a:t>Λόγω της μεγάλης καθυστέρησης διάδοσης απαιτείται πολύς χρόνος από τον TCP αποστολέα για να καθορίσει αν ένα πακέτο λήφθηκε επιτυχώς</a:t>
            </a:r>
          </a:p>
          <a:p>
            <a:pPr lvl="1"/>
            <a:r>
              <a:rPr lang="el-GR" altLang="en-US" dirty="0"/>
              <a:t>Μεγάλο μειονέκτημα σε διαδραστικές εφαρμογές</a:t>
            </a:r>
          </a:p>
          <a:p>
            <a:pPr lvl="1"/>
            <a:r>
              <a:rPr lang="en-US" altLang="en-US" dirty="0"/>
              <a:t>Επ</a:t>
            </a:r>
            <a:r>
              <a:rPr lang="en-US" altLang="en-US" dirty="0" err="1"/>
              <a:t>ειδή</a:t>
            </a:r>
            <a:r>
              <a:rPr lang="en-US" altLang="en-US" dirty="0"/>
              <a:t> η κα</a:t>
            </a:r>
            <a:r>
              <a:rPr lang="en-US" altLang="en-US" dirty="0" err="1"/>
              <a:t>θυστέρηση</a:t>
            </a:r>
            <a:r>
              <a:rPr lang="en-US" altLang="en-US" dirty="0"/>
              <a:t> </a:t>
            </a:r>
            <a:r>
              <a:rPr lang="en-US" altLang="en-US" dirty="0" err="1"/>
              <a:t>είν</a:t>
            </a:r>
            <a:r>
              <a:rPr lang="en-US" altLang="en-US" dirty="0"/>
              <a:t>αι μεγάλη, το TCP αναγκάζεται να κρατήσει ένα μεγάλο αριθμό πακέτων «στον αέρα» (σταλμένα, αλλά όχι επιβεβαιωμένα)</a:t>
            </a:r>
            <a:endParaRPr lang="en-GB" altLang="en-US" dirty="0"/>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Το Δορυφορικό Κανάλι (3/3)</a:t>
            </a:r>
            <a:endParaRPr lang="en-US" dirty="0"/>
          </a:p>
        </p:txBody>
      </p:sp>
      <p:sp>
        <p:nvSpPr>
          <p:cNvPr id="3" name="Content Placeholder 2"/>
          <p:cNvSpPr>
            <a:spLocks noGrp="1"/>
          </p:cNvSpPr>
          <p:nvPr>
            <p:ph idx="1"/>
          </p:nvPr>
        </p:nvSpPr>
        <p:spPr/>
        <p:txBody>
          <a:bodyPr>
            <a:normAutofit fontScale="92500" lnSpcReduction="10000"/>
          </a:bodyPr>
          <a:lstStyle/>
          <a:p>
            <a:r>
              <a:rPr lang="el-GR" altLang="en-US" dirty="0"/>
              <a:t>Παράλληλα παρουσιάζει υψηλότερο ρυθμό λαθών bit (BER) από τα τυπικά επίγεια δίκτυα</a:t>
            </a:r>
          </a:p>
          <a:p>
            <a:r>
              <a:rPr lang="el-GR" altLang="en-US" dirty="0"/>
              <a:t>Το TCP αντιμετωπίζει τις απορρίψεις πακέτων ως ενδείξεις συμφόρησης και μειώνει το μέγεθος του παραθύρου σε μια προσπάθεια να τη μειώσει</a:t>
            </a:r>
          </a:p>
          <a:p>
            <a:r>
              <a:rPr lang="el-GR" altLang="en-US" dirty="0"/>
              <a:t>Έχει μεγάλους χρόνους </a:t>
            </a:r>
            <a:r>
              <a:rPr lang="en-US" altLang="en-US" dirty="0"/>
              <a:t>Round Trip</a:t>
            </a:r>
            <a:endParaRPr lang="el-GR" altLang="en-US" dirty="0"/>
          </a:p>
          <a:p>
            <a:r>
              <a:rPr lang="el-GR" altLang="en-US" dirty="0"/>
              <a:t>Παρουσιάζει διακοπτόμενη συνδεσιμότητα</a:t>
            </a:r>
            <a:r>
              <a:rPr lang="en-US" altLang="en-US" dirty="0"/>
              <a:t> </a:t>
            </a:r>
            <a:r>
              <a:rPr lang="el-GR" altLang="en-US" dirty="0"/>
              <a:t>λόγω της κίνησης των δορυφόρων</a:t>
            </a:r>
            <a:endParaRPr lang="en-GB" altLang="en-US" dirty="0"/>
          </a:p>
          <a:p>
            <a:endParaRPr lang="el-GR" altLang="en-US" dirty="0"/>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Κεραίες (1/3)</a:t>
            </a:r>
            <a:endParaRPr lang="en-US" dirty="0"/>
          </a:p>
        </p:txBody>
      </p:sp>
      <p:sp>
        <p:nvSpPr>
          <p:cNvPr id="3" name="Content Placeholder 2"/>
          <p:cNvSpPr>
            <a:spLocks noGrp="1"/>
          </p:cNvSpPr>
          <p:nvPr>
            <p:ph idx="1"/>
          </p:nvPr>
        </p:nvSpPr>
        <p:spPr/>
        <p:txBody>
          <a:bodyPr>
            <a:normAutofit fontScale="77500" lnSpcReduction="20000"/>
          </a:bodyPr>
          <a:lstStyle/>
          <a:p>
            <a:r>
              <a:rPr lang="el-GR" altLang="en-US" dirty="0"/>
              <a:t>Μια κεραία είναι η </a:t>
            </a:r>
            <a:r>
              <a:rPr lang="el-GR" altLang="en-US" dirty="0" err="1"/>
              <a:t>διεπαφή</a:t>
            </a:r>
            <a:r>
              <a:rPr lang="el-GR" altLang="en-US" dirty="0"/>
              <a:t> μεταξύ των ραδιοκυμάτων που διαδίδονται μέσω του διαστήματος και των ηλεκτρικών ρευμάτων που κινούνται σε μεταλλικούς αγωγούς, που χρησιμοποιούνται με πομπό ή δέκτη</a:t>
            </a:r>
          </a:p>
          <a:p>
            <a:r>
              <a:rPr lang="el-GR" altLang="en-US" dirty="0"/>
              <a:t>Κατά τη μετάδοση, ένας ραδιοπομπός τροφοδοτεί ένα ηλεκτρικό ρεύμα στους ακροδέκτες της κεραίας και η κεραία εκπέμπει την ενέργεια από το ρεύμα ως ηλεκτρομαγνητικά κύματα (ραδιοκύματα) </a:t>
            </a:r>
          </a:p>
          <a:p>
            <a:r>
              <a:rPr lang="el-GR" altLang="en-US" dirty="0"/>
              <a:t>Στη λήψη, μια κεραία παρεμποδίζει μέρος της ισχύος ενός </a:t>
            </a:r>
            <a:r>
              <a:rPr lang="el-GR" altLang="en-US" dirty="0" err="1"/>
              <a:t>ραδιοκυμάτος</a:t>
            </a:r>
            <a:r>
              <a:rPr lang="el-GR" altLang="en-US" dirty="0"/>
              <a:t> για να παράγει ένα ηλεκτρικό ρεύμα στους ακροδέκτες του, το οποίο εφαρμόζεται σε έναν δέκτη για ενίσχυση </a:t>
            </a:r>
          </a:p>
        </p:txBody>
      </p:sp>
    </p:spTree>
    <p:extLst>
      <p:ext uri="{BB962C8B-B14F-4D97-AF65-F5344CB8AC3E}">
        <p14:creationId xmlns:p14="http://schemas.microsoft.com/office/powerpoint/2010/main" val="855619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Ζώνες Δορυφορικών Συχνοτήτων</a:t>
            </a: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altLang="en-US" dirty="0"/>
              <a:t>Ku band</a:t>
            </a:r>
          </a:p>
          <a:p>
            <a:pPr>
              <a:lnSpc>
                <a:spcPct val="150000"/>
              </a:lnSpc>
            </a:pPr>
            <a:r>
              <a:rPr lang="en-US" altLang="en-US" dirty="0" err="1"/>
              <a:t>Ka</a:t>
            </a:r>
            <a:r>
              <a:rPr lang="en-US" altLang="en-US" dirty="0"/>
              <a:t> band</a:t>
            </a:r>
          </a:p>
          <a:p>
            <a:pPr>
              <a:lnSpc>
                <a:spcPct val="150000"/>
              </a:lnSpc>
            </a:pPr>
            <a:r>
              <a:rPr lang="en-US" altLang="en-US" dirty="0"/>
              <a:t>C band</a:t>
            </a:r>
          </a:p>
          <a:p>
            <a:pPr>
              <a:lnSpc>
                <a:spcPct val="150000"/>
              </a:lnSpc>
            </a:pPr>
            <a:r>
              <a:rPr lang="en-US" altLang="en-US" dirty="0"/>
              <a:t>Χ band</a:t>
            </a:r>
          </a:p>
          <a:p>
            <a:pPr>
              <a:lnSpc>
                <a:spcPct val="150000"/>
              </a:lnSpc>
            </a:pPr>
            <a:r>
              <a:rPr lang="en-US" altLang="en-US" dirty="0"/>
              <a:t>S band</a:t>
            </a:r>
            <a:endParaRPr lang="el-GR" altLang="en-US" dirty="0"/>
          </a:p>
          <a:p>
            <a:pPr>
              <a:lnSpc>
                <a:spcPct val="150000"/>
              </a:lnSpc>
            </a:pPr>
            <a:r>
              <a:rPr lang="en-US" altLang="en-US" dirty="0"/>
              <a:t>L band</a:t>
            </a:r>
            <a:endParaRPr lang="el-GR" altLang="en-US" dirty="0"/>
          </a:p>
          <a:p>
            <a:endParaRPr lang="el-GR" altLang="en-US" dirty="0"/>
          </a:p>
          <a:p>
            <a:endParaRPr lang="el-GR" altLang="en-US" sz="2800" dirty="0"/>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Ku band</a:t>
            </a:r>
            <a:r>
              <a:rPr lang="el-GR" altLang="en-US"/>
              <a:t> - </a:t>
            </a:r>
            <a:r>
              <a:rPr lang="en-US" altLang="en-US"/>
              <a:t>Ka band</a:t>
            </a:r>
            <a:endParaRPr lang="en-US" dirty="0"/>
          </a:p>
        </p:txBody>
      </p:sp>
      <p:sp>
        <p:nvSpPr>
          <p:cNvPr id="3" name="Content Placeholder 2"/>
          <p:cNvSpPr>
            <a:spLocks noGrp="1"/>
          </p:cNvSpPr>
          <p:nvPr>
            <p:ph idx="1"/>
          </p:nvPr>
        </p:nvSpPr>
        <p:spPr/>
        <p:txBody>
          <a:bodyPr>
            <a:normAutofit fontScale="85000" lnSpcReduction="10000"/>
          </a:bodyPr>
          <a:lstStyle/>
          <a:p>
            <a:r>
              <a:rPr lang="en-US" altLang="en-US" dirty="0"/>
              <a:t>Ku band</a:t>
            </a:r>
            <a:r>
              <a:rPr lang="el-GR" altLang="en-US" dirty="0"/>
              <a:t> (10-18 </a:t>
            </a:r>
            <a:r>
              <a:rPr lang="en-US" altLang="en-US" dirty="0"/>
              <a:t>GHz</a:t>
            </a:r>
            <a:r>
              <a:rPr lang="el-GR" altLang="en-US" dirty="0"/>
              <a:t>)</a:t>
            </a:r>
            <a:endParaRPr lang="en-US" altLang="en-US" dirty="0"/>
          </a:p>
          <a:p>
            <a:pPr lvl="1"/>
            <a:r>
              <a:rPr lang="el-GR" altLang="en-US" dirty="0"/>
              <a:t>Ένα μέρος, το </a:t>
            </a:r>
            <a:r>
              <a:rPr lang="en-US" altLang="en-US" dirty="0"/>
              <a:t>FSS</a:t>
            </a:r>
            <a:r>
              <a:rPr lang="el-GR" altLang="en-US" dirty="0"/>
              <a:t> (</a:t>
            </a:r>
            <a:r>
              <a:rPr lang="en-US" altLang="en-US" dirty="0"/>
              <a:t>Fixed Service Satellite</a:t>
            </a:r>
            <a:r>
              <a:rPr lang="el-GR" altLang="en-US" dirty="0"/>
              <a:t>), χρησιμοποιείται για επικοινωνία μεταξύ σημείων στο έδαφος</a:t>
            </a:r>
            <a:endParaRPr lang="en-US" altLang="en-US" dirty="0"/>
          </a:p>
          <a:p>
            <a:pPr lvl="1"/>
            <a:r>
              <a:rPr lang="el-GR" altLang="en-US" dirty="0"/>
              <a:t>Ένα άλλο μέρος, το </a:t>
            </a:r>
            <a:r>
              <a:rPr lang="en-US" altLang="en-US" dirty="0"/>
              <a:t>BSS</a:t>
            </a:r>
            <a:r>
              <a:rPr lang="el-GR" altLang="en-US" dirty="0"/>
              <a:t> (</a:t>
            </a:r>
            <a:r>
              <a:rPr lang="en-US" altLang="en-US" dirty="0"/>
              <a:t>Broadcasting Satellite Service</a:t>
            </a:r>
            <a:r>
              <a:rPr lang="el-GR" altLang="en-US" dirty="0"/>
              <a:t>) χρησιμοποιείται για να μεταδώσει σήματα που έρχονται απευθείας από τον δορυφόρο</a:t>
            </a:r>
            <a:endParaRPr lang="en-US" altLang="en-US" dirty="0"/>
          </a:p>
          <a:p>
            <a:pPr lvl="1"/>
            <a:r>
              <a:rPr lang="el-GR" altLang="en-US" dirty="0"/>
              <a:t>Μειονέκτημα: επηρεάζεται από τις έντονες βροχοπτώσεις</a:t>
            </a:r>
          </a:p>
          <a:p>
            <a:r>
              <a:rPr lang="en-US" altLang="en-US" dirty="0" err="1"/>
              <a:t>Ka</a:t>
            </a:r>
            <a:r>
              <a:rPr lang="en-US" altLang="en-US" dirty="0"/>
              <a:t> band</a:t>
            </a:r>
            <a:r>
              <a:rPr lang="el-GR" altLang="en-US" dirty="0"/>
              <a:t> (18-40 </a:t>
            </a:r>
            <a:r>
              <a:rPr lang="en-US" altLang="en-US" dirty="0"/>
              <a:t>GHz</a:t>
            </a:r>
            <a:r>
              <a:rPr lang="el-GR" altLang="en-US" dirty="0"/>
              <a:t>)</a:t>
            </a:r>
          </a:p>
          <a:p>
            <a:pPr lvl="1"/>
            <a:r>
              <a:rPr lang="el-GR" altLang="en-US" dirty="0"/>
              <a:t>Για δορυφορική επικοινωνία χρησιμοποιούνται οι συχνότητες 20/30</a:t>
            </a:r>
            <a:r>
              <a:rPr lang="en-US" altLang="en-US" dirty="0"/>
              <a:t>GHz</a:t>
            </a:r>
            <a:endParaRPr lang="el-GR" altLang="en-US" dirty="0"/>
          </a:p>
          <a:p>
            <a:pPr lvl="1"/>
            <a:endParaRPr lang="el-GR" altLang="en-US" dirty="0"/>
          </a:p>
          <a:p>
            <a:endParaRPr lang="en-US" dirty="0"/>
          </a:p>
        </p:txBody>
      </p:sp>
    </p:spTree>
    <p:extLst>
      <p:ext uri="{BB962C8B-B14F-4D97-AF65-F5344CB8AC3E}">
        <p14:creationId xmlns:p14="http://schemas.microsoft.com/office/powerpoint/2010/main" val="201830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 band</a:t>
            </a:r>
            <a:r>
              <a:rPr lang="el-GR" altLang="en-US"/>
              <a:t> - </a:t>
            </a:r>
            <a:r>
              <a:rPr lang="en-US" altLang="en-US"/>
              <a:t>X band</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a:t>C band</a:t>
            </a:r>
            <a:r>
              <a:rPr lang="el-GR" altLang="en-US" dirty="0"/>
              <a:t> - Χωρίζεται σε 3 βασικά μέρη:</a:t>
            </a:r>
          </a:p>
          <a:p>
            <a:pPr lvl="1"/>
            <a:r>
              <a:rPr lang="en-US" altLang="en-US" dirty="0" err="1"/>
              <a:t>Nato</a:t>
            </a:r>
            <a:r>
              <a:rPr lang="en-US" altLang="en-US" dirty="0"/>
              <a:t> C band</a:t>
            </a:r>
            <a:r>
              <a:rPr lang="el-GR" altLang="en-US" dirty="0"/>
              <a:t> (0.5-1</a:t>
            </a:r>
            <a:r>
              <a:rPr lang="en-US" altLang="en-US" dirty="0"/>
              <a:t>GHz</a:t>
            </a:r>
            <a:r>
              <a:rPr lang="el-GR" altLang="en-US" dirty="0"/>
              <a:t>). Χρησιμοποιείται συνήθως για τα ραντάρ για την ανάλυση του καιρού</a:t>
            </a:r>
          </a:p>
          <a:p>
            <a:pPr lvl="1"/>
            <a:r>
              <a:rPr lang="el-GR" altLang="en-US" dirty="0"/>
              <a:t>ΙΕΕΕ </a:t>
            </a:r>
            <a:r>
              <a:rPr lang="en-US" altLang="en-US" dirty="0"/>
              <a:t>C band</a:t>
            </a:r>
            <a:r>
              <a:rPr lang="el-GR" altLang="en-US" dirty="0"/>
              <a:t> (4-8</a:t>
            </a:r>
            <a:r>
              <a:rPr lang="en-US" altLang="en-US" dirty="0"/>
              <a:t>GHz</a:t>
            </a:r>
            <a:r>
              <a:rPr lang="el-GR" altLang="en-US" dirty="0"/>
              <a:t>). Χρησιμοποιείται αρκετά στο εύρος των 3.7– 4.2</a:t>
            </a:r>
            <a:r>
              <a:rPr lang="en-US" altLang="en-US" dirty="0"/>
              <a:t>GHz</a:t>
            </a:r>
            <a:r>
              <a:rPr lang="el-GR" altLang="en-US" dirty="0"/>
              <a:t> και παράγει καλή ποιότητα επικοινωνίας</a:t>
            </a:r>
          </a:p>
          <a:p>
            <a:pPr lvl="1"/>
            <a:r>
              <a:rPr lang="en-US" altLang="en-US" dirty="0"/>
              <a:t>Optical communications C band</a:t>
            </a:r>
            <a:r>
              <a:rPr lang="el-GR" altLang="en-US" dirty="0"/>
              <a:t>: Χρησιμοποιείται για επικοινωνία μέσω οπτικών δικτύων</a:t>
            </a:r>
          </a:p>
          <a:p>
            <a:r>
              <a:rPr lang="en-US" altLang="en-US" dirty="0"/>
              <a:t>X band</a:t>
            </a:r>
            <a:r>
              <a:rPr lang="el-GR" altLang="en-US" dirty="0"/>
              <a:t> (7-12.5 </a:t>
            </a:r>
            <a:r>
              <a:rPr lang="en-US" altLang="en-US" dirty="0"/>
              <a:t>GHz</a:t>
            </a:r>
            <a:r>
              <a:rPr lang="el-GR" altLang="en-US" dirty="0"/>
              <a:t>)</a:t>
            </a:r>
          </a:p>
          <a:p>
            <a:pPr lvl="1"/>
            <a:r>
              <a:rPr lang="el-GR" altLang="en-US" dirty="0"/>
              <a:t>Χρησιμοποιείται κυρίως για στρατιωτικούς σκοπούς</a:t>
            </a:r>
          </a:p>
          <a:p>
            <a:pPr lvl="1"/>
            <a:endParaRPr lang="en-US" dirty="0"/>
          </a:p>
        </p:txBody>
      </p:sp>
    </p:spTree>
    <p:extLst>
      <p:ext uri="{BB962C8B-B14F-4D97-AF65-F5344CB8AC3E}">
        <p14:creationId xmlns:p14="http://schemas.microsoft.com/office/powerpoint/2010/main" val="3308800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S band</a:t>
            </a:r>
            <a:r>
              <a:rPr lang="el-GR" altLang="en-US"/>
              <a:t> - </a:t>
            </a:r>
            <a:r>
              <a:rPr lang="en-US" altLang="en-US"/>
              <a:t>L band</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t>S band</a:t>
            </a:r>
            <a:r>
              <a:rPr lang="el-GR" altLang="en-US" dirty="0"/>
              <a:t> (2-4 </a:t>
            </a:r>
            <a:r>
              <a:rPr lang="en-US" altLang="en-US" dirty="0"/>
              <a:t>GHz</a:t>
            </a:r>
            <a:r>
              <a:rPr lang="el-GR" altLang="en-US" dirty="0"/>
              <a:t>)</a:t>
            </a:r>
          </a:p>
          <a:p>
            <a:pPr lvl="1"/>
            <a:r>
              <a:rPr lang="el-GR" altLang="en-US" dirty="0"/>
              <a:t>Χρησιμοποιείται κυρίως για </a:t>
            </a:r>
            <a:r>
              <a:rPr lang="en-US" altLang="en-US" dirty="0"/>
              <a:t>radar</a:t>
            </a:r>
            <a:r>
              <a:rPr lang="el-GR" altLang="en-US" dirty="0"/>
              <a:t> που παρακολουθούν τα καιρικά φαινόμενα</a:t>
            </a:r>
          </a:p>
          <a:p>
            <a:pPr lvl="1"/>
            <a:r>
              <a:rPr lang="el-GR" altLang="en-US" dirty="0"/>
              <a:t>Σε κάποιες χώρες χρησιμοποιείται και για δορυφορικές μεταδόσεις ραδιοφώνου όσο και τηλεόρασης</a:t>
            </a:r>
          </a:p>
          <a:p>
            <a:r>
              <a:rPr lang="en-US" altLang="en-US" dirty="0"/>
              <a:t>L band</a:t>
            </a:r>
            <a:r>
              <a:rPr lang="el-GR" altLang="en-US" dirty="0"/>
              <a:t> (0.39-1.55 </a:t>
            </a:r>
            <a:r>
              <a:rPr lang="en-US" altLang="en-US" dirty="0"/>
              <a:t>GHz</a:t>
            </a:r>
            <a:r>
              <a:rPr lang="el-GR" altLang="en-US" dirty="0"/>
              <a:t>)</a:t>
            </a:r>
          </a:p>
          <a:p>
            <a:pPr lvl="1"/>
            <a:r>
              <a:rPr lang="el-GR" altLang="en-US" dirty="0"/>
              <a:t>Χρησιμοποιείται κυρίως για ραδιοφωνική μετάδοση</a:t>
            </a:r>
          </a:p>
          <a:p>
            <a:pPr lvl="1"/>
            <a:r>
              <a:rPr lang="el-GR" altLang="en-US" dirty="0"/>
              <a:t>Μπορεί να χρησιμοποιηθεί και για οπτικά δίκτυα</a:t>
            </a:r>
          </a:p>
          <a:p>
            <a:endParaRPr lang="el-GR" altLang="en-US" dirty="0"/>
          </a:p>
          <a:p>
            <a:endParaRPr lang="en-US" dirty="0"/>
          </a:p>
        </p:txBody>
      </p:sp>
    </p:spTree>
    <p:extLst>
      <p:ext uri="{BB962C8B-B14F-4D97-AF65-F5344CB8AC3E}">
        <p14:creationId xmlns:p14="http://schemas.microsoft.com/office/powerpoint/2010/main" val="2044481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Χρησιμοποιούμενες συχνότητες δορυφορικών συστημάτων</a:t>
            </a:r>
            <a:endParaRPr lang="en-US" dirty="0"/>
          </a:p>
        </p:txBody>
      </p:sp>
      <p:pic>
        <p:nvPicPr>
          <p:cNvPr id="1026" name="Picture 2" descr="Xρησιμοποιούμενες συχνότητες δορυφορικών συστημάτων"/>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668821" y="2708920"/>
            <a:ext cx="7733334" cy="174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half" idx="2"/>
          </p:nvPr>
        </p:nvSpPr>
        <p:spPr/>
        <p:txBody>
          <a:bodyPr/>
          <a:lstStyle/>
          <a:p>
            <a:pPr algn="ctr"/>
            <a:r>
              <a:rPr lang="el-GR" dirty="0"/>
              <a:t>Χρησιμοποιούμενες συχνότητες δορυφορικών συστημάτων</a:t>
            </a:r>
            <a:endParaRPr lang="en-US" dirty="0"/>
          </a:p>
        </p:txBody>
      </p:sp>
    </p:spTree>
    <p:extLst>
      <p:ext uri="{BB962C8B-B14F-4D97-AF65-F5344CB8AC3E}">
        <p14:creationId xmlns:p14="http://schemas.microsoft.com/office/powerpoint/2010/main" val="3250195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Τοπολογίες δορυφορικών δικτύων -</a:t>
            </a:r>
            <a:br>
              <a:rPr lang="el-GR" altLang="en-US" dirty="0"/>
            </a:br>
            <a:r>
              <a:rPr lang="el-GR" altLang="en-US" dirty="0"/>
              <a:t>Σημείο προς σημείο</a:t>
            </a:r>
            <a:endParaRPr lang="en-US" dirty="0"/>
          </a:p>
        </p:txBody>
      </p:sp>
      <p:sp>
        <p:nvSpPr>
          <p:cNvPr id="3" name="Content Placeholder 2"/>
          <p:cNvSpPr>
            <a:spLocks noGrp="1"/>
          </p:cNvSpPr>
          <p:nvPr>
            <p:ph idx="1"/>
          </p:nvPr>
        </p:nvSpPr>
        <p:spPr/>
        <p:txBody>
          <a:bodyPr>
            <a:normAutofit lnSpcReduction="10000"/>
          </a:bodyPr>
          <a:lstStyle/>
          <a:p>
            <a:r>
              <a:rPr lang="el-GR" altLang="en-US" dirty="0"/>
              <a:t>Πρόκειται για ένα κλασικό δορυφορικό δίκτυο καθώς υπάρχουν μόνιμες συνδέσεις</a:t>
            </a:r>
          </a:p>
          <a:p>
            <a:r>
              <a:rPr lang="el-GR" altLang="en-US" dirty="0"/>
              <a:t>Μοιάζει αρκετά με την τοπολογία αστέρα</a:t>
            </a:r>
          </a:p>
          <a:p>
            <a:r>
              <a:rPr lang="el-GR" altLang="en-US" dirty="0"/>
              <a:t> Ένα μειονέκτημά της είναι ότι δεν υπάρχει απευθείας σύνδεση μεταξύ 2 χρηστών</a:t>
            </a:r>
          </a:p>
          <a:p>
            <a:r>
              <a:rPr lang="el-GR" altLang="en-US" dirty="0"/>
              <a:t> Έχει μικρό κόστος και η λειτουργία του είναι αρκετά απλή, όμως κατάρρευση του κεντρικού κόμβου οδηγεί σε κατάρρευση του δικτύου</a:t>
            </a:r>
          </a:p>
          <a:p>
            <a:endParaRPr lang="en-US" dirty="0"/>
          </a:p>
        </p:txBody>
      </p:sp>
    </p:spTree>
    <p:extLst>
      <p:ext uri="{BB962C8B-B14F-4D97-AF65-F5344CB8AC3E}">
        <p14:creationId xmlns:p14="http://schemas.microsoft.com/office/powerpoint/2010/main" val="2044481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Τοπολογίες δορυφορικών δικτύων -</a:t>
            </a:r>
            <a:br>
              <a:rPr lang="el-GR" altLang="en-US" dirty="0"/>
            </a:br>
            <a:r>
              <a:rPr lang="en-US" altLang="en-US" dirty="0"/>
              <a:t> Switched</a:t>
            </a:r>
            <a:endParaRPr lang="en-US" dirty="0"/>
          </a:p>
        </p:txBody>
      </p:sp>
      <p:sp>
        <p:nvSpPr>
          <p:cNvPr id="3" name="Content Placeholder 2"/>
          <p:cNvSpPr>
            <a:spLocks noGrp="1"/>
          </p:cNvSpPr>
          <p:nvPr>
            <p:ph idx="1"/>
          </p:nvPr>
        </p:nvSpPr>
        <p:spPr/>
        <p:txBody>
          <a:bodyPr>
            <a:normAutofit fontScale="85000" lnSpcReduction="20000"/>
          </a:bodyPr>
          <a:lstStyle/>
          <a:p>
            <a:r>
              <a:rPr lang="el-GR" altLang="en-US" dirty="0"/>
              <a:t>Είναι μία τοπολογία η οποία μοιάζει αρκετά με την τοπολογία πλέγματος</a:t>
            </a:r>
          </a:p>
          <a:p>
            <a:r>
              <a:rPr lang="el-GR" altLang="en-US" dirty="0"/>
              <a:t>Έχει το πλεονέκτημα ότι δεν υπάρχουν προβλήματα και η ασφάλεια είναι σε υψηλό επίπεδο</a:t>
            </a:r>
          </a:p>
          <a:p>
            <a:r>
              <a:rPr lang="el-GR" altLang="en-US" dirty="0"/>
              <a:t>Επίσης κατάρρευση μιας γραμμής δεν οδηγεί σε κατάρρευση του συστήματος και υπάρχει εύκολη ανίχνευση λαθών</a:t>
            </a:r>
          </a:p>
          <a:p>
            <a:r>
              <a:rPr lang="el-GR" altLang="en-US" dirty="0"/>
              <a:t>Τα μειονεκτήματα αυτής της τοπολογίας είναι ότι το κόστος δημιουργίας ενός τέτοιου δικτύου είναι απαγορευτικό και ότι οι χρήστες μοιράζονται τη σύνδεση</a:t>
            </a:r>
          </a:p>
          <a:p>
            <a:endParaRPr lang="en-US" dirty="0"/>
          </a:p>
        </p:txBody>
      </p:sp>
    </p:spTree>
    <p:extLst>
      <p:ext uri="{BB962C8B-B14F-4D97-AF65-F5344CB8AC3E}">
        <p14:creationId xmlns:p14="http://schemas.microsoft.com/office/powerpoint/2010/main" val="2044481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Τοπολογίες δορυφορικών δικτύων -</a:t>
            </a:r>
            <a:br>
              <a:rPr lang="el-GR" altLang="en-US" dirty="0"/>
            </a:br>
            <a:r>
              <a:rPr lang="en-US" altLang="en-US" dirty="0"/>
              <a:t> TDMA</a:t>
            </a:r>
            <a:endParaRPr lang="en-US" dirty="0"/>
          </a:p>
        </p:txBody>
      </p:sp>
      <p:sp>
        <p:nvSpPr>
          <p:cNvPr id="3" name="Content Placeholder 2"/>
          <p:cNvSpPr>
            <a:spLocks noGrp="1"/>
          </p:cNvSpPr>
          <p:nvPr>
            <p:ph idx="1"/>
          </p:nvPr>
        </p:nvSpPr>
        <p:spPr/>
        <p:txBody>
          <a:bodyPr>
            <a:normAutofit/>
          </a:bodyPr>
          <a:lstStyle/>
          <a:p>
            <a:r>
              <a:rPr lang="el-GR" altLang="en-US" dirty="0"/>
              <a:t>Είναι μια τοπολογία που συνδυάζει τις τοπολογίες αστέρα και πλέγματος</a:t>
            </a:r>
          </a:p>
          <a:p>
            <a:r>
              <a:rPr lang="el-GR" altLang="en-US" dirty="0"/>
              <a:t>Είναι κατάλληλη για εφαρμογές που έχουν πολύ κίνηση στο δίκτυο</a:t>
            </a:r>
          </a:p>
          <a:p>
            <a:r>
              <a:rPr lang="el-GR" altLang="en-US" dirty="0"/>
              <a:t>Οι χρήστες πάλι μοιράζονται την σύνδεση όμως με χρήση των </a:t>
            </a:r>
            <a:r>
              <a:rPr lang="en-US" altLang="en-US" dirty="0"/>
              <a:t>IP</a:t>
            </a:r>
            <a:r>
              <a:rPr lang="el-GR" altLang="en-US" dirty="0"/>
              <a:t> διευθύνσεων του καθενός οι συνδέσεις γίνονται πολύ πιο γρήγορα</a:t>
            </a:r>
          </a:p>
          <a:p>
            <a:endParaRPr lang="en-US" dirty="0"/>
          </a:p>
        </p:txBody>
      </p:sp>
    </p:spTree>
    <p:extLst>
      <p:ext uri="{BB962C8B-B14F-4D97-AF65-F5344CB8AC3E}">
        <p14:creationId xmlns:p14="http://schemas.microsoft.com/office/powerpoint/2010/main" val="2044481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Τοπολογίες δορυφορικών δικτύων -</a:t>
            </a:r>
            <a:br>
              <a:rPr lang="el-GR" altLang="en-US" dirty="0"/>
            </a:br>
            <a:r>
              <a:rPr lang="en-US" altLang="en-US" dirty="0"/>
              <a:t> Yβ</a:t>
            </a:r>
            <a:r>
              <a:rPr lang="en-US" altLang="en-US" dirty="0" err="1"/>
              <a:t>ριδικά</a:t>
            </a:r>
            <a:r>
              <a:rPr lang="en-US" altLang="en-US" dirty="0"/>
              <a:t> </a:t>
            </a:r>
            <a:r>
              <a:rPr lang="en-US" altLang="en-US" dirty="0" err="1"/>
              <a:t>Δορυφορικά</a:t>
            </a:r>
            <a:r>
              <a:rPr lang="en-US" altLang="en-US" dirty="0"/>
              <a:t> </a:t>
            </a:r>
            <a:r>
              <a:rPr lang="en-US" altLang="en-US" dirty="0" err="1"/>
              <a:t>Δίκτυ</a:t>
            </a:r>
            <a:r>
              <a:rPr lang="en-US" altLang="en-US" dirty="0"/>
              <a:t>α</a:t>
            </a:r>
            <a:endParaRPr lang="en-US" dirty="0"/>
          </a:p>
        </p:txBody>
      </p:sp>
      <p:sp>
        <p:nvSpPr>
          <p:cNvPr id="3" name="Content Placeholder 2"/>
          <p:cNvSpPr>
            <a:spLocks noGrp="1"/>
          </p:cNvSpPr>
          <p:nvPr>
            <p:ph idx="1"/>
          </p:nvPr>
        </p:nvSpPr>
        <p:spPr/>
        <p:txBody>
          <a:bodyPr>
            <a:normAutofit fontScale="85000" lnSpcReduction="10000"/>
          </a:bodyPr>
          <a:lstStyle/>
          <a:p>
            <a:r>
              <a:rPr lang="el-GR" altLang="en-US" dirty="0"/>
              <a:t>Τα υβριδικά δορυφορικά δίκτυα είναι συνδυασμός των τοπολογιών δικτύων που αναφέρθηκαν </a:t>
            </a:r>
            <a:endParaRPr lang="en-US" altLang="en-US" dirty="0"/>
          </a:p>
          <a:p>
            <a:r>
              <a:rPr lang="el-GR" altLang="en-US" dirty="0"/>
              <a:t>Ο δορυφορικός σύνδεσμος μπορεί να είναι οπουδήποτε μέσα στο δίκτυο</a:t>
            </a:r>
            <a:endParaRPr lang="en-US" altLang="en-US" dirty="0"/>
          </a:p>
          <a:p>
            <a:r>
              <a:rPr lang="en-US" altLang="en-US" dirty="0"/>
              <a:t>H</a:t>
            </a:r>
            <a:r>
              <a:rPr lang="el-GR" altLang="en-US" dirty="0"/>
              <a:t> τοπολογία αστέρα χρησιμοποιείται για καλύτερο έλεγχο της κίνησης του δικτύου</a:t>
            </a:r>
          </a:p>
          <a:p>
            <a:r>
              <a:rPr lang="el-GR" altLang="en-US" dirty="0"/>
              <a:t>Ο κόμβος </a:t>
            </a:r>
            <a:r>
              <a:rPr lang="en-US" altLang="en-US" dirty="0"/>
              <a:t>Hub</a:t>
            </a:r>
            <a:r>
              <a:rPr lang="el-GR" altLang="en-US" dirty="0"/>
              <a:t> χρησιμοποιείται για να υπάρχει σύνδεση με πολλαπλές κοινότητες εκτός του δικτύου</a:t>
            </a:r>
          </a:p>
          <a:p>
            <a:r>
              <a:rPr lang="el-GR" altLang="en-US" dirty="0"/>
              <a:t>Πάλι με σωστή εκμετάλλευση των </a:t>
            </a:r>
            <a:r>
              <a:rPr lang="en-US" altLang="en-US" dirty="0"/>
              <a:t>IP</a:t>
            </a:r>
            <a:r>
              <a:rPr lang="el-GR" altLang="en-US" dirty="0"/>
              <a:t> διευθύνσεων των χρηστών, το δίκτυο λειτουργεί πολύ καλύτερα</a:t>
            </a:r>
          </a:p>
          <a:p>
            <a:endParaRPr lang="en-US" dirty="0"/>
          </a:p>
        </p:txBody>
      </p:sp>
    </p:spTree>
    <p:extLst>
      <p:ext uri="{BB962C8B-B14F-4D97-AF65-F5344CB8AC3E}">
        <p14:creationId xmlns:p14="http://schemas.microsoft.com/office/powerpoint/2010/main" val="3626977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TCP </a:t>
            </a:r>
            <a:r>
              <a:rPr lang="el-GR" altLang="en-US" dirty="0"/>
              <a:t>για δορυφορικά δίκτυα</a:t>
            </a:r>
            <a:endParaRPr lang="en-US" dirty="0"/>
          </a:p>
        </p:txBody>
      </p:sp>
      <p:sp>
        <p:nvSpPr>
          <p:cNvPr id="3" name="Content Placeholder 2"/>
          <p:cNvSpPr>
            <a:spLocks noGrp="1"/>
          </p:cNvSpPr>
          <p:nvPr>
            <p:ph idx="1"/>
          </p:nvPr>
        </p:nvSpPr>
        <p:spPr/>
        <p:txBody>
          <a:bodyPr>
            <a:normAutofit fontScale="85000" lnSpcReduction="20000"/>
          </a:bodyPr>
          <a:lstStyle/>
          <a:p>
            <a:r>
              <a:rPr lang="el-GR" altLang="en-US" dirty="0"/>
              <a:t>Το </a:t>
            </a:r>
            <a:r>
              <a:rPr lang="en-US" altLang="en-US" dirty="0"/>
              <a:t>TCP</a:t>
            </a:r>
            <a:r>
              <a:rPr lang="el-GR" altLang="en-US" dirty="0"/>
              <a:t> σχεδιάστηκε για χρήση σε ενσύρματα δίκτυα και μερικά χαρακτηριστικά του μειώνουν την απόδοση του όταν εφαρμόζεται σε δορυφορικά δίκτυα</a:t>
            </a:r>
          </a:p>
          <a:p>
            <a:r>
              <a:rPr lang="en-US" altLang="en-US" dirty="0"/>
              <a:t>Τα π</a:t>
            </a:r>
            <a:r>
              <a:rPr lang="en-US" altLang="en-US" dirty="0" err="1"/>
              <a:t>ρο</a:t>
            </a:r>
            <a:r>
              <a:rPr lang="en-US" altLang="en-US" dirty="0"/>
              <a:t>βλήματα που</a:t>
            </a:r>
            <a:r>
              <a:rPr lang="el-GR" altLang="en-US" dirty="0"/>
              <a:t> </a:t>
            </a:r>
            <a:r>
              <a:rPr lang="en-US" altLang="en-US" dirty="0" err="1"/>
              <a:t>εμφ</a:t>
            </a:r>
            <a:r>
              <a:rPr lang="en-US" altLang="en-US" dirty="0"/>
              <a:t>ανίζονται είναι:</a:t>
            </a:r>
            <a:endParaRPr lang="el-GR" altLang="en-US" dirty="0"/>
          </a:p>
          <a:p>
            <a:pPr lvl="1"/>
            <a:r>
              <a:rPr lang="en-US" altLang="en-US" dirty="0" err="1"/>
              <a:t>Mεγάλο</a:t>
            </a:r>
            <a:r>
              <a:rPr lang="en-US" altLang="en-US" dirty="0"/>
              <a:t> Round Trip Time</a:t>
            </a:r>
            <a:r>
              <a:rPr lang="el-GR" altLang="en-US" dirty="0"/>
              <a:t> </a:t>
            </a:r>
            <a:r>
              <a:rPr lang="en-US" altLang="en-US" dirty="0"/>
              <a:t>(RTT)</a:t>
            </a:r>
            <a:endParaRPr lang="el-GR" altLang="en-US" dirty="0"/>
          </a:p>
          <a:p>
            <a:pPr lvl="1"/>
            <a:r>
              <a:rPr lang="en-US" altLang="en-US" dirty="0" err="1"/>
              <a:t>Μεγάλο</a:t>
            </a:r>
            <a:r>
              <a:rPr lang="en-US" altLang="en-US" dirty="0"/>
              <a:t> </a:t>
            </a:r>
            <a:r>
              <a:rPr lang="en-US" altLang="en-US" dirty="0" err="1"/>
              <a:t>γινόμενo</a:t>
            </a:r>
            <a:r>
              <a:rPr lang="en-US" altLang="en-US" dirty="0"/>
              <a:t> </a:t>
            </a:r>
            <a:r>
              <a:rPr lang="el-GR" altLang="en-US" dirty="0"/>
              <a:t>καθυστέρησης * εύρος ζώνης</a:t>
            </a:r>
          </a:p>
          <a:p>
            <a:pPr lvl="1"/>
            <a:r>
              <a:rPr lang="el-GR" altLang="en-US" dirty="0"/>
              <a:t>Μεγάλος Ρυθμός Λαθών</a:t>
            </a:r>
          </a:p>
          <a:p>
            <a:pPr lvl="1"/>
            <a:r>
              <a:rPr lang="en-US" altLang="en-US" dirty="0" err="1"/>
              <a:t>Aσύμμετρη</a:t>
            </a:r>
            <a:r>
              <a:rPr lang="en-US" altLang="en-US" dirty="0"/>
              <a:t> </a:t>
            </a:r>
            <a:r>
              <a:rPr lang="en-US" altLang="en-US" dirty="0" err="1"/>
              <a:t>χρήση</a:t>
            </a:r>
            <a:endParaRPr lang="el-GR" altLang="en-US" dirty="0"/>
          </a:p>
          <a:p>
            <a:pPr lvl="1"/>
            <a:r>
              <a:rPr lang="en-US" altLang="en-US" dirty="0" err="1"/>
              <a:t>Δι</a:t>
            </a:r>
            <a:r>
              <a:rPr lang="en-US" altLang="en-US" dirty="0"/>
              <a:t>ακοπτόμενη σύνδεση</a:t>
            </a:r>
            <a:endParaRPr lang="el-GR" altLang="en-US" dirty="0"/>
          </a:p>
          <a:p>
            <a:pPr lvl="1"/>
            <a:r>
              <a:rPr lang="en-US" altLang="en-US" dirty="0" err="1"/>
              <a:t>Περιορισμένο</a:t>
            </a:r>
            <a:r>
              <a:rPr lang="en-US" altLang="en-US" dirty="0"/>
              <a:t> </a:t>
            </a:r>
            <a:r>
              <a:rPr lang="en-US" altLang="en-US" dirty="0" err="1"/>
              <a:t>μέγεθος</a:t>
            </a:r>
            <a:r>
              <a:rPr lang="en-US" altLang="en-US" dirty="0"/>
              <a:t> πα</a:t>
            </a:r>
            <a:r>
              <a:rPr lang="en-US" altLang="en-US" dirty="0" err="1"/>
              <a:t>κέτων</a:t>
            </a:r>
            <a:endParaRPr lang="el-GR" altLang="en-US" dirty="0"/>
          </a:p>
          <a:p>
            <a:endParaRPr lang="en-US" dirty="0"/>
          </a:p>
        </p:txBody>
      </p:sp>
    </p:spTree>
    <p:extLst>
      <p:ext uri="{BB962C8B-B14F-4D97-AF65-F5344CB8AC3E}">
        <p14:creationId xmlns:p14="http://schemas.microsoft.com/office/powerpoint/2010/main" val="355527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Κεραίες (2/3)</a:t>
            </a:r>
            <a:endParaRPr lang="en-US" dirty="0"/>
          </a:p>
        </p:txBody>
      </p:sp>
      <p:sp>
        <p:nvSpPr>
          <p:cNvPr id="3" name="Content Placeholder 2"/>
          <p:cNvSpPr>
            <a:spLocks noGrp="1"/>
          </p:cNvSpPr>
          <p:nvPr>
            <p:ph idx="1"/>
          </p:nvPr>
        </p:nvSpPr>
        <p:spPr/>
        <p:txBody>
          <a:bodyPr>
            <a:normAutofit fontScale="70000" lnSpcReduction="20000"/>
          </a:bodyPr>
          <a:lstStyle/>
          <a:p>
            <a:r>
              <a:rPr lang="el-GR" altLang="en-US" dirty="0"/>
              <a:t>Οι κεραίες είναι βασικά συστατικά όλων των </a:t>
            </a:r>
            <a:r>
              <a:rPr lang="el-GR" altLang="en-US" dirty="0" err="1"/>
              <a:t>ραδιο</a:t>
            </a:r>
            <a:r>
              <a:rPr lang="en-US" altLang="en-US" dirty="0"/>
              <a:t>-</a:t>
            </a:r>
            <a:r>
              <a:rPr lang="el-GR" altLang="en-US" dirty="0"/>
              <a:t>εξοπλισμών.</a:t>
            </a:r>
          </a:p>
          <a:p>
            <a:r>
              <a:rPr lang="el-GR" dirty="0"/>
              <a:t>Η κεραία είναι μια σειρά αγωγών (στοιχείων), που συνδέονται ηλεκτρικά με τον δέκτη ή τον πομπό </a:t>
            </a:r>
          </a:p>
          <a:p>
            <a:r>
              <a:rPr lang="el-GR" dirty="0"/>
              <a:t>Οι κεραίες μπορούν να σχεδιαστούν για να μεταδίδουν και να λαμβάνουν ραδιοκύματα</a:t>
            </a:r>
            <a:r>
              <a:rPr lang="en-US" dirty="0"/>
              <a:t>:</a:t>
            </a:r>
          </a:p>
          <a:p>
            <a:pPr lvl="1"/>
            <a:r>
              <a:rPr lang="el-GR" dirty="0"/>
              <a:t>σε όλες τις οριζόντιες κατευθύνσεις εξίσου (</a:t>
            </a:r>
            <a:r>
              <a:rPr lang="en-US" dirty="0"/>
              <a:t>omnidirectional antennas</a:t>
            </a:r>
            <a:r>
              <a:rPr lang="el-GR" dirty="0"/>
              <a:t>)</a:t>
            </a:r>
            <a:endParaRPr lang="en-US" dirty="0"/>
          </a:p>
          <a:p>
            <a:pPr lvl="1"/>
            <a:r>
              <a:rPr lang="el-GR" dirty="0"/>
              <a:t>σε μια συγκεκριμένη κατεύθυνση (</a:t>
            </a:r>
            <a:r>
              <a:rPr lang="en-US" dirty="0"/>
              <a:t>directional antennas</a:t>
            </a:r>
            <a:r>
              <a:rPr lang="el-GR" dirty="0"/>
              <a:t>) </a:t>
            </a:r>
          </a:p>
          <a:p>
            <a:r>
              <a:rPr lang="el-GR" dirty="0"/>
              <a:t>Μια κεραία μπορεί να περιλαμβάνει εξαρτήματα που δεν συνδέονται με τον πομπό, παραβολικούς ανακλαστήρες, κέρατα ή παρασιτικά στοιχεία, τα οποία χρησιμεύουν για να κατευθύνουν τα ραδιοκύματα σε μια δέσμη ή άλλο επιθυμητό σχέδιο ακτινοβολίας.</a:t>
            </a:r>
            <a:endParaRPr lang="en-US" dirty="0"/>
          </a:p>
        </p:txBody>
      </p:sp>
    </p:spTree>
    <p:extLst>
      <p:ext uri="{BB962C8B-B14F-4D97-AF65-F5344CB8AC3E}">
        <p14:creationId xmlns:p14="http://schemas.microsoft.com/office/powerpoint/2010/main" val="140140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Προσαρμογή του TCP σε δορυφορικά δίκτυα</a:t>
            </a:r>
            <a:endParaRPr lang="en-US" dirty="0"/>
          </a:p>
        </p:txBody>
      </p:sp>
      <p:sp>
        <p:nvSpPr>
          <p:cNvPr id="3" name="Content Placeholder 2"/>
          <p:cNvSpPr>
            <a:spLocks noGrp="1"/>
          </p:cNvSpPr>
          <p:nvPr>
            <p:ph idx="1"/>
          </p:nvPr>
        </p:nvSpPr>
        <p:spPr/>
        <p:txBody>
          <a:bodyPr>
            <a:normAutofit fontScale="85000" lnSpcReduction="20000"/>
          </a:bodyPr>
          <a:lstStyle/>
          <a:p>
            <a:r>
              <a:rPr lang="el-GR" altLang="en-US" dirty="0"/>
              <a:t>Περιορισμός του 3 </a:t>
            </a:r>
            <a:r>
              <a:rPr lang="en-US" altLang="en-US" dirty="0"/>
              <a:t>way handshake</a:t>
            </a:r>
            <a:r>
              <a:rPr lang="el-GR" altLang="en-US" dirty="0"/>
              <a:t> μόνο σε μεγάλα πακέτα</a:t>
            </a:r>
          </a:p>
          <a:p>
            <a:r>
              <a:rPr lang="el-GR" altLang="en-US" dirty="0"/>
              <a:t>Απενεργοποίηση του </a:t>
            </a:r>
            <a:r>
              <a:rPr lang="en-US" altLang="en-US" dirty="0"/>
              <a:t>slow</a:t>
            </a:r>
            <a:r>
              <a:rPr lang="el-GR" altLang="en-US" dirty="0"/>
              <a:t>-</a:t>
            </a:r>
            <a:r>
              <a:rPr lang="en-US" altLang="en-US" dirty="0"/>
              <a:t>start</a:t>
            </a:r>
            <a:r>
              <a:rPr lang="el-GR" altLang="en-US" dirty="0"/>
              <a:t> αλγόριθμου για τον έλεγχο συμφόρησης</a:t>
            </a:r>
          </a:p>
          <a:p>
            <a:r>
              <a:rPr lang="el-GR" altLang="en-US" dirty="0"/>
              <a:t>Κατάργηση αποστολής </a:t>
            </a:r>
            <a:r>
              <a:rPr lang="en-US" altLang="en-US" dirty="0"/>
              <a:t>ACK</a:t>
            </a:r>
            <a:r>
              <a:rPr lang="el-GR" altLang="en-US" dirty="0"/>
              <a:t> από τον παραλήπτη για κάθε εισερχόμενο πακέτο</a:t>
            </a:r>
          </a:p>
          <a:p>
            <a:r>
              <a:rPr lang="el-GR" altLang="en-US" dirty="0"/>
              <a:t>Μεγαλύτερο όριο συμφόρησης δικτύου και βελτίωση των αλγορίθμων ελέγχου συμφόρησης</a:t>
            </a:r>
          </a:p>
          <a:p>
            <a:r>
              <a:rPr lang="el-GR" altLang="en-US" dirty="0"/>
              <a:t>Υλοποίηση αλγορίθμων γρήγορης </a:t>
            </a:r>
            <a:r>
              <a:rPr lang="el-GR" altLang="en-US" dirty="0" err="1"/>
              <a:t>επαναποστολής</a:t>
            </a:r>
            <a:r>
              <a:rPr lang="el-GR" altLang="en-US" dirty="0"/>
              <a:t> (</a:t>
            </a:r>
            <a:r>
              <a:rPr lang="en-US" altLang="en-US" dirty="0"/>
              <a:t>fast retransmission</a:t>
            </a:r>
            <a:r>
              <a:rPr lang="el-GR" altLang="en-US" dirty="0"/>
              <a:t>) και γρήγορης ανάνηψης (</a:t>
            </a:r>
            <a:r>
              <a:rPr lang="en-US" altLang="en-US" dirty="0"/>
              <a:t>fast recovery</a:t>
            </a:r>
            <a:r>
              <a:rPr lang="el-GR" altLang="en-US" dirty="0"/>
              <a:t>)</a:t>
            </a:r>
          </a:p>
          <a:p>
            <a:endParaRPr lang="el-GR" altLang="en-US" dirty="0"/>
          </a:p>
          <a:p>
            <a:endParaRPr lang="el-GR" altLang="en-US" dirty="0"/>
          </a:p>
          <a:p>
            <a:endParaRPr lang="en-US" dirty="0"/>
          </a:p>
        </p:txBody>
      </p:sp>
    </p:spTree>
    <p:extLst>
      <p:ext uri="{BB962C8B-B14F-4D97-AF65-F5344CB8AC3E}">
        <p14:creationId xmlns:p14="http://schemas.microsoft.com/office/powerpoint/2010/main" val="3555275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Internet over Satellite (</a:t>
            </a:r>
            <a:r>
              <a:rPr lang="en-US" altLang="en-US" dirty="0" err="1"/>
              <a:t>IoS</a:t>
            </a:r>
            <a:r>
              <a:rPr lang="en-US" altLang="en-US" dirty="0"/>
              <a:t>)</a:t>
            </a:r>
            <a:endParaRPr lang="en-US" dirty="0"/>
          </a:p>
        </p:txBody>
      </p:sp>
      <p:sp>
        <p:nvSpPr>
          <p:cNvPr id="3" name="Content Placeholder 2"/>
          <p:cNvSpPr>
            <a:spLocks noGrp="1"/>
          </p:cNvSpPr>
          <p:nvPr>
            <p:ph idx="1"/>
          </p:nvPr>
        </p:nvSpPr>
        <p:spPr/>
        <p:txBody>
          <a:bodyPr/>
          <a:lstStyle/>
          <a:p>
            <a:r>
              <a:rPr lang="el-GR" altLang="en-US" dirty="0"/>
              <a:t>Το Δ</a:t>
            </a:r>
            <a:r>
              <a:rPr lang="en-GB" altLang="en-US" dirty="0" err="1"/>
              <a:t>ορυφορικό</a:t>
            </a:r>
            <a:r>
              <a:rPr lang="en-GB" altLang="en-US" dirty="0"/>
              <a:t> Internet (Internet over Satellite - </a:t>
            </a:r>
            <a:r>
              <a:rPr lang="en-US" altLang="en-US" dirty="0" err="1"/>
              <a:t>IoS</a:t>
            </a:r>
            <a:r>
              <a:rPr lang="en-GB" altLang="en-US" dirty="0"/>
              <a:t>), </a:t>
            </a:r>
            <a:r>
              <a:rPr lang="en-GB" altLang="en-US" dirty="0" err="1"/>
              <a:t>στοχεύ</a:t>
            </a:r>
            <a:r>
              <a:rPr lang="el-GR" altLang="en-US" dirty="0"/>
              <a:t>ει</a:t>
            </a:r>
            <a:r>
              <a:rPr lang="en-US" altLang="en-US" dirty="0"/>
              <a:t>:</a:t>
            </a:r>
          </a:p>
          <a:p>
            <a:pPr lvl="1"/>
            <a:r>
              <a:rPr lang="el-GR" altLang="en-US" dirty="0"/>
              <a:t>Σ</a:t>
            </a:r>
            <a:r>
              <a:rPr lang="en-GB" altLang="en-US" dirty="0" err="1"/>
              <a:t>την</a:t>
            </a:r>
            <a:r>
              <a:rPr lang="en-GB" altLang="en-US" dirty="0"/>
              <a:t> πα</a:t>
            </a:r>
            <a:r>
              <a:rPr lang="en-GB" altLang="en-US" dirty="0" err="1"/>
              <a:t>ροχή</a:t>
            </a:r>
            <a:r>
              <a:rPr lang="en-GB" altLang="en-US" dirty="0"/>
              <a:t> </a:t>
            </a:r>
            <a:r>
              <a:rPr lang="en-GB" altLang="en-US" dirty="0" err="1"/>
              <a:t>υψηλών</a:t>
            </a:r>
            <a:r>
              <a:rPr lang="en-GB" altLang="en-US" dirty="0"/>
              <a:t> τα</a:t>
            </a:r>
            <a:r>
              <a:rPr lang="en-GB" altLang="en-US" dirty="0" err="1"/>
              <a:t>χυτήτων</a:t>
            </a:r>
            <a:r>
              <a:rPr lang="en-GB" altLang="en-US" dirty="0"/>
              <a:t> </a:t>
            </a:r>
            <a:r>
              <a:rPr lang="en-GB" altLang="en-US" dirty="0" err="1"/>
              <a:t>μετάδοσης</a:t>
            </a:r>
            <a:r>
              <a:rPr lang="en-GB" altLang="en-US" dirty="0"/>
              <a:t> </a:t>
            </a:r>
            <a:r>
              <a:rPr lang="el-GR" altLang="en-US" dirty="0"/>
              <a:t>για τους χρήστες του</a:t>
            </a:r>
          </a:p>
          <a:p>
            <a:pPr lvl="1"/>
            <a:r>
              <a:rPr lang="el-GR" altLang="en-US" dirty="0"/>
              <a:t>Στην εξασφάλιση ποιότητας υπηρεσίας (</a:t>
            </a:r>
            <a:r>
              <a:rPr lang="en-GB" altLang="en-US" dirty="0"/>
              <a:t>Quality of Service</a:t>
            </a:r>
            <a:r>
              <a:rPr lang="el-GR" altLang="en-US" dirty="0"/>
              <a:t>)</a:t>
            </a:r>
            <a:r>
              <a:rPr lang="en-GB" altLang="en-US" dirty="0"/>
              <a:t> </a:t>
            </a:r>
            <a:r>
              <a:rPr lang="en-GB" altLang="en-US" dirty="0" err="1"/>
              <a:t>με</a:t>
            </a:r>
            <a:r>
              <a:rPr lang="en-GB" altLang="en-US" dirty="0"/>
              <a:t> </a:t>
            </a:r>
            <a:r>
              <a:rPr lang="en-GB" altLang="en-US" dirty="0" err="1"/>
              <a:t>το</a:t>
            </a:r>
            <a:r>
              <a:rPr lang="en-GB" altLang="en-US" dirty="0"/>
              <a:t> χα</a:t>
            </a:r>
            <a:r>
              <a:rPr lang="en-GB" altLang="en-US" dirty="0" err="1"/>
              <a:t>μηλότερο</a:t>
            </a:r>
            <a:r>
              <a:rPr lang="en-GB" altLang="en-US" dirty="0"/>
              <a:t> </a:t>
            </a:r>
            <a:r>
              <a:rPr lang="en-GB" altLang="en-US" dirty="0" err="1"/>
              <a:t>δυν</a:t>
            </a:r>
            <a:r>
              <a:rPr lang="en-GB" altLang="en-US" dirty="0"/>
              <a:t>ατό κόστος</a:t>
            </a:r>
            <a:endParaRPr lang="el-GR" altLang="en-US" dirty="0"/>
          </a:p>
          <a:p>
            <a:pPr lvl="1"/>
            <a:r>
              <a:rPr lang="el-GR" altLang="en-US" dirty="0"/>
              <a:t>Στην σύνδεση παντού και πάντοτε</a:t>
            </a:r>
          </a:p>
          <a:p>
            <a:endParaRPr lang="en-US" dirty="0"/>
          </a:p>
        </p:txBody>
      </p:sp>
    </p:spTree>
    <p:extLst>
      <p:ext uri="{BB962C8B-B14F-4D97-AF65-F5344CB8AC3E}">
        <p14:creationId xmlns:p14="http://schemas.microsoft.com/office/powerpoint/2010/main" val="3555275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Είδη Συνδέσεων</a:t>
            </a:r>
            <a:endParaRPr lang="en-US" dirty="0"/>
          </a:p>
        </p:txBody>
      </p:sp>
      <p:sp>
        <p:nvSpPr>
          <p:cNvPr id="3" name="Content Placeholder 2"/>
          <p:cNvSpPr>
            <a:spLocks noGrp="1"/>
          </p:cNvSpPr>
          <p:nvPr>
            <p:ph idx="1"/>
          </p:nvPr>
        </p:nvSpPr>
        <p:spPr/>
        <p:txBody>
          <a:bodyPr/>
          <a:lstStyle/>
          <a:p>
            <a:r>
              <a:rPr lang="en-GB" altLang="en-US" dirty="0" err="1"/>
              <a:t>Δορυφορική</a:t>
            </a:r>
            <a:r>
              <a:rPr lang="en-GB" altLang="en-US" dirty="0"/>
              <a:t> </a:t>
            </a:r>
            <a:r>
              <a:rPr lang="en-GB" altLang="en-US" dirty="0" err="1"/>
              <a:t>Σύνδεση</a:t>
            </a:r>
            <a:r>
              <a:rPr lang="en-GB" altLang="en-US" dirty="0"/>
              <a:t> απ</a:t>
            </a:r>
            <a:r>
              <a:rPr lang="en-GB" altLang="en-US" dirty="0" err="1"/>
              <a:t>ευθεί</a:t>
            </a:r>
            <a:r>
              <a:rPr lang="en-GB" altLang="en-US" dirty="0"/>
              <a:t>ας στον Τελικό Χρήστη</a:t>
            </a:r>
            <a:endParaRPr lang="el-GR" altLang="en-US" dirty="0"/>
          </a:p>
          <a:p>
            <a:r>
              <a:rPr lang="en-GB" altLang="en-US" dirty="0" err="1"/>
              <a:t>Άμεση</a:t>
            </a:r>
            <a:r>
              <a:rPr lang="en-GB" altLang="en-US" dirty="0"/>
              <a:t> </a:t>
            </a:r>
            <a:r>
              <a:rPr lang="en-GB" altLang="en-US" dirty="0" err="1"/>
              <a:t>Δορυφορική</a:t>
            </a:r>
            <a:r>
              <a:rPr lang="en-GB" altLang="en-US" dirty="0"/>
              <a:t> </a:t>
            </a:r>
            <a:r>
              <a:rPr lang="en-GB" altLang="en-US" dirty="0" err="1"/>
              <a:t>Σύνδεση</a:t>
            </a:r>
            <a:r>
              <a:rPr lang="en-GB" altLang="en-US" dirty="0"/>
              <a:t> </a:t>
            </a:r>
            <a:r>
              <a:rPr lang="en-GB" altLang="en-US" dirty="0" err="1"/>
              <a:t>μέσω</a:t>
            </a:r>
            <a:r>
              <a:rPr lang="en-GB" altLang="en-US" dirty="0"/>
              <a:t> ISP</a:t>
            </a:r>
            <a:endParaRPr lang="el-GR" altLang="en-US" dirty="0"/>
          </a:p>
          <a:p>
            <a:r>
              <a:rPr lang="el-GR" altLang="en-US" dirty="0" err="1"/>
              <a:t>Έμ</a:t>
            </a:r>
            <a:r>
              <a:rPr lang="en-GB" altLang="en-US" dirty="0" err="1"/>
              <a:t>μεση</a:t>
            </a:r>
            <a:r>
              <a:rPr lang="en-GB" altLang="en-US" dirty="0"/>
              <a:t> </a:t>
            </a:r>
            <a:r>
              <a:rPr lang="en-GB" altLang="en-US" dirty="0" err="1"/>
              <a:t>Δορυφορική</a:t>
            </a:r>
            <a:r>
              <a:rPr lang="en-GB" altLang="en-US" dirty="0"/>
              <a:t> </a:t>
            </a:r>
            <a:r>
              <a:rPr lang="en-GB" altLang="en-US" dirty="0" err="1"/>
              <a:t>Σύνδεση</a:t>
            </a:r>
            <a:r>
              <a:rPr lang="en-GB" altLang="en-US" dirty="0"/>
              <a:t> </a:t>
            </a:r>
            <a:r>
              <a:rPr lang="en-GB" altLang="en-US" dirty="0" err="1"/>
              <a:t>μέσω</a:t>
            </a:r>
            <a:r>
              <a:rPr lang="en-GB" altLang="en-US" dirty="0"/>
              <a:t> ISP</a:t>
            </a:r>
          </a:p>
          <a:p>
            <a:endParaRPr lang="en-US" dirty="0"/>
          </a:p>
        </p:txBody>
      </p:sp>
    </p:spTree>
    <p:extLst>
      <p:ext uri="{BB962C8B-B14F-4D97-AF65-F5344CB8AC3E}">
        <p14:creationId xmlns:p14="http://schemas.microsoft.com/office/powerpoint/2010/main" val="3555275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err="1"/>
              <a:t>Δορυφορική</a:t>
            </a:r>
            <a:r>
              <a:rPr lang="en-GB" altLang="en-US" dirty="0"/>
              <a:t> </a:t>
            </a:r>
            <a:r>
              <a:rPr lang="en-GB" altLang="en-US" dirty="0" err="1"/>
              <a:t>Σύνδεση</a:t>
            </a:r>
            <a:r>
              <a:rPr lang="en-GB" altLang="en-US" dirty="0"/>
              <a:t> απ</a:t>
            </a:r>
            <a:r>
              <a:rPr lang="en-GB" altLang="en-US" dirty="0" err="1"/>
              <a:t>ευθεί</a:t>
            </a:r>
            <a:r>
              <a:rPr lang="en-GB" altLang="en-US" dirty="0"/>
              <a:t>ας στον Τελικό Χρήστη</a:t>
            </a:r>
            <a:endParaRPr lang="en-US" dirty="0"/>
          </a:p>
        </p:txBody>
      </p:sp>
      <p:sp>
        <p:nvSpPr>
          <p:cNvPr id="3" name="Content Placeholder 2"/>
          <p:cNvSpPr>
            <a:spLocks noGrp="1"/>
          </p:cNvSpPr>
          <p:nvPr>
            <p:ph idx="1"/>
          </p:nvPr>
        </p:nvSpPr>
        <p:spPr/>
        <p:txBody>
          <a:bodyPr>
            <a:normAutofit fontScale="85000" lnSpcReduction="20000"/>
          </a:bodyPr>
          <a:lstStyle/>
          <a:p>
            <a:r>
              <a:rPr lang="el-GR" altLang="en-US" dirty="0"/>
              <a:t>Ο</a:t>
            </a:r>
            <a:r>
              <a:rPr lang="en-GB" altLang="en-US" dirty="0"/>
              <a:t> </a:t>
            </a:r>
            <a:r>
              <a:rPr lang="en-GB" altLang="en-US" dirty="0" err="1"/>
              <a:t>τελικός</a:t>
            </a:r>
            <a:r>
              <a:rPr lang="en-GB" altLang="en-US" dirty="0"/>
              <a:t> </a:t>
            </a:r>
            <a:r>
              <a:rPr lang="en-GB" altLang="en-US" dirty="0" err="1"/>
              <a:t>χρήστης</a:t>
            </a:r>
            <a:r>
              <a:rPr lang="en-GB" altLang="en-US" dirty="0"/>
              <a:t> </a:t>
            </a:r>
            <a:r>
              <a:rPr lang="en-GB" altLang="en-US" dirty="0" err="1"/>
              <a:t>συνδέετ</a:t>
            </a:r>
            <a:r>
              <a:rPr lang="en-GB" altLang="en-US" dirty="0"/>
              <a:t>αι απευθείας σε μια δορυφορική σύνδεση διαθέτοντας μια κάρτα δορυφορικής λήψης και ένα δορυφορικό δέκτη</a:t>
            </a:r>
            <a:endParaRPr lang="el-GR" altLang="en-US" dirty="0"/>
          </a:p>
          <a:p>
            <a:r>
              <a:rPr lang="en-GB" altLang="en-US" dirty="0" err="1"/>
              <a:t>Το</a:t>
            </a:r>
            <a:r>
              <a:rPr lang="en-GB" altLang="en-US" dirty="0"/>
              <a:t> </a:t>
            </a:r>
            <a:r>
              <a:rPr lang="en-GB" altLang="en-US" dirty="0" err="1"/>
              <a:t>κόστος</a:t>
            </a:r>
            <a:r>
              <a:rPr lang="en-GB" altLang="en-US" dirty="0"/>
              <a:t> </a:t>
            </a:r>
            <a:r>
              <a:rPr lang="en-GB" altLang="en-US" dirty="0" err="1"/>
              <a:t>σε</a:t>
            </a:r>
            <a:r>
              <a:rPr lang="en-GB" altLang="en-US" dirty="0"/>
              <a:t> απα</a:t>
            </a:r>
            <a:r>
              <a:rPr lang="en-GB" altLang="en-US" dirty="0" err="1"/>
              <a:t>ιτούμενο</a:t>
            </a:r>
            <a:r>
              <a:rPr lang="en-GB" altLang="en-US" dirty="0"/>
              <a:t> </a:t>
            </a:r>
            <a:r>
              <a:rPr lang="en-GB" altLang="en-US" dirty="0" err="1"/>
              <a:t>υλικό</a:t>
            </a:r>
            <a:r>
              <a:rPr lang="en-GB" altLang="en-US" dirty="0"/>
              <a:t> και </a:t>
            </a:r>
            <a:r>
              <a:rPr lang="en-GB" altLang="en-US" dirty="0" err="1"/>
              <a:t>λογισμικό</a:t>
            </a:r>
            <a:r>
              <a:rPr lang="el-GR" altLang="en-US" dirty="0"/>
              <a:t> </a:t>
            </a:r>
            <a:r>
              <a:rPr lang="en-GB" altLang="en-US" dirty="0" err="1"/>
              <a:t>είν</a:t>
            </a:r>
            <a:r>
              <a:rPr lang="en-GB" altLang="en-US" dirty="0"/>
              <a:t>αι αρκετά υψηλό</a:t>
            </a:r>
            <a:endParaRPr lang="el-GR" altLang="en-US" dirty="0"/>
          </a:p>
          <a:p>
            <a:r>
              <a:rPr lang="en-GB" altLang="en-US" dirty="0"/>
              <a:t>Η </a:t>
            </a:r>
            <a:r>
              <a:rPr lang="en-GB" altLang="en-US" dirty="0" err="1"/>
              <a:t>λήψη</a:t>
            </a:r>
            <a:r>
              <a:rPr lang="en-GB" altLang="en-US" dirty="0"/>
              <a:t> </a:t>
            </a:r>
            <a:r>
              <a:rPr lang="en-GB" altLang="en-US" dirty="0" err="1"/>
              <a:t>των</a:t>
            </a:r>
            <a:r>
              <a:rPr lang="en-GB" altLang="en-US" dirty="0"/>
              <a:t> </a:t>
            </a:r>
            <a:r>
              <a:rPr lang="en-GB" altLang="en-US" dirty="0" err="1"/>
              <a:t>δεδομένων</a:t>
            </a:r>
            <a:r>
              <a:rPr lang="en-GB" altLang="en-US" dirty="0"/>
              <a:t> </a:t>
            </a:r>
            <a:r>
              <a:rPr lang="en-GB" altLang="en-US" dirty="0" err="1"/>
              <a:t>γίνετ</a:t>
            </a:r>
            <a:r>
              <a:rPr lang="en-GB" altLang="en-US" dirty="0"/>
              <a:t>αι μέσω της δορυφορικής σύνδεσης, ενώ η αποστολή γίνεται μέσω μιας παραδοσιακής σύνδεσης στο Internet</a:t>
            </a:r>
            <a:endParaRPr lang="el-GR" altLang="en-US" dirty="0"/>
          </a:p>
          <a:p>
            <a:r>
              <a:rPr lang="en-GB" altLang="en-US" dirty="0" err="1"/>
              <a:t>Γι</a:t>
            </a:r>
            <a:r>
              <a:rPr lang="en-GB" altLang="en-US" dirty="0"/>
              <a:t>’ α</a:t>
            </a:r>
            <a:r>
              <a:rPr lang="en-GB" altLang="en-US" dirty="0" err="1"/>
              <a:t>υτό</a:t>
            </a:r>
            <a:r>
              <a:rPr lang="en-GB" altLang="en-US" dirty="0"/>
              <a:t> </a:t>
            </a:r>
            <a:r>
              <a:rPr lang="en-GB" altLang="en-US" dirty="0" err="1"/>
              <a:t>το</a:t>
            </a:r>
            <a:r>
              <a:rPr lang="en-GB" altLang="en-US" dirty="0"/>
              <a:t> </a:t>
            </a:r>
            <a:r>
              <a:rPr lang="en-GB" altLang="en-US" dirty="0" err="1"/>
              <a:t>λόγο</a:t>
            </a:r>
            <a:r>
              <a:rPr lang="en-GB" altLang="en-US" dirty="0"/>
              <a:t> αν και α</a:t>
            </a:r>
            <a:r>
              <a:rPr lang="en-GB" altLang="en-US" dirty="0" err="1"/>
              <a:t>υξάνετ</a:t>
            </a:r>
            <a:r>
              <a:rPr lang="en-GB" altLang="en-US" dirty="0"/>
              <a:t>αι ο ρυθμός λήψης δεδομένων, η ταχύτητα αποστολής των δεδομένων παραμένει χαμηλή</a:t>
            </a:r>
          </a:p>
          <a:p>
            <a:endParaRPr lang="en-US" dirty="0"/>
          </a:p>
        </p:txBody>
      </p:sp>
    </p:spTree>
    <p:extLst>
      <p:ext uri="{BB962C8B-B14F-4D97-AF65-F5344CB8AC3E}">
        <p14:creationId xmlns:p14="http://schemas.microsoft.com/office/powerpoint/2010/main" val="3555275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err="1"/>
              <a:t>Άμεση</a:t>
            </a:r>
            <a:r>
              <a:rPr lang="en-GB" altLang="en-US" dirty="0"/>
              <a:t> </a:t>
            </a:r>
            <a:r>
              <a:rPr lang="en-GB" altLang="en-US" dirty="0" err="1"/>
              <a:t>Σύνδεση</a:t>
            </a:r>
            <a:r>
              <a:rPr lang="el-GR" altLang="en-US" dirty="0"/>
              <a:t> </a:t>
            </a:r>
            <a:r>
              <a:rPr lang="en-GB" altLang="en-US" dirty="0" err="1"/>
              <a:t>μέσω</a:t>
            </a:r>
            <a:r>
              <a:rPr lang="en-GB" altLang="en-US" dirty="0"/>
              <a:t> ISP</a:t>
            </a:r>
            <a:endParaRPr lang="en-US" dirty="0"/>
          </a:p>
        </p:txBody>
      </p:sp>
      <p:sp>
        <p:nvSpPr>
          <p:cNvPr id="3" name="Content Placeholder 2"/>
          <p:cNvSpPr>
            <a:spLocks noGrp="1"/>
          </p:cNvSpPr>
          <p:nvPr>
            <p:ph idx="1"/>
          </p:nvPr>
        </p:nvSpPr>
        <p:spPr/>
        <p:txBody>
          <a:bodyPr>
            <a:normAutofit fontScale="77500" lnSpcReduction="20000"/>
          </a:bodyPr>
          <a:lstStyle/>
          <a:p>
            <a:r>
              <a:rPr lang="el-GR" altLang="en-US" dirty="0"/>
              <a:t>Ο</a:t>
            </a:r>
            <a:r>
              <a:rPr lang="en-GB" altLang="en-US" dirty="0"/>
              <a:t> ISP </a:t>
            </a:r>
            <a:r>
              <a:rPr lang="en-GB" altLang="en-US" dirty="0" err="1"/>
              <a:t>δι</a:t>
            </a:r>
            <a:r>
              <a:rPr lang="en-GB" altLang="en-US" dirty="0"/>
              <a:t>αθέτει ένα δορυφορικό πιάτο επικοινωνίας </a:t>
            </a:r>
            <a:endParaRPr lang="el-GR" altLang="en-US" dirty="0"/>
          </a:p>
          <a:p>
            <a:r>
              <a:rPr lang="en-GB" altLang="en-US" dirty="0"/>
              <a:t>Η </a:t>
            </a:r>
            <a:r>
              <a:rPr lang="en-GB" altLang="en-US" dirty="0" err="1"/>
              <a:t>κλήση</a:t>
            </a:r>
            <a:r>
              <a:rPr lang="en-GB" altLang="en-US" dirty="0"/>
              <a:t> </a:t>
            </a:r>
            <a:r>
              <a:rPr lang="en-GB" altLang="en-US" dirty="0" err="1"/>
              <a:t>κάθε</a:t>
            </a:r>
            <a:r>
              <a:rPr lang="en-GB" altLang="en-US" dirty="0"/>
              <a:t> </a:t>
            </a:r>
            <a:r>
              <a:rPr lang="en-GB" altLang="en-US" dirty="0" err="1"/>
              <a:t>χρήστη</a:t>
            </a:r>
            <a:r>
              <a:rPr lang="en-GB" altLang="en-US" dirty="0"/>
              <a:t> π</a:t>
            </a:r>
            <a:r>
              <a:rPr lang="en-GB" altLang="en-US" dirty="0" err="1"/>
              <a:t>ου</a:t>
            </a:r>
            <a:r>
              <a:rPr lang="en-GB" altLang="en-US" dirty="0"/>
              <a:t> </a:t>
            </a:r>
            <a:r>
              <a:rPr lang="en-GB" altLang="en-US" dirty="0" err="1"/>
              <a:t>συνδέετ</a:t>
            </a:r>
            <a:r>
              <a:rPr lang="en-GB" altLang="en-US" dirty="0"/>
              <a:t>αι με τον Internet Provider φθάνει από το modem του χρήστη στο διακομιστή του ISP</a:t>
            </a:r>
            <a:endParaRPr lang="el-GR" altLang="en-US" dirty="0"/>
          </a:p>
          <a:p>
            <a:r>
              <a:rPr lang="en-GB" altLang="en-US" dirty="0" err="1"/>
              <a:t>Αν</a:t>
            </a:r>
            <a:r>
              <a:rPr lang="en-GB" altLang="en-US" dirty="0"/>
              <a:t> τα </a:t>
            </a:r>
            <a:r>
              <a:rPr lang="el-GR" altLang="en-US" dirty="0"/>
              <a:t>δεδομένα</a:t>
            </a:r>
            <a:r>
              <a:rPr lang="en-GB" altLang="en-US" dirty="0"/>
              <a:t> π</a:t>
            </a:r>
            <a:r>
              <a:rPr lang="en-GB" altLang="en-US" dirty="0" err="1"/>
              <a:t>ου</a:t>
            </a:r>
            <a:r>
              <a:rPr lang="en-GB" altLang="en-US" dirty="0"/>
              <a:t> ο </a:t>
            </a:r>
            <a:r>
              <a:rPr lang="en-GB" altLang="en-US" dirty="0" err="1"/>
              <a:t>χρήστης</a:t>
            </a:r>
            <a:r>
              <a:rPr lang="en-GB" altLang="en-US" dirty="0"/>
              <a:t> </a:t>
            </a:r>
            <a:r>
              <a:rPr lang="en-GB" altLang="en-US" dirty="0" err="1"/>
              <a:t>ζητά</a:t>
            </a:r>
            <a:r>
              <a:rPr lang="en-GB" altLang="en-US" dirty="0"/>
              <a:t> β</a:t>
            </a:r>
            <a:r>
              <a:rPr lang="en-GB" altLang="en-US" dirty="0" err="1"/>
              <a:t>ρίσκοντ</a:t>
            </a:r>
            <a:r>
              <a:rPr lang="en-GB" altLang="en-US" dirty="0"/>
              <a:t>αι αποθηκευμένα στο διακομιστή τότε επιστρέφονται στο χρήστη</a:t>
            </a:r>
            <a:r>
              <a:rPr lang="el-GR" altLang="en-US" dirty="0"/>
              <a:t>, δ</a:t>
            </a:r>
            <a:r>
              <a:rPr lang="en-GB" altLang="en-US" dirty="0"/>
              <a:t>ια</a:t>
            </a:r>
            <a:r>
              <a:rPr lang="en-GB" altLang="en-US" dirty="0" err="1"/>
              <a:t>φορετικά</a:t>
            </a:r>
            <a:r>
              <a:rPr lang="en-GB" altLang="en-US" dirty="0"/>
              <a:t> η αίτηση μεταφέρεται στο δορυφόρο</a:t>
            </a:r>
            <a:endParaRPr lang="el-GR" altLang="en-US" dirty="0"/>
          </a:p>
          <a:p>
            <a:r>
              <a:rPr lang="el-GR" altLang="en-US" dirty="0"/>
              <a:t>Δεν πρόκειται για καθαρά δορυφορική σύνδεση αλλά για έναν συνδυασμό επίγειων και δορυφορικών συνδέσεων</a:t>
            </a:r>
          </a:p>
          <a:p>
            <a:r>
              <a:rPr lang="el-GR" altLang="en-US" dirty="0"/>
              <a:t>Η απόδοση της σύνδεσης επηρεάζεται από τους περιορισμούς των επίγειων συνδέσεων (όπως ταχύτητα και κίνηση)</a:t>
            </a:r>
          </a:p>
          <a:p>
            <a:endParaRPr lang="en-GB" altLang="en-US" dirty="0"/>
          </a:p>
          <a:p>
            <a:endParaRPr lang="en-US" dirty="0"/>
          </a:p>
        </p:txBody>
      </p:sp>
    </p:spTree>
    <p:extLst>
      <p:ext uri="{BB962C8B-B14F-4D97-AF65-F5344CB8AC3E}">
        <p14:creationId xmlns:p14="http://schemas.microsoft.com/office/powerpoint/2010/main" val="3555275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Έμμεση Σύνδεση μέσω ISP</a:t>
            </a:r>
            <a:endParaRPr lang="en-US" dirty="0"/>
          </a:p>
        </p:txBody>
      </p:sp>
      <p:sp>
        <p:nvSpPr>
          <p:cNvPr id="3" name="Content Placeholder 2"/>
          <p:cNvSpPr>
            <a:spLocks noGrp="1"/>
          </p:cNvSpPr>
          <p:nvPr>
            <p:ph idx="1"/>
          </p:nvPr>
        </p:nvSpPr>
        <p:spPr/>
        <p:txBody>
          <a:bodyPr>
            <a:normAutofit fontScale="85000" lnSpcReduction="10000"/>
          </a:bodyPr>
          <a:lstStyle/>
          <a:p>
            <a:r>
              <a:rPr lang="el-GR" altLang="en-US" dirty="0"/>
              <a:t>Ο</a:t>
            </a:r>
            <a:r>
              <a:rPr lang="en-GB" altLang="en-US" dirty="0"/>
              <a:t> ISP </a:t>
            </a:r>
            <a:r>
              <a:rPr lang="en-GB" altLang="en-US" dirty="0" err="1"/>
              <a:t>δε</a:t>
            </a:r>
            <a:r>
              <a:rPr lang="en-GB" altLang="en-US" dirty="0"/>
              <a:t> </a:t>
            </a:r>
            <a:r>
              <a:rPr lang="en-GB" altLang="en-US" dirty="0" err="1"/>
              <a:t>δι</a:t>
            </a:r>
            <a:r>
              <a:rPr lang="en-GB" altLang="en-US" dirty="0"/>
              <a:t>αθέτει δορυφορικό πιάτο επικοινωνίας αλλά συνδέεται με κάποια εταιρεία που διαθέτει σύνδεση με κάποιο δορυφόρ</a:t>
            </a:r>
            <a:r>
              <a:rPr lang="el-GR" altLang="en-US" dirty="0"/>
              <a:t>ο</a:t>
            </a:r>
          </a:p>
          <a:p>
            <a:r>
              <a:rPr lang="en-GB" altLang="en-US" dirty="0"/>
              <a:t>Η </a:t>
            </a:r>
            <a:r>
              <a:rPr lang="en-GB" altLang="en-US" dirty="0" err="1"/>
              <a:t>κλήση</a:t>
            </a:r>
            <a:r>
              <a:rPr lang="en-GB" altLang="en-US" dirty="0"/>
              <a:t> </a:t>
            </a:r>
            <a:r>
              <a:rPr lang="en-GB" altLang="en-US" dirty="0" err="1"/>
              <a:t>κάθε</a:t>
            </a:r>
            <a:r>
              <a:rPr lang="en-GB" altLang="en-US" dirty="0"/>
              <a:t> </a:t>
            </a:r>
            <a:r>
              <a:rPr lang="en-GB" altLang="en-US" dirty="0" err="1"/>
              <a:t>χρήστη</a:t>
            </a:r>
            <a:r>
              <a:rPr lang="en-GB" altLang="en-US" dirty="0"/>
              <a:t> π</a:t>
            </a:r>
            <a:r>
              <a:rPr lang="en-GB" altLang="en-US" dirty="0" err="1"/>
              <a:t>ου</a:t>
            </a:r>
            <a:r>
              <a:rPr lang="en-GB" altLang="en-US" dirty="0"/>
              <a:t> </a:t>
            </a:r>
            <a:r>
              <a:rPr lang="en-GB" altLang="en-US" dirty="0" err="1"/>
              <a:t>συνδέετ</a:t>
            </a:r>
            <a:r>
              <a:rPr lang="en-GB" altLang="en-US" dirty="0"/>
              <a:t>αι με τον Internet Provider φθάνει μέσω των τηλεφωνικών γραμμών από το modem του χρήστη στο διακομιστή του ISP</a:t>
            </a:r>
            <a:endParaRPr lang="el-GR" altLang="en-US" dirty="0"/>
          </a:p>
          <a:p>
            <a:r>
              <a:rPr lang="en-GB" altLang="en-US" dirty="0" err="1"/>
              <a:t>Αν</a:t>
            </a:r>
            <a:r>
              <a:rPr lang="en-GB" altLang="en-US" dirty="0"/>
              <a:t> τα </a:t>
            </a:r>
            <a:r>
              <a:rPr lang="en-GB" altLang="en-US" dirty="0" err="1"/>
              <a:t>δεδομέν</a:t>
            </a:r>
            <a:r>
              <a:rPr lang="en-GB" altLang="en-US" dirty="0"/>
              <a:t>α βρίσκονται ήδη αποθηκευμένα στο διακομιστή τότε επιστρέφονται στο χρήστη</a:t>
            </a:r>
            <a:endParaRPr lang="el-GR" altLang="en-US" dirty="0"/>
          </a:p>
          <a:p>
            <a:r>
              <a:rPr lang="en-GB" altLang="en-US" dirty="0"/>
              <a:t> </a:t>
            </a:r>
            <a:r>
              <a:rPr lang="en-GB" altLang="en-US" dirty="0" err="1"/>
              <a:t>Δι</a:t>
            </a:r>
            <a:r>
              <a:rPr lang="en-GB" altLang="en-US" dirty="0"/>
              <a:t>αφορετικά η αίτηση του χρήστη μεταφέρεται στο διακομιστή της εταιρείας που παρέχει το δορυφόρο</a:t>
            </a:r>
          </a:p>
          <a:p>
            <a:endParaRPr lang="en-US" dirty="0"/>
          </a:p>
        </p:txBody>
      </p:sp>
    </p:spTree>
    <p:extLst>
      <p:ext uri="{BB962C8B-B14F-4D97-AF65-F5344CB8AC3E}">
        <p14:creationId xmlns:p14="http://schemas.microsoft.com/office/powerpoint/2010/main" val="3555275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Βασική Απαιτούμενη Υποδομή</a:t>
            </a:r>
            <a:endParaRPr lang="en-US" dirty="0"/>
          </a:p>
        </p:txBody>
      </p:sp>
      <p:sp>
        <p:nvSpPr>
          <p:cNvPr id="3" name="Content Placeholder 2"/>
          <p:cNvSpPr>
            <a:spLocks noGrp="1"/>
          </p:cNvSpPr>
          <p:nvPr>
            <p:ph idx="1"/>
          </p:nvPr>
        </p:nvSpPr>
        <p:spPr/>
        <p:txBody>
          <a:bodyPr>
            <a:normAutofit fontScale="92500" lnSpcReduction="10000"/>
          </a:bodyPr>
          <a:lstStyle/>
          <a:p>
            <a:r>
              <a:rPr lang="en-GB" altLang="en-US" dirty="0"/>
              <a:t>Και </a:t>
            </a:r>
            <a:r>
              <a:rPr lang="en-GB" altLang="en-US" dirty="0" err="1"/>
              <a:t>στις</a:t>
            </a:r>
            <a:r>
              <a:rPr lang="en-GB" altLang="en-US" dirty="0"/>
              <a:t> </a:t>
            </a:r>
            <a:r>
              <a:rPr lang="en-GB" altLang="en-US" dirty="0" err="1"/>
              <a:t>τρεις</a:t>
            </a:r>
            <a:r>
              <a:rPr lang="en-GB" altLang="en-US" dirty="0"/>
              <a:t> </a:t>
            </a:r>
            <a:r>
              <a:rPr lang="en-GB" altLang="en-US" dirty="0" err="1"/>
              <a:t>μορφές</a:t>
            </a:r>
            <a:r>
              <a:rPr lang="en-GB" altLang="en-US" dirty="0"/>
              <a:t> </a:t>
            </a:r>
            <a:r>
              <a:rPr lang="en-GB" altLang="en-US" dirty="0" err="1"/>
              <a:t>σύνδεσης</a:t>
            </a:r>
            <a:r>
              <a:rPr lang="en-GB" altLang="en-US" dirty="0"/>
              <a:t> η απα</a:t>
            </a:r>
            <a:r>
              <a:rPr lang="en-GB" altLang="en-US" dirty="0" err="1"/>
              <a:t>ιτούμενη</a:t>
            </a:r>
            <a:r>
              <a:rPr lang="en-GB" altLang="en-US" dirty="0"/>
              <a:t> </a:t>
            </a:r>
            <a:r>
              <a:rPr lang="en-GB" altLang="en-US" dirty="0" err="1"/>
              <a:t>κοινή</a:t>
            </a:r>
            <a:r>
              <a:rPr lang="en-GB" altLang="en-US" dirty="0"/>
              <a:t> υπ</a:t>
            </a:r>
            <a:r>
              <a:rPr lang="en-GB" altLang="en-US" dirty="0" err="1"/>
              <a:t>οδομή</a:t>
            </a:r>
            <a:r>
              <a:rPr lang="en-GB" altLang="en-US" dirty="0"/>
              <a:t> π</a:t>
            </a:r>
            <a:r>
              <a:rPr lang="en-GB" altLang="en-US" dirty="0" err="1"/>
              <a:t>εριλ</a:t>
            </a:r>
            <a:r>
              <a:rPr lang="en-GB" altLang="en-US" dirty="0"/>
              <a:t>αμβάνει: </a:t>
            </a:r>
          </a:p>
          <a:p>
            <a:pPr lvl="1"/>
            <a:r>
              <a:rPr lang="en-GB" altLang="en-US" dirty="0" err="1"/>
              <a:t>Έν</a:t>
            </a:r>
            <a:r>
              <a:rPr lang="en-GB" altLang="en-US" dirty="0"/>
              <a:t>αν uplink σταθμό μετάδοσης προς το δορυφόρο</a:t>
            </a:r>
          </a:p>
          <a:p>
            <a:pPr lvl="1"/>
            <a:r>
              <a:rPr lang="en-GB" altLang="en-US" dirty="0" err="1"/>
              <a:t>Μι</a:t>
            </a:r>
            <a:r>
              <a:rPr lang="en-GB" altLang="en-US" dirty="0"/>
              <a:t>α πλατφόρμα προγραμμάτων δορυφορικής λήψης πολυμεσικών δεδομένων</a:t>
            </a:r>
          </a:p>
          <a:p>
            <a:pPr lvl="1"/>
            <a:r>
              <a:rPr lang="en-GB" altLang="en-US" dirty="0" err="1"/>
              <a:t>Μι</a:t>
            </a:r>
            <a:r>
              <a:rPr lang="en-GB" altLang="en-US" dirty="0"/>
              <a:t>α ή περισσότερες δορυφορικές συνδέσεις</a:t>
            </a:r>
            <a:endParaRPr lang="el-GR" altLang="en-US" dirty="0"/>
          </a:p>
          <a:p>
            <a:r>
              <a:rPr lang="en-GB" altLang="en-US" dirty="0" err="1"/>
              <a:t>Οι</a:t>
            </a:r>
            <a:r>
              <a:rPr lang="en-GB" altLang="en-US" dirty="0"/>
              <a:t> π</a:t>
            </a:r>
            <a:r>
              <a:rPr lang="en-GB" altLang="en-US" dirty="0" err="1"/>
              <a:t>ερισσότερο</a:t>
            </a:r>
            <a:r>
              <a:rPr lang="en-GB" altLang="en-US" dirty="0"/>
              <a:t> </a:t>
            </a:r>
            <a:r>
              <a:rPr lang="en-GB" altLang="en-US" dirty="0" err="1"/>
              <a:t>χρησιμο</a:t>
            </a:r>
            <a:r>
              <a:rPr lang="en-GB" altLang="en-US" dirty="0"/>
              <a:t>ποιούμενοι δορυφόροι στο Internet over Satellite είναι γεωστατικής τροχιάς (GEO)</a:t>
            </a:r>
          </a:p>
          <a:p>
            <a:endParaRPr lang="en-US" dirty="0"/>
          </a:p>
        </p:txBody>
      </p:sp>
    </p:spTree>
    <p:extLst>
      <p:ext uri="{BB962C8B-B14F-4D97-AF65-F5344CB8AC3E}">
        <p14:creationId xmlns:p14="http://schemas.microsoft.com/office/powerpoint/2010/main" val="3555275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Ταχύτητες</a:t>
            </a:r>
            <a:endParaRPr lang="en-US" dirty="0"/>
          </a:p>
        </p:txBody>
      </p:sp>
      <p:sp>
        <p:nvSpPr>
          <p:cNvPr id="3" name="Content Placeholder 2"/>
          <p:cNvSpPr>
            <a:spLocks noGrp="1"/>
          </p:cNvSpPr>
          <p:nvPr>
            <p:ph idx="1"/>
          </p:nvPr>
        </p:nvSpPr>
        <p:spPr/>
        <p:txBody>
          <a:bodyPr>
            <a:normAutofit fontScale="85000" lnSpcReduction="20000"/>
          </a:bodyPr>
          <a:lstStyle/>
          <a:p>
            <a:r>
              <a:rPr lang="el-GR" altLang="en-US" dirty="0"/>
              <a:t>Η μέγιστη ταχύτητα σε </a:t>
            </a:r>
            <a:r>
              <a:rPr lang="en-US" altLang="en-US" dirty="0"/>
              <a:t>downlink</a:t>
            </a:r>
            <a:r>
              <a:rPr lang="el-GR" altLang="en-US" dirty="0"/>
              <a:t> που φθάνει θεωρητικά ο καλύτερος δορυφόρος είναι τα 140</a:t>
            </a:r>
            <a:r>
              <a:rPr lang="en-US" altLang="en-US" dirty="0" err="1"/>
              <a:t>Gbps</a:t>
            </a:r>
            <a:r>
              <a:rPr lang="en-US" altLang="en-US" dirty="0"/>
              <a:t>, </a:t>
            </a:r>
            <a:r>
              <a:rPr lang="el-GR" altLang="en-US" dirty="0"/>
              <a:t>αλλά η μέση ταχύτητα συνήθως είναι 1-10</a:t>
            </a:r>
            <a:r>
              <a:rPr lang="en-GB" altLang="en-US" dirty="0"/>
              <a:t>Mbps</a:t>
            </a:r>
            <a:endParaRPr lang="el-GR" altLang="en-US" dirty="0"/>
          </a:p>
          <a:p>
            <a:r>
              <a:rPr lang="el-GR" altLang="en-US" dirty="0"/>
              <a:t>Η μέση </a:t>
            </a:r>
            <a:r>
              <a:rPr lang="en-GB" altLang="en-US" dirty="0"/>
              <a:t>τα</a:t>
            </a:r>
            <a:r>
              <a:rPr lang="en-GB" altLang="en-US" dirty="0" err="1"/>
              <a:t>χύτητ</a:t>
            </a:r>
            <a:r>
              <a:rPr lang="el-GR" altLang="en-US" dirty="0"/>
              <a:t>α</a:t>
            </a:r>
            <a:r>
              <a:rPr lang="en-GB" altLang="en-US" dirty="0"/>
              <a:t> απ</a:t>
            </a:r>
            <a:r>
              <a:rPr lang="en-GB" altLang="en-US" dirty="0" err="1"/>
              <a:t>οστολής</a:t>
            </a:r>
            <a:r>
              <a:rPr lang="en-GB" altLang="en-US" dirty="0"/>
              <a:t> </a:t>
            </a:r>
            <a:r>
              <a:rPr lang="en-GB" altLang="en-US" dirty="0" err="1"/>
              <a:t>δεδομένων</a:t>
            </a:r>
            <a:r>
              <a:rPr lang="en-GB" altLang="en-US" dirty="0"/>
              <a:t> από </a:t>
            </a:r>
            <a:r>
              <a:rPr lang="en-GB" altLang="en-US" dirty="0" err="1"/>
              <a:t>έν</a:t>
            </a:r>
            <a:r>
              <a:rPr lang="en-GB" altLang="en-US" dirty="0"/>
              <a:t>αν σταθμό στο δορυφόρο </a:t>
            </a:r>
            <a:r>
              <a:rPr lang="el-GR" altLang="en-US" dirty="0"/>
              <a:t>είναι περίπου</a:t>
            </a:r>
            <a:r>
              <a:rPr lang="en-GB" altLang="en-US" dirty="0"/>
              <a:t> </a:t>
            </a:r>
            <a:r>
              <a:rPr lang="el-GR" altLang="en-US" dirty="0"/>
              <a:t>0.5-1</a:t>
            </a:r>
            <a:r>
              <a:rPr lang="en-GB" altLang="en-US" dirty="0"/>
              <a:t>Mbps</a:t>
            </a:r>
            <a:endParaRPr lang="el-GR" altLang="en-US" dirty="0"/>
          </a:p>
          <a:p>
            <a:r>
              <a:rPr lang="en-GB" altLang="en-US" dirty="0" err="1"/>
              <a:t>Τεχνικές</a:t>
            </a:r>
            <a:r>
              <a:rPr lang="en-GB" altLang="en-US" dirty="0"/>
              <a:t> </a:t>
            </a:r>
            <a:r>
              <a:rPr lang="en-GB" altLang="en-US" dirty="0" err="1"/>
              <a:t>γι</a:t>
            </a:r>
            <a:r>
              <a:rPr lang="en-GB" altLang="en-US" dirty="0"/>
              <a:t>α την αύξηση της ταχύτητας και την βελτίωση της ποιότητας της σύνδεσης</a:t>
            </a:r>
            <a:r>
              <a:rPr lang="en-US" altLang="en-US" dirty="0"/>
              <a:t>:</a:t>
            </a:r>
            <a:endParaRPr lang="el-GR" altLang="en-US" dirty="0"/>
          </a:p>
          <a:p>
            <a:pPr lvl="1"/>
            <a:r>
              <a:rPr lang="el-GR" altLang="en-US" dirty="0"/>
              <a:t>Α</a:t>
            </a:r>
            <a:r>
              <a:rPr lang="en-GB" altLang="en-US" dirty="0"/>
              <a:t>π</a:t>
            </a:r>
            <a:r>
              <a:rPr lang="en-GB" altLang="en-US" dirty="0" err="1"/>
              <a:t>οθήκευση</a:t>
            </a:r>
            <a:r>
              <a:rPr lang="en-GB" altLang="en-US" dirty="0"/>
              <a:t> </a:t>
            </a:r>
            <a:r>
              <a:rPr lang="en-GB" altLang="en-US" dirty="0" err="1"/>
              <a:t>συχνά</a:t>
            </a:r>
            <a:r>
              <a:rPr lang="en-GB" altLang="en-US" dirty="0"/>
              <a:t> </a:t>
            </a:r>
            <a:r>
              <a:rPr lang="en-GB" altLang="en-US" dirty="0" err="1"/>
              <a:t>χρησιμο</a:t>
            </a:r>
            <a:r>
              <a:rPr lang="en-GB" altLang="en-US" dirty="0"/>
              <a:t>ποιούμενων πακέτων δεδομένων στους διακομιστές (Intelligent Caching)</a:t>
            </a:r>
          </a:p>
          <a:p>
            <a:pPr lvl="1"/>
            <a:r>
              <a:rPr lang="en-US" altLang="en-US" dirty="0"/>
              <a:t>A</a:t>
            </a:r>
            <a:r>
              <a:rPr lang="en-GB" altLang="en-US" dirty="0"/>
              <a:t>π</a:t>
            </a:r>
            <a:r>
              <a:rPr lang="en-GB" altLang="en-US" dirty="0" err="1"/>
              <a:t>οστολή</a:t>
            </a:r>
            <a:r>
              <a:rPr lang="en-GB" altLang="en-US" dirty="0"/>
              <a:t> πα</a:t>
            </a:r>
            <a:r>
              <a:rPr lang="en-GB" altLang="en-US" dirty="0" err="1"/>
              <a:t>κέτων</a:t>
            </a:r>
            <a:r>
              <a:rPr lang="en-GB" altLang="en-US" dirty="0"/>
              <a:t> </a:t>
            </a:r>
            <a:r>
              <a:rPr lang="en-GB" altLang="en-US" dirty="0" err="1"/>
              <a:t>χωρίς</a:t>
            </a:r>
            <a:r>
              <a:rPr lang="en-GB" altLang="en-US" dirty="0"/>
              <a:t> να </a:t>
            </a:r>
            <a:r>
              <a:rPr lang="en-GB" altLang="en-US" dirty="0" err="1"/>
              <a:t>είν</a:t>
            </a:r>
            <a:r>
              <a:rPr lang="en-GB" altLang="en-US" dirty="0"/>
              <a:t>αι πάντα απαραίτητ</a:t>
            </a:r>
            <a:r>
              <a:rPr lang="el-GR" altLang="en-US" dirty="0"/>
              <a:t>η</a:t>
            </a:r>
            <a:r>
              <a:rPr lang="en-GB" altLang="en-US" dirty="0"/>
              <a:t> η λήψη επιβεβαιώσεων</a:t>
            </a:r>
            <a:endParaRPr lang="en-US" dirty="0"/>
          </a:p>
          <a:p>
            <a:endParaRPr lang="en-GB" altLang="en-US" dirty="0"/>
          </a:p>
          <a:p>
            <a:endParaRPr lang="el-GR" altLang="en-US" dirty="0"/>
          </a:p>
          <a:p>
            <a:endParaRPr lang="en-US" dirty="0"/>
          </a:p>
        </p:txBody>
      </p:sp>
    </p:spTree>
    <p:extLst>
      <p:ext uri="{BB962C8B-B14F-4D97-AF65-F5344CB8AC3E}">
        <p14:creationId xmlns:p14="http://schemas.microsoft.com/office/powerpoint/2010/main" val="3555275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Ασφάλεια</a:t>
            </a:r>
            <a:endParaRPr lang="en-US" dirty="0"/>
          </a:p>
        </p:txBody>
      </p:sp>
      <p:sp>
        <p:nvSpPr>
          <p:cNvPr id="3" name="Content Placeholder 2"/>
          <p:cNvSpPr>
            <a:spLocks noGrp="1"/>
          </p:cNvSpPr>
          <p:nvPr>
            <p:ph idx="1"/>
          </p:nvPr>
        </p:nvSpPr>
        <p:spPr/>
        <p:txBody>
          <a:bodyPr>
            <a:normAutofit fontScale="92500" lnSpcReduction="10000"/>
          </a:bodyPr>
          <a:lstStyle/>
          <a:p>
            <a:r>
              <a:rPr lang="el-GR" altLang="en-US" dirty="0"/>
              <a:t>Η ασφάλεια αποτελεί γενικότερο πρόβλημα των ασύρματων επικοινωνιών </a:t>
            </a:r>
          </a:p>
          <a:p>
            <a:r>
              <a:rPr lang="en-GB" altLang="en-US" dirty="0" err="1"/>
              <a:t>Μι</a:t>
            </a:r>
            <a:r>
              <a:rPr lang="en-GB" altLang="en-US" dirty="0"/>
              <a:t>α λύση είναι η κρυπτογράφηση των δεδομένων από τον πομπό και η αποκρυπτογράφηση από το δέκτη, είτε με δημόσια είτε με ιδιωτικά κλειδιά</a:t>
            </a:r>
            <a:endParaRPr lang="el-GR" altLang="en-US" dirty="0"/>
          </a:p>
          <a:p>
            <a:r>
              <a:rPr lang="el-GR" altLang="en-US" dirty="0"/>
              <a:t>Τα τελευταία χρόνια μ</a:t>
            </a:r>
            <a:r>
              <a:rPr lang="en-GB" altLang="en-US" dirty="0" err="1"/>
              <a:t>έσ</a:t>
            </a:r>
            <a:r>
              <a:rPr lang="en-GB" altLang="en-US" dirty="0"/>
              <a:t>α στην προσπάθεια προτυποποίησης των πρωτοκόλλων για δορυφορικά δίκτυα εντάσσεται και η ανάπτυξη ενός πρωτοκόλλου ασφάλειας</a:t>
            </a:r>
          </a:p>
          <a:p>
            <a:endParaRPr lang="en-US" dirty="0"/>
          </a:p>
        </p:txBody>
      </p:sp>
    </p:spTree>
    <p:extLst>
      <p:ext uri="{BB962C8B-B14F-4D97-AF65-F5344CB8AC3E}">
        <p14:creationId xmlns:p14="http://schemas.microsoft.com/office/powerpoint/2010/main" val="2449774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Ποιότητα Υπηρεσίας</a:t>
            </a:r>
            <a:endParaRPr lang="en-US" dirty="0"/>
          </a:p>
        </p:txBody>
      </p:sp>
      <p:sp>
        <p:nvSpPr>
          <p:cNvPr id="3" name="Content Placeholder 2"/>
          <p:cNvSpPr>
            <a:spLocks noGrp="1"/>
          </p:cNvSpPr>
          <p:nvPr>
            <p:ph idx="1"/>
          </p:nvPr>
        </p:nvSpPr>
        <p:spPr/>
        <p:txBody>
          <a:bodyPr>
            <a:normAutofit fontScale="85000" lnSpcReduction="10000"/>
          </a:bodyPr>
          <a:lstStyle/>
          <a:p>
            <a:r>
              <a:rPr lang="en-GB" altLang="en-US" dirty="0"/>
              <a:t>Η α</a:t>
            </a:r>
            <a:r>
              <a:rPr lang="en-GB" altLang="en-US" dirty="0" err="1"/>
              <a:t>νά</a:t>
            </a:r>
            <a:r>
              <a:rPr lang="en-GB" altLang="en-US" dirty="0"/>
              <a:t>πτυξη μηχανισμών που θα προσφέρουν Quality of Service </a:t>
            </a:r>
            <a:r>
              <a:rPr lang="el-GR" altLang="en-US" dirty="0"/>
              <a:t>στο </a:t>
            </a:r>
            <a:r>
              <a:rPr lang="en-US" altLang="en-US" dirty="0" err="1"/>
              <a:t>IoS</a:t>
            </a:r>
            <a:r>
              <a:rPr lang="en-US" altLang="en-US" dirty="0"/>
              <a:t> </a:t>
            </a:r>
            <a:r>
              <a:rPr lang="en-GB" altLang="en-US" dirty="0"/>
              <a:t>απ</a:t>
            </a:r>
            <a:r>
              <a:rPr lang="en-GB" altLang="en-US" dirty="0" err="1"/>
              <a:t>οτελεί</a:t>
            </a:r>
            <a:r>
              <a:rPr lang="en-GB" altLang="en-US" dirty="0"/>
              <a:t> α</a:t>
            </a:r>
            <a:r>
              <a:rPr lang="en-GB" altLang="en-US" dirty="0" err="1"/>
              <a:t>ντικείμενο</a:t>
            </a:r>
            <a:r>
              <a:rPr lang="en-GB" altLang="en-US" dirty="0"/>
              <a:t> </a:t>
            </a:r>
            <a:r>
              <a:rPr lang="en-GB" altLang="en-US" dirty="0" err="1"/>
              <a:t>μελέτης</a:t>
            </a:r>
            <a:r>
              <a:rPr lang="en-GB" altLang="en-US" dirty="0"/>
              <a:t> </a:t>
            </a:r>
          </a:p>
          <a:p>
            <a:r>
              <a:rPr lang="en-GB" altLang="en-US" dirty="0" err="1"/>
              <a:t>Οι</a:t>
            </a:r>
            <a:r>
              <a:rPr lang="en-GB" altLang="en-US" dirty="0"/>
              <a:t> </a:t>
            </a:r>
            <a:r>
              <a:rPr lang="en-GB" altLang="en-US" dirty="0" err="1"/>
              <a:t>μηχ</a:t>
            </a:r>
            <a:r>
              <a:rPr lang="en-GB" altLang="en-US" dirty="0"/>
              <a:t>ανισμοί πρέπει να ικανοποιούν τα ακόλουθα πέντε χαρακτηριστικά:</a:t>
            </a:r>
            <a:endParaRPr lang="el-GR" altLang="en-US" dirty="0"/>
          </a:p>
          <a:p>
            <a:pPr lvl="1"/>
            <a:r>
              <a:rPr lang="el-GR" altLang="en-US" dirty="0"/>
              <a:t>Ελάχιστη τ</a:t>
            </a:r>
            <a:r>
              <a:rPr lang="en-GB" altLang="en-US" dirty="0"/>
              <a:t>α</a:t>
            </a:r>
            <a:r>
              <a:rPr lang="en-GB" altLang="en-US" dirty="0" err="1"/>
              <a:t>χύτητ</a:t>
            </a:r>
            <a:r>
              <a:rPr lang="en-GB" altLang="en-US" dirty="0"/>
              <a:t>α μετάδοσης</a:t>
            </a:r>
          </a:p>
          <a:p>
            <a:pPr lvl="1"/>
            <a:r>
              <a:rPr lang="en-GB" altLang="en-US" dirty="0" err="1"/>
              <a:t>Όρι</a:t>
            </a:r>
            <a:r>
              <a:rPr lang="en-GB" altLang="en-US" dirty="0"/>
              <a:t>α στην καθυστέρηση και </a:t>
            </a:r>
            <a:r>
              <a:rPr lang="el-GR" altLang="en-US" dirty="0"/>
              <a:t>τη </a:t>
            </a:r>
            <a:r>
              <a:rPr lang="en-GB" altLang="en-US" dirty="0" err="1"/>
              <a:t>δι</a:t>
            </a:r>
            <a:r>
              <a:rPr lang="en-GB" altLang="en-US" dirty="0"/>
              <a:t>ακύμανσή της</a:t>
            </a:r>
            <a:endParaRPr lang="el-GR" altLang="en-US" dirty="0"/>
          </a:p>
          <a:p>
            <a:pPr lvl="1"/>
            <a:r>
              <a:rPr lang="el-GR" dirty="0"/>
              <a:t>Μέση και μέγιστη </a:t>
            </a:r>
            <a:r>
              <a:rPr lang="el-GR" dirty="0" err="1"/>
              <a:t>ρυθμαπόδοση</a:t>
            </a:r>
            <a:r>
              <a:rPr lang="el-GR" dirty="0"/>
              <a:t> (</a:t>
            </a:r>
            <a:r>
              <a:rPr lang="en-US" dirty="0"/>
              <a:t>throughput</a:t>
            </a:r>
            <a:r>
              <a:rPr lang="el-GR" dirty="0"/>
              <a:t>)</a:t>
            </a:r>
            <a:endParaRPr lang="en-GB" altLang="en-US" dirty="0"/>
          </a:p>
          <a:p>
            <a:pPr lvl="1"/>
            <a:r>
              <a:rPr lang="el-GR" altLang="en-US" dirty="0"/>
              <a:t>Χ</a:t>
            </a:r>
            <a:r>
              <a:rPr lang="en-GB" altLang="en-US" dirty="0" err="1"/>
              <a:t>ρόνοι</a:t>
            </a:r>
            <a:r>
              <a:rPr lang="en-GB" altLang="en-US" dirty="0"/>
              <a:t> </a:t>
            </a:r>
            <a:r>
              <a:rPr lang="en-GB" altLang="en-US" dirty="0" err="1"/>
              <a:t>έν</a:t>
            </a:r>
            <a:r>
              <a:rPr lang="en-GB" altLang="en-US" dirty="0"/>
              <a:t>αρξης και λήξης για μια αιτούμενη υπηρεσία</a:t>
            </a:r>
          </a:p>
          <a:p>
            <a:pPr lvl="1"/>
            <a:r>
              <a:rPr lang="el-GR" altLang="en-US" dirty="0"/>
              <a:t>Ρυθμός Απώλειας Πακέτων</a:t>
            </a:r>
            <a:endParaRPr lang="en-GB" altLang="en-US" dirty="0"/>
          </a:p>
          <a:p>
            <a:endParaRPr lang="en-US" dirty="0"/>
          </a:p>
        </p:txBody>
      </p:sp>
    </p:spTree>
    <p:extLst>
      <p:ext uri="{BB962C8B-B14F-4D97-AF65-F5344CB8AC3E}">
        <p14:creationId xmlns:p14="http://schemas.microsoft.com/office/powerpoint/2010/main" val="244977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Κεραίες (3/3)</a:t>
            </a:r>
            <a:endParaRPr lang="en-US" dirty="0"/>
          </a:p>
        </p:txBody>
      </p:sp>
      <p:sp>
        <p:nvSpPr>
          <p:cNvPr id="5" name="Text Placeholder 5"/>
          <p:cNvSpPr txBox="1">
            <a:spLocks/>
          </p:cNvSpPr>
          <p:nvPr/>
        </p:nvSpPr>
        <p:spPr>
          <a:xfrm>
            <a:off x="107504" y="5445224"/>
            <a:ext cx="8784976" cy="7938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altLang="en-US" sz="1800" dirty="0"/>
              <a:t>Πολλαπλές κεραίες στην έρημο </a:t>
            </a:r>
            <a:r>
              <a:rPr lang="en-US" altLang="en-US" sz="1800" dirty="0"/>
              <a:t>Atacama </a:t>
            </a:r>
            <a:r>
              <a:rPr lang="el-GR" altLang="en-US" sz="1800" dirty="0"/>
              <a:t>στη Χιλή (</a:t>
            </a:r>
            <a:r>
              <a:rPr lang="en-US" altLang="en-US" sz="1800" dirty="0"/>
              <a:t>source: https://upload.wikimedia.org/wikipedia/commons/b/bd/The_Atacama_Large_Millimeter_submillimeter_Array_%28ALMA%29_by_night_under_the_Magellanic_Clouds.jpg</a:t>
            </a:r>
            <a:r>
              <a:rPr lang="el-GR" altLang="en-US" sz="1800" dirty="0"/>
              <a:t>)</a:t>
            </a:r>
            <a:endParaRPr lang="en-US" sz="1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7157" y="1700808"/>
            <a:ext cx="5549685" cy="3692835"/>
          </a:xfrm>
        </p:spPr>
      </p:pic>
    </p:spTree>
    <p:extLst>
      <p:ext uri="{BB962C8B-B14F-4D97-AF65-F5344CB8AC3E}">
        <p14:creationId xmlns:p14="http://schemas.microsoft.com/office/powerpoint/2010/main" val="1193475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Δρομολόγηση</a:t>
            </a:r>
            <a:endParaRPr lang="en-US" dirty="0"/>
          </a:p>
        </p:txBody>
      </p:sp>
      <p:sp>
        <p:nvSpPr>
          <p:cNvPr id="3" name="Content Placeholder 2"/>
          <p:cNvSpPr>
            <a:spLocks noGrp="1"/>
          </p:cNvSpPr>
          <p:nvPr>
            <p:ph idx="1"/>
          </p:nvPr>
        </p:nvSpPr>
        <p:spPr/>
        <p:txBody>
          <a:bodyPr>
            <a:normAutofit fontScale="85000" lnSpcReduction="20000"/>
          </a:bodyPr>
          <a:lstStyle/>
          <a:p>
            <a:r>
              <a:rPr lang="el-GR" dirty="0"/>
              <a:t>Σημαντικό θέμα έρευνας στο </a:t>
            </a:r>
            <a:r>
              <a:rPr lang="en-US" dirty="0"/>
              <a:t>Internet over Satellite</a:t>
            </a:r>
            <a:r>
              <a:rPr lang="el-GR" dirty="0"/>
              <a:t>, αποτελεί και η δρομολόγηση των πακέτων δεδομένων</a:t>
            </a:r>
          </a:p>
          <a:p>
            <a:r>
              <a:rPr lang="el-GR" dirty="0"/>
              <a:t>Οι δορυφόροι που δε βρίσκονται σε γεωστατική τροχιά αλλάζουν δυναμικά τις τοπολογίες των δορυφορικών δικτύων με αποτέλεσμα να χρειάζονται συχνή αλλαγή και οι πίνακες δρομολόγησης</a:t>
            </a:r>
          </a:p>
          <a:p>
            <a:r>
              <a:rPr lang="el-GR" dirty="0"/>
              <a:t>Η διατήρηση των πινάκων δρομολόγησης στους δορυφόρους δεν είναι συμφέρουσα καθώς δεν είναι εύκολη η ανανέωση και ενημέρωσή τους </a:t>
            </a:r>
          </a:p>
          <a:p>
            <a:r>
              <a:rPr lang="el-GR" dirty="0"/>
              <a:t>Μια καλή λύση είναι η χρησιμοποίηση ενός ιδιαίτερου τρόπου δρομολόγησης, όπως το </a:t>
            </a:r>
            <a:r>
              <a:rPr lang="en-US" dirty="0"/>
              <a:t>Network Address Translation</a:t>
            </a:r>
            <a:r>
              <a:rPr lang="el-GR" dirty="0"/>
              <a:t> (</a:t>
            </a:r>
            <a:r>
              <a:rPr lang="en-US" dirty="0"/>
              <a:t>NAT</a:t>
            </a:r>
            <a:r>
              <a:rPr lang="el-GR" dirty="0"/>
              <a:t>)</a:t>
            </a:r>
            <a:endParaRPr lang="en-US" dirty="0"/>
          </a:p>
        </p:txBody>
      </p:sp>
    </p:spTree>
    <p:extLst>
      <p:ext uri="{BB962C8B-B14F-4D97-AF65-F5344CB8AC3E}">
        <p14:creationId xmlns:p14="http://schemas.microsoft.com/office/powerpoint/2010/main" val="811605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NAT</a:t>
            </a:r>
            <a:endParaRPr lang="en-US" dirty="0"/>
          </a:p>
        </p:txBody>
      </p:sp>
      <p:sp>
        <p:nvSpPr>
          <p:cNvPr id="3" name="Content Placeholder 2"/>
          <p:cNvSpPr>
            <a:spLocks noGrp="1"/>
          </p:cNvSpPr>
          <p:nvPr>
            <p:ph idx="1"/>
          </p:nvPr>
        </p:nvSpPr>
        <p:spPr/>
        <p:txBody>
          <a:bodyPr>
            <a:normAutofit lnSpcReduction="10000"/>
          </a:bodyPr>
          <a:lstStyle/>
          <a:p>
            <a:r>
              <a:rPr lang="el-GR" dirty="0"/>
              <a:t>Σε αυτή την τεχνική η αναγκαία πληροφορία για τη δρομολόγηση προέρχεται από το ίδιο το δίκτυο</a:t>
            </a:r>
          </a:p>
          <a:p>
            <a:r>
              <a:rPr lang="el-GR" dirty="0"/>
              <a:t>Ο ΝΑΤ </a:t>
            </a:r>
            <a:r>
              <a:rPr lang="en-US" dirty="0"/>
              <a:t>router</a:t>
            </a:r>
            <a:r>
              <a:rPr lang="el-GR" dirty="0"/>
              <a:t> λαμβάνει τα δεδομένα και υπολογίζει κάθε φορά τις διευθύνσεις λήψης αλλά και προορισμού των πακέτων</a:t>
            </a:r>
          </a:p>
          <a:p>
            <a:r>
              <a:rPr lang="el-GR" dirty="0"/>
              <a:t>Η διαδικασία είναι αμφίδρομη</a:t>
            </a:r>
          </a:p>
          <a:p>
            <a:r>
              <a:rPr lang="el-GR" dirty="0"/>
              <a:t>Μειονέκτημα: η αυξημένη πολυπλοκότητα των  υπολογισμών</a:t>
            </a:r>
            <a:endParaRPr lang="en-US" dirty="0"/>
          </a:p>
        </p:txBody>
      </p:sp>
    </p:spTree>
    <p:extLst>
      <p:ext uri="{BB962C8B-B14F-4D97-AF65-F5344CB8AC3E}">
        <p14:creationId xmlns:p14="http://schemas.microsoft.com/office/powerpoint/2010/main" val="778868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Υπηρεσίες στο </a:t>
            </a:r>
            <a:r>
              <a:rPr lang="en-US" altLang="en-US"/>
              <a:t>IoS</a:t>
            </a:r>
            <a:endParaRPr lang="en-US" dirty="0"/>
          </a:p>
        </p:txBody>
      </p:sp>
      <p:sp>
        <p:nvSpPr>
          <p:cNvPr id="3" name="Content Placeholder 2"/>
          <p:cNvSpPr>
            <a:spLocks noGrp="1"/>
          </p:cNvSpPr>
          <p:nvPr>
            <p:ph idx="1"/>
          </p:nvPr>
        </p:nvSpPr>
        <p:spPr/>
        <p:txBody>
          <a:bodyPr>
            <a:normAutofit fontScale="85000" lnSpcReduction="20000"/>
          </a:bodyPr>
          <a:lstStyle/>
          <a:p>
            <a:r>
              <a:rPr lang="el-GR" altLang="en-US" dirty="0"/>
              <a:t>Είδη υπηρεσιών</a:t>
            </a:r>
            <a:r>
              <a:rPr lang="en-US" altLang="en-US" dirty="0"/>
              <a:t>:</a:t>
            </a:r>
          </a:p>
          <a:p>
            <a:pPr lvl="1"/>
            <a:r>
              <a:rPr lang="el-GR" altLang="en-US" dirty="0"/>
              <a:t>Μ</a:t>
            </a:r>
            <a:r>
              <a:rPr lang="en-GB" altLang="en-US" dirty="0" err="1"/>
              <a:t>ονόδρομες</a:t>
            </a:r>
            <a:r>
              <a:rPr lang="en-GB" altLang="en-US" dirty="0"/>
              <a:t>, όπ</a:t>
            </a:r>
            <a:r>
              <a:rPr lang="en-GB" altLang="en-US" dirty="0" err="1"/>
              <a:t>ως</a:t>
            </a:r>
            <a:r>
              <a:rPr lang="en-GB" altLang="en-US" dirty="0"/>
              <a:t> η </a:t>
            </a:r>
            <a:r>
              <a:rPr lang="en-GB" altLang="en-US" dirty="0" err="1"/>
              <a:t>δορυφορική</a:t>
            </a:r>
            <a:r>
              <a:rPr lang="en-GB" altLang="en-US" dirty="0"/>
              <a:t> </a:t>
            </a:r>
            <a:r>
              <a:rPr lang="en-GB" altLang="en-US" dirty="0" err="1"/>
              <a:t>τηλεόρ</a:t>
            </a:r>
            <a:r>
              <a:rPr lang="en-GB" altLang="en-US" dirty="0"/>
              <a:t>αση</a:t>
            </a:r>
          </a:p>
          <a:p>
            <a:pPr lvl="1"/>
            <a:r>
              <a:rPr lang="el-GR" altLang="en-US" dirty="0"/>
              <a:t>Α</a:t>
            </a:r>
            <a:r>
              <a:rPr lang="en-GB" altLang="en-US" dirty="0" err="1"/>
              <a:t>μφίδρομες</a:t>
            </a:r>
            <a:r>
              <a:rPr lang="en-GB" altLang="en-US" dirty="0"/>
              <a:t> ή </a:t>
            </a:r>
            <a:r>
              <a:rPr lang="en-GB" altLang="en-US" dirty="0" err="1"/>
              <a:t>δι</a:t>
            </a:r>
            <a:r>
              <a:rPr lang="en-GB" altLang="en-US" dirty="0"/>
              <a:t>αδραστικές, όπως η τηλε-ιατρική και η τηλε-εργασία</a:t>
            </a:r>
          </a:p>
          <a:p>
            <a:r>
              <a:rPr lang="el-GR" altLang="en-US" dirty="0"/>
              <a:t>Παραδείγματα εφαρμογών</a:t>
            </a:r>
            <a:r>
              <a:rPr lang="en-US" altLang="en-US" dirty="0"/>
              <a:t>:</a:t>
            </a:r>
          </a:p>
          <a:p>
            <a:pPr lvl="1"/>
            <a:r>
              <a:rPr lang="en-GB" altLang="en-US" dirty="0" err="1"/>
              <a:t>Δίκτυο</a:t>
            </a:r>
            <a:r>
              <a:rPr lang="en-GB" altLang="en-US" dirty="0"/>
              <a:t> </a:t>
            </a:r>
            <a:r>
              <a:rPr lang="en-GB" altLang="en-US" dirty="0" err="1"/>
              <a:t>κορμού</a:t>
            </a:r>
            <a:r>
              <a:rPr lang="en-GB" altLang="en-US" dirty="0"/>
              <a:t> </a:t>
            </a:r>
            <a:r>
              <a:rPr lang="en-GB" altLang="en-US" dirty="0" err="1"/>
              <a:t>γι</a:t>
            </a:r>
            <a:r>
              <a:rPr lang="en-GB" altLang="en-US" dirty="0"/>
              <a:t>α εκπομπή Internet </a:t>
            </a:r>
            <a:endParaRPr lang="el-GR" altLang="en-US" dirty="0"/>
          </a:p>
          <a:p>
            <a:pPr lvl="1"/>
            <a:r>
              <a:rPr lang="en-GB" altLang="en-US" dirty="0" err="1"/>
              <a:t>Εκ</a:t>
            </a:r>
            <a:r>
              <a:rPr lang="en-GB" altLang="en-US" dirty="0"/>
              <a:t>πομπή σε εταιρικά δίκτυα (Intranets)</a:t>
            </a:r>
          </a:p>
          <a:p>
            <a:pPr lvl="1"/>
            <a:r>
              <a:rPr lang="en-GB" altLang="en-US" dirty="0" err="1"/>
              <a:t>Εκ</a:t>
            </a:r>
            <a:r>
              <a:rPr lang="en-GB" altLang="en-US" dirty="0"/>
              <a:t>πομπή μέσω Διαδικτύου (Web casting)</a:t>
            </a:r>
          </a:p>
          <a:p>
            <a:pPr lvl="1"/>
            <a:r>
              <a:rPr lang="en-GB" altLang="en-US" dirty="0" err="1"/>
              <a:t>Δορυφορικά</a:t>
            </a:r>
            <a:r>
              <a:rPr lang="en-GB" altLang="en-US" dirty="0"/>
              <a:t> π</a:t>
            </a:r>
            <a:r>
              <a:rPr lang="en-GB" altLang="en-US" dirty="0" err="1"/>
              <a:t>ολυμέσ</a:t>
            </a:r>
            <a:r>
              <a:rPr lang="en-GB" altLang="en-US" dirty="0"/>
              <a:t>α</a:t>
            </a:r>
          </a:p>
          <a:p>
            <a:pPr lvl="1"/>
            <a:r>
              <a:rPr lang="en-GB" altLang="en-US" dirty="0" err="1"/>
              <a:t>Τηλε-εκ</a:t>
            </a:r>
            <a:r>
              <a:rPr lang="en-GB" altLang="en-US" dirty="0"/>
              <a:t>παίδευση</a:t>
            </a:r>
          </a:p>
          <a:p>
            <a:endParaRPr lang="en-GB" altLang="en-US" dirty="0"/>
          </a:p>
          <a:p>
            <a:endParaRPr lang="en-US" dirty="0"/>
          </a:p>
        </p:txBody>
      </p:sp>
    </p:spTree>
    <p:extLst>
      <p:ext uri="{BB962C8B-B14F-4D97-AF65-F5344CB8AC3E}">
        <p14:creationId xmlns:p14="http://schemas.microsoft.com/office/powerpoint/2010/main" val="3595516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t>Σύντομη ανασκόπηση</a:t>
            </a:r>
            <a:endParaRPr lang="el-GR" dirty="0"/>
          </a:p>
        </p:txBody>
      </p:sp>
      <p:sp>
        <p:nvSpPr>
          <p:cNvPr id="5" name="Θέση περιεχομένου 4"/>
          <p:cNvSpPr>
            <a:spLocks noGrp="1"/>
          </p:cNvSpPr>
          <p:nvPr>
            <p:ph idx="1"/>
          </p:nvPr>
        </p:nvSpPr>
        <p:spPr/>
        <p:txBody>
          <a:bodyPr>
            <a:normAutofit fontScale="92500" lnSpcReduction="20000"/>
          </a:bodyPr>
          <a:lstStyle/>
          <a:p>
            <a:r>
              <a:rPr lang="el-GR" altLang="en-US" dirty="0"/>
              <a:t>Τηλεπικοινωνιακοί δορυφόροι</a:t>
            </a:r>
          </a:p>
          <a:p>
            <a:r>
              <a:rPr lang="el-GR" altLang="en-US" dirty="0"/>
              <a:t>Αρχιτεκτονικές Δορυφορικών Δικτύων</a:t>
            </a:r>
          </a:p>
          <a:p>
            <a:r>
              <a:rPr lang="el-GR" altLang="en-US" dirty="0"/>
              <a:t>Το δορυφορικό κανάλι και τα χαρακτηριστικά του</a:t>
            </a:r>
          </a:p>
          <a:p>
            <a:r>
              <a:rPr lang="en-US" altLang="en-US" dirty="0"/>
              <a:t>Internet over Satellite</a:t>
            </a:r>
          </a:p>
          <a:p>
            <a:pPr lvl="1"/>
            <a:r>
              <a:rPr lang="el-GR" altLang="en-US" dirty="0"/>
              <a:t>Είδη συνδέσεων</a:t>
            </a:r>
          </a:p>
          <a:p>
            <a:pPr lvl="1"/>
            <a:r>
              <a:rPr lang="el-GR" altLang="en-US" dirty="0"/>
              <a:t>Απαιτούμενος εξοπλισμός</a:t>
            </a:r>
          </a:p>
          <a:p>
            <a:pPr lvl="1"/>
            <a:r>
              <a:rPr lang="el-GR" altLang="en-US" dirty="0"/>
              <a:t>Ταχύτητες</a:t>
            </a:r>
          </a:p>
          <a:p>
            <a:pPr lvl="1"/>
            <a:r>
              <a:rPr lang="el-GR" altLang="en-US" dirty="0"/>
              <a:t>Ασφάλεια</a:t>
            </a:r>
          </a:p>
          <a:p>
            <a:pPr lvl="1"/>
            <a:r>
              <a:rPr lang="en-US" altLang="en-US" dirty="0"/>
              <a:t>QoS</a:t>
            </a:r>
            <a:endParaRPr lang="el-GR" altLang="en-US" dirty="0"/>
          </a:p>
          <a:p>
            <a:pPr lvl="1"/>
            <a:endParaRPr lang="en-GB" altLang="en-US" dirty="0"/>
          </a:p>
        </p:txBody>
      </p:sp>
    </p:spTree>
    <p:extLst>
      <p:ext uri="{BB962C8B-B14F-4D97-AF65-F5344CB8AC3E}">
        <p14:creationId xmlns:p14="http://schemas.microsoft.com/office/powerpoint/2010/main" val="2834887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t>Βιβλιογραφία</a:t>
            </a:r>
            <a:endParaRPr lang="el-GR" dirty="0"/>
          </a:p>
        </p:txBody>
      </p:sp>
      <p:sp>
        <p:nvSpPr>
          <p:cNvPr id="5" name="Θέση περιεχομένου 4"/>
          <p:cNvSpPr>
            <a:spLocks noGrp="1"/>
          </p:cNvSpPr>
          <p:nvPr>
            <p:ph idx="1"/>
          </p:nvPr>
        </p:nvSpPr>
        <p:spPr/>
        <p:txBody>
          <a:bodyPr>
            <a:normAutofit/>
          </a:bodyPr>
          <a:lstStyle/>
          <a:p>
            <a:r>
              <a:rPr lang="el-GR" u="sng" dirty="0"/>
              <a:t>Σημειώσεις μαθήματος (Κεφάλαιο 8)</a:t>
            </a:r>
          </a:p>
          <a:p>
            <a:r>
              <a:rPr lang="el-GR" u="sng" dirty="0"/>
              <a:t>Βιβλία:</a:t>
            </a:r>
          </a:p>
          <a:p>
            <a:pPr lvl="1"/>
            <a:r>
              <a:rPr lang="en-US" dirty="0"/>
              <a:t>Satellite Communications Systems: Systems, Techniques and Technology</a:t>
            </a:r>
            <a:r>
              <a:rPr lang="el-GR" dirty="0"/>
              <a:t>, </a:t>
            </a:r>
            <a:r>
              <a:rPr lang="fr-FR" dirty="0"/>
              <a:t>G. Maral, M. Bousquet, Z. Sun</a:t>
            </a:r>
            <a:endParaRPr lang="en-US" dirty="0"/>
          </a:p>
          <a:p>
            <a:pPr lvl="1"/>
            <a:r>
              <a:rPr lang="en-US" dirty="0"/>
              <a:t>Internetworking and Computing Over Satellite Networks</a:t>
            </a:r>
            <a:r>
              <a:rPr lang="el-GR" dirty="0"/>
              <a:t>, </a:t>
            </a:r>
            <a:r>
              <a:rPr lang="en-US" dirty="0"/>
              <a:t>Zhang </a:t>
            </a:r>
            <a:r>
              <a:rPr lang="en-US" dirty="0" err="1"/>
              <a:t>Yongguang</a:t>
            </a:r>
            <a:r>
              <a:rPr lang="en-US" dirty="0"/>
              <a:t> </a:t>
            </a:r>
            <a:endParaRPr lang="el-GR" dirty="0"/>
          </a:p>
          <a:p>
            <a:pPr lvl="1"/>
            <a:endParaRPr lang="en-US" dirty="0"/>
          </a:p>
        </p:txBody>
      </p:sp>
    </p:spTree>
    <p:extLst>
      <p:ext uri="{BB962C8B-B14F-4D97-AF65-F5344CB8AC3E}">
        <p14:creationId xmlns:p14="http://schemas.microsoft.com/office/powerpoint/2010/main" val="2834887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Links</a:t>
            </a:r>
            <a:endParaRPr lang="el-GR" dirty="0"/>
          </a:p>
        </p:txBody>
      </p:sp>
      <p:sp>
        <p:nvSpPr>
          <p:cNvPr id="5" name="Θέση περιεχομένου 4"/>
          <p:cNvSpPr>
            <a:spLocks noGrp="1"/>
          </p:cNvSpPr>
          <p:nvPr>
            <p:ph idx="1"/>
          </p:nvPr>
        </p:nvSpPr>
        <p:spPr/>
        <p:txBody>
          <a:bodyPr>
            <a:noAutofit/>
          </a:bodyPr>
          <a:lstStyle/>
          <a:p>
            <a:r>
              <a:rPr lang="en-US" sz="2400" dirty="0">
                <a:hlinkClick r:id="rId3"/>
              </a:rPr>
              <a:t>http://telematics.upatras.gr/telematics/bouras/undergraduate-courses/diktua-dhmosias-xrhshs-kai-diasundesh-diktuwn?language=el</a:t>
            </a:r>
            <a:r>
              <a:rPr lang="en-US" sz="2400" dirty="0"/>
              <a:t> (</a:t>
            </a:r>
            <a:r>
              <a:rPr lang="el-GR" sz="2400" dirty="0"/>
              <a:t>Δικτυακός τόπος μαθήματος</a:t>
            </a:r>
            <a:r>
              <a:rPr lang="en-US" sz="2400" dirty="0"/>
              <a:t>)</a:t>
            </a:r>
          </a:p>
          <a:p>
            <a:r>
              <a:rPr lang="en-US" sz="2400" dirty="0">
                <a:hlinkClick r:id="rId4"/>
              </a:rPr>
              <a:t>http://tinyurl.com/m3h7sjz</a:t>
            </a:r>
            <a:r>
              <a:rPr lang="el-GR" sz="2400" dirty="0"/>
              <a:t> </a:t>
            </a:r>
            <a:r>
              <a:rPr lang="en-US" sz="2400" dirty="0"/>
              <a:t> (Presentation on satellite communication)</a:t>
            </a:r>
          </a:p>
          <a:p>
            <a:r>
              <a:rPr lang="en-US" sz="2400" dirty="0">
                <a:hlinkClick r:id="rId5"/>
              </a:rPr>
              <a:t>http://tinyurl.com/d8e4ad9</a:t>
            </a:r>
            <a:r>
              <a:rPr lang="en-US" sz="2400" dirty="0"/>
              <a:t> (Presentation on TCP/IP over satellite issues)</a:t>
            </a:r>
            <a:endParaRPr lang="el-GR" sz="2400" dirty="0"/>
          </a:p>
          <a:p>
            <a:r>
              <a:rPr lang="en-US" sz="2400" dirty="0">
                <a:hlinkClick r:id="rId6"/>
              </a:rPr>
              <a:t>https://en.wikipedia.org/wiki/Antenna_(radio)</a:t>
            </a:r>
            <a:r>
              <a:rPr lang="el-GR" sz="2400" dirty="0"/>
              <a:t> (Κεραίες)</a:t>
            </a:r>
            <a:endParaRPr lang="en-US" sz="2400" dirty="0"/>
          </a:p>
          <a:p>
            <a:pPr lvl="1"/>
            <a:endParaRPr lang="en-US" sz="2000" dirty="0"/>
          </a:p>
        </p:txBody>
      </p:sp>
    </p:spTree>
    <p:extLst>
      <p:ext uri="{BB962C8B-B14F-4D97-AF65-F5344CB8AC3E}">
        <p14:creationId xmlns:p14="http://schemas.microsoft.com/office/powerpoint/2010/main" val="2700922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47424" y="2276872"/>
            <a:ext cx="8229600" cy="1143000"/>
          </a:xfrm>
        </p:spPr>
        <p:txBody>
          <a:bodyPr/>
          <a:lstStyle/>
          <a:p>
            <a:r>
              <a:rPr lang="el-GR" dirty="0"/>
              <a:t>Ερωτήσεις</a:t>
            </a:r>
          </a:p>
        </p:txBody>
      </p:sp>
      <p:sp>
        <p:nvSpPr>
          <p:cNvPr id="5" name="Θέση περιεχομένου 4"/>
          <p:cNvSpPr>
            <a:spLocks noGrp="1"/>
          </p:cNvSpPr>
          <p:nvPr>
            <p:ph idx="1"/>
          </p:nvPr>
        </p:nvSpPr>
        <p:spPr/>
        <p:txBody>
          <a:bodyPr/>
          <a:lstStyle/>
          <a:p>
            <a:endParaRPr lang="el-GR" dirty="0"/>
          </a:p>
          <a:p>
            <a:endParaRPr lang="el-GR" dirty="0"/>
          </a:p>
        </p:txBody>
      </p:sp>
    </p:spTree>
    <p:extLst>
      <p:ext uri="{BB962C8B-B14F-4D97-AF65-F5344CB8AC3E}">
        <p14:creationId xmlns:p14="http://schemas.microsoft.com/office/powerpoint/2010/main" val="416724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Ιδιότητες Κεραιών (1/3)</a:t>
            </a:r>
            <a:endParaRPr lang="en-US" dirty="0"/>
          </a:p>
        </p:txBody>
      </p:sp>
      <p:sp>
        <p:nvSpPr>
          <p:cNvPr id="3" name="Content Placeholder 2"/>
          <p:cNvSpPr>
            <a:spLocks noGrp="1"/>
          </p:cNvSpPr>
          <p:nvPr>
            <p:ph idx="1"/>
          </p:nvPr>
        </p:nvSpPr>
        <p:spPr/>
        <p:txBody>
          <a:bodyPr>
            <a:normAutofit fontScale="85000" lnSpcReduction="10000"/>
          </a:bodyPr>
          <a:lstStyle/>
          <a:p>
            <a:r>
              <a:rPr lang="el-GR" altLang="en-US" dirty="0"/>
              <a:t>Είναι μια θεμελιώδης ιδιότητα των κεραιών ότι τα ηλεκτρικά χαρακτηριστικά μιας κεραίας (όπως κέρδος, μοτίβο ακτινοβολίας, σύνθετη αντίσταση, εύρος ζώνης, συχνότητα συντονισμού και πόλωση), είναι τα ίδια εάν η κεραία μεταδίδει ή λαμβάνει</a:t>
            </a:r>
          </a:p>
          <a:p>
            <a:r>
              <a:rPr lang="el-GR" altLang="en-US" dirty="0"/>
              <a:t>Για παράδειγμα, το "μοτίβο λήψης" μιας κεραίας όταν χρησιμοποιείται για λήψη είναι πανομοιότυπο με το σχέδιο ακτινοβολίας της κεραίας όταν κινείται και λειτουργεί ως πομπός</a:t>
            </a:r>
          </a:p>
          <a:p>
            <a:r>
              <a:rPr lang="el-GR" altLang="en-US" dirty="0"/>
              <a:t>Αυτό είναι συνέπεια του θεωρήματος αμοιβαιότητας της ηλεκτρομαγνητικής θεωρίας</a:t>
            </a:r>
          </a:p>
        </p:txBody>
      </p:sp>
    </p:spTree>
    <p:extLst>
      <p:ext uri="{BB962C8B-B14F-4D97-AF65-F5344CB8AC3E}">
        <p14:creationId xmlns:p14="http://schemas.microsoft.com/office/powerpoint/2010/main" val="343401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Ιδιότητες Κεραιών (2/3)</a:t>
            </a:r>
            <a:endParaRPr lang="en-US" dirty="0"/>
          </a:p>
        </p:txBody>
      </p:sp>
      <p:sp>
        <p:nvSpPr>
          <p:cNvPr id="3" name="Content Placeholder 2"/>
          <p:cNvSpPr>
            <a:spLocks noGrp="1"/>
          </p:cNvSpPr>
          <p:nvPr>
            <p:ph idx="1"/>
          </p:nvPr>
        </p:nvSpPr>
        <p:spPr/>
        <p:txBody>
          <a:bodyPr>
            <a:normAutofit fontScale="85000" lnSpcReduction="20000"/>
          </a:bodyPr>
          <a:lstStyle/>
          <a:p>
            <a:r>
              <a:rPr lang="el-GR" altLang="en-US" dirty="0"/>
              <a:t>Επομένως, συνήθως δεν γίνεται διάκριση μεταξύ της ορολογίας λήψης και μετάδοσης</a:t>
            </a:r>
          </a:p>
          <a:p>
            <a:r>
              <a:rPr lang="el-GR" altLang="en-US" dirty="0"/>
              <a:t>Άρα, η κεραία μπορεί να θεωρηθεί ως μετάδοση ή λήψη, όποιο από τα δύο είναι πιο βολικό…</a:t>
            </a:r>
          </a:p>
          <a:p>
            <a:r>
              <a:rPr lang="el-GR" altLang="en-US" dirty="0"/>
              <a:t>Απαραίτητη προϋπόθεση για την ιδιότητα αμοιβαιότητας είναι ότι τα υλικά στην κεραία και το μέσο μετάδοσης είναι γραμμικά και αμοιβαία. </a:t>
            </a:r>
          </a:p>
          <a:p>
            <a:r>
              <a:rPr lang="el-GR" altLang="en-US" dirty="0"/>
              <a:t>Αμοιβαίο σημαίνει ότι το υλικό έχει την ίδια απόκριση σε ηλεκτρικό ρεύμα ή μαγνητικό πεδίο προς μία κατεύθυνση, όπως και στο πεδίο ή ρεύμα στην αντίθετη κατεύθυνση </a:t>
            </a:r>
          </a:p>
        </p:txBody>
      </p:sp>
    </p:spTree>
    <p:extLst>
      <p:ext uri="{BB962C8B-B14F-4D97-AF65-F5344CB8AC3E}">
        <p14:creationId xmlns:p14="http://schemas.microsoft.com/office/powerpoint/2010/main" val="154213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Ιδιότητες Κεραιών (3/3)</a:t>
            </a:r>
            <a:endParaRPr lang="en-US" dirty="0"/>
          </a:p>
        </p:txBody>
      </p:sp>
      <p:sp>
        <p:nvSpPr>
          <p:cNvPr id="3" name="Content Placeholder 2"/>
          <p:cNvSpPr>
            <a:spLocks noGrp="1"/>
          </p:cNvSpPr>
          <p:nvPr>
            <p:ph idx="1"/>
          </p:nvPr>
        </p:nvSpPr>
        <p:spPr/>
        <p:txBody>
          <a:bodyPr>
            <a:normAutofit fontScale="92500" lnSpcReduction="20000"/>
          </a:bodyPr>
          <a:lstStyle/>
          <a:p>
            <a:r>
              <a:rPr lang="el-GR" altLang="en-US" dirty="0"/>
              <a:t>Τα περισσότερα υλικά που χρησιμοποιούνται στις κεραίες πληρούν αυτές τις προϋποθέσεις</a:t>
            </a:r>
          </a:p>
          <a:p>
            <a:r>
              <a:rPr lang="el-GR" altLang="en-US" dirty="0"/>
              <a:t>Όμως, ορισμένες κεραίες μικροκυμάτων χρησιμοποιούν εξαρτήματα υψηλής τεχνολογίας, όπως </a:t>
            </a:r>
            <a:r>
              <a:rPr lang="el-GR" altLang="en-US" dirty="0" err="1"/>
              <a:t>απομονωτές</a:t>
            </a:r>
            <a:r>
              <a:rPr lang="el-GR" altLang="en-US" dirty="0"/>
              <a:t> και κυκλοφορητές, κατασκευασμένα από υλικά όπως ο </a:t>
            </a:r>
            <a:r>
              <a:rPr lang="el-GR" altLang="en-US" dirty="0" err="1"/>
              <a:t>φερρίτης</a:t>
            </a:r>
            <a:endParaRPr lang="el-GR" altLang="en-US" dirty="0"/>
          </a:p>
          <a:p>
            <a:r>
              <a:rPr lang="el-GR" altLang="en-US" dirty="0"/>
              <a:t>Αυτά μπορούν να χρησιμοποιηθούν για να δώσουν στην κεραία διαφορετική συμπεριφορά κατά τη λήψη από αυτήν που έχει κατά τη μετάδοση, η οποία μπορεί να είναι χρήσιμη σε εφαρμογές όπως το ραντάρ</a:t>
            </a:r>
          </a:p>
        </p:txBody>
      </p:sp>
    </p:spTree>
    <p:extLst>
      <p:ext uri="{BB962C8B-B14F-4D97-AF65-F5344CB8AC3E}">
        <p14:creationId xmlns:p14="http://schemas.microsoft.com/office/powerpoint/2010/main" val="204949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Σχεδιασμός Κεραιών (1/4)</a:t>
            </a:r>
            <a:endParaRPr lang="en-US" dirty="0"/>
          </a:p>
        </p:txBody>
      </p:sp>
      <p:sp>
        <p:nvSpPr>
          <p:cNvPr id="3" name="Content Placeholder 2"/>
          <p:cNvSpPr>
            <a:spLocks noGrp="1"/>
          </p:cNvSpPr>
          <p:nvPr>
            <p:ph idx="1"/>
          </p:nvPr>
        </p:nvSpPr>
        <p:spPr/>
        <p:txBody>
          <a:bodyPr>
            <a:normAutofit fontScale="70000" lnSpcReduction="20000"/>
          </a:bodyPr>
          <a:lstStyle/>
          <a:p>
            <a:r>
              <a:rPr lang="el-GR" altLang="en-US" dirty="0"/>
              <a:t>Η πλειονότητα των σχεδίων κεραιών βασίζεται στην αρχή συντονισμού </a:t>
            </a:r>
          </a:p>
          <a:p>
            <a:r>
              <a:rPr lang="el-GR" altLang="en-US" dirty="0"/>
              <a:t>Αυτό βασίζεται στη συμπεριφορά των κινούμενων ηλεκτρονίων, τα οποία αντανακλούν επιφάνειες όπου η διηλεκτρική σταθερά αλλάζει, με τρόπο παρόμοιο με τον τρόπο που αντανακλά το φως όταν αλλάζουν οι οπτικές ιδιότητες </a:t>
            </a:r>
          </a:p>
          <a:p>
            <a:r>
              <a:rPr lang="el-GR" altLang="en-US" dirty="0"/>
              <a:t>Η ανακλαστική επιφάνεια δημιουργείται από το άκρο ενός αγωγού, συνήθως ένα λεπτό μεταλλικό σύρμα ή ράβδο, το οποίο στην απλούστερη περίπτωση έχει ένα σημείο τροφοδοσίας στο ένα άκρο όπου συνδέεται με μια γραμμή μετάδοσης </a:t>
            </a:r>
          </a:p>
          <a:p>
            <a:r>
              <a:rPr lang="el-GR" altLang="en-US" dirty="0"/>
              <a:t>Ο αγωγός, ευθυγραμμίζεται με το ηλεκτρικό πεδίο του επιθυμητού σήματος, κανονικά σημαίνει ότι είναι κάθετο στη γραμμή από την κεραία προς την πηγή (ή δέκτη στην περίπτωση κεραίας εκπομπής)</a:t>
            </a:r>
          </a:p>
        </p:txBody>
      </p:sp>
    </p:spTree>
    <p:extLst>
      <p:ext uri="{BB962C8B-B14F-4D97-AF65-F5344CB8AC3E}">
        <p14:creationId xmlns:p14="http://schemas.microsoft.com/office/powerpoint/2010/main" val="2734936273"/>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3654</TotalTime>
  <Words>3096</Words>
  <Application>Microsoft Office PowerPoint</Application>
  <PresentationFormat>On-screen Show (4:3)</PresentationFormat>
  <Paragraphs>322</Paragraphs>
  <Slides>56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1_Θέμα του Office</vt:lpstr>
      <vt:lpstr>ΔΙΚΤΥΑ ΔΗΜΟΣΙΑΣ ΧΡΗΣΗΣ ΚΑΙ ΔΙΑΣΥΝΔΕΣΗ ΔΙΚΤΥΩΝ</vt:lpstr>
      <vt:lpstr>Περιεχόμενα ενότητας</vt:lpstr>
      <vt:lpstr>Κεραίες (1/3)</vt:lpstr>
      <vt:lpstr>Κεραίες (2/3)</vt:lpstr>
      <vt:lpstr>Κεραίες (3/3)</vt:lpstr>
      <vt:lpstr>Ιδιότητες Κεραιών (1/3)</vt:lpstr>
      <vt:lpstr>Ιδιότητες Κεραιών (2/3)</vt:lpstr>
      <vt:lpstr>Ιδιότητες Κεραιών (3/3)</vt:lpstr>
      <vt:lpstr>Σχεδιασμός Κεραιών (1/4)</vt:lpstr>
      <vt:lpstr>Σχεδιασμός Κεραιών (2/4)</vt:lpstr>
      <vt:lpstr>Σχεδιασμός Κεραιών (3/4)</vt:lpstr>
      <vt:lpstr>Σχεδιασμός Κεραιών (4/4)</vt:lpstr>
      <vt:lpstr>Τηλεπικοινωνιακός Δορυφόρος</vt:lpstr>
      <vt:lpstr>Δορυφορικές Επικοινωνίες</vt:lpstr>
      <vt:lpstr>Τμήματα Δορυφόρου</vt:lpstr>
      <vt:lpstr>Κυρίως Σώμα Δορυφόρου (1/2)</vt:lpstr>
      <vt:lpstr>Κυρίως Σώμα Δορυφόρου (2/2)</vt:lpstr>
      <vt:lpstr>Έλεγχος Θέσης στην Τροχιά</vt:lpstr>
      <vt:lpstr>Πηγές Ενέργειας</vt:lpstr>
      <vt:lpstr>Επικοινωνιακό Σύστημα</vt:lpstr>
      <vt:lpstr>Υπολογιστικό Σύστημα</vt:lpstr>
      <vt:lpstr>Είδη Τροχιάς (1/2)</vt:lpstr>
      <vt:lpstr>Τροχιές (2/2)</vt:lpstr>
      <vt:lpstr>Τεχνολογίες Δορυφόρων</vt:lpstr>
      <vt:lpstr>Αρχιτεκτονικές Δορυφορικών Δικτύων (1/2)</vt:lpstr>
      <vt:lpstr>Αρχιτεκτονικές Δορυφορικών Δικτύων (2/2)</vt:lpstr>
      <vt:lpstr>Το Δορυφορικό Κανάλι (1/3)</vt:lpstr>
      <vt:lpstr>Το Δορυφορικό Κανάλι (2/3)</vt:lpstr>
      <vt:lpstr>Το Δορυφορικό Κανάλι (3/3)</vt:lpstr>
      <vt:lpstr>Ζώνες Δορυφορικών Συχνοτήτων</vt:lpstr>
      <vt:lpstr>Ku band - Ka band</vt:lpstr>
      <vt:lpstr>C band - X band</vt:lpstr>
      <vt:lpstr>S band - L band</vt:lpstr>
      <vt:lpstr>Χρησιμοποιούμενες συχνότητες δορυφορικών συστημάτων</vt:lpstr>
      <vt:lpstr>Τοπολογίες δορυφορικών δικτύων - Σημείο προς σημείο</vt:lpstr>
      <vt:lpstr>Τοπολογίες δορυφορικών δικτύων -  Switched</vt:lpstr>
      <vt:lpstr>Τοπολογίες δορυφορικών δικτύων -  TDMA</vt:lpstr>
      <vt:lpstr>Τοπολογίες δορυφορικών δικτύων -  Yβριδικά Δορυφορικά Δίκτυα</vt:lpstr>
      <vt:lpstr>TCP για δορυφορικά δίκτυα</vt:lpstr>
      <vt:lpstr>Προσαρμογή του TCP σε δορυφορικά δίκτυα</vt:lpstr>
      <vt:lpstr>Internet over Satellite (IoS)</vt:lpstr>
      <vt:lpstr>Είδη Συνδέσεων</vt:lpstr>
      <vt:lpstr>Δορυφορική Σύνδεση απευθείας στον Τελικό Χρήστη</vt:lpstr>
      <vt:lpstr>Άμεση Σύνδεση μέσω ISP</vt:lpstr>
      <vt:lpstr>Έμμεση Σύνδεση μέσω ISP</vt:lpstr>
      <vt:lpstr>Βασική Απαιτούμενη Υποδομή</vt:lpstr>
      <vt:lpstr>Ταχύτητες</vt:lpstr>
      <vt:lpstr>Ασφάλεια</vt:lpstr>
      <vt:lpstr>Ποιότητα Υπηρεσίας</vt:lpstr>
      <vt:lpstr>Δρομολόγηση</vt:lpstr>
      <vt:lpstr>NAT</vt:lpstr>
      <vt:lpstr>Υπηρεσίες στο IoS</vt:lpstr>
      <vt:lpstr>Σύντομη ανασκόπηση</vt:lpstr>
      <vt:lpstr>Βιβλιογραφία</vt:lpstr>
      <vt:lpstr>Links</vt:lpstr>
      <vt:lpstr>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ΚΟΚΚΙΝΟΣ ΒΑΣΙΛΕΙΟΣ</cp:lastModifiedBy>
  <cp:revision>685</cp:revision>
  <dcterms:created xsi:type="dcterms:W3CDTF">2012-09-06T09:03:05Z</dcterms:created>
  <dcterms:modified xsi:type="dcterms:W3CDTF">2020-10-05T08:45:43Z</dcterms:modified>
</cp:coreProperties>
</file>