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2"/>
  </p:notesMasterIdLst>
  <p:sldIdLst>
    <p:sldId id="502" r:id="rId2"/>
    <p:sldId id="261" r:id="rId3"/>
    <p:sldId id="262" r:id="rId4"/>
    <p:sldId id="501" r:id="rId5"/>
    <p:sldId id="460" r:id="rId6"/>
    <p:sldId id="461" r:id="rId7"/>
    <p:sldId id="462" r:id="rId8"/>
    <p:sldId id="463" r:id="rId9"/>
    <p:sldId id="464" r:id="rId10"/>
    <p:sldId id="489" r:id="rId11"/>
    <p:sldId id="465" r:id="rId12"/>
    <p:sldId id="495" r:id="rId13"/>
    <p:sldId id="508" r:id="rId14"/>
    <p:sldId id="466" r:id="rId15"/>
    <p:sldId id="467" r:id="rId16"/>
    <p:sldId id="509" r:id="rId17"/>
    <p:sldId id="468" r:id="rId18"/>
    <p:sldId id="469" r:id="rId19"/>
    <p:sldId id="494" r:id="rId20"/>
    <p:sldId id="426" r:id="rId21"/>
    <p:sldId id="427" r:id="rId22"/>
    <p:sldId id="470" r:id="rId23"/>
    <p:sldId id="430" r:id="rId24"/>
    <p:sldId id="510" r:id="rId25"/>
    <p:sldId id="472" r:id="rId26"/>
    <p:sldId id="487" r:id="rId27"/>
    <p:sldId id="428" r:id="rId28"/>
    <p:sldId id="473" r:id="rId29"/>
    <p:sldId id="497" r:id="rId30"/>
    <p:sldId id="498" r:id="rId31"/>
    <p:sldId id="499" r:id="rId32"/>
    <p:sldId id="500" r:id="rId33"/>
    <p:sldId id="474" r:id="rId34"/>
    <p:sldId id="475" r:id="rId35"/>
    <p:sldId id="476" r:id="rId36"/>
    <p:sldId id="438" r:id="rId37"/>
    <p:sldId id="479" r:id="rId38"/>
    <p:sldId id="480" r:id="rId39"/>
    <p:sldId id="481" r:id="rId40"/>
    <p:sldId id="482" r:id="rId41"/>
    <p:sldId id="484" r:id="rId42"/>
    <p:sldId id="444" r:id="rId43"/>
    <p:sldId id="485" r:id="rId44"/>
    <p:sldId id="493" r:id="rId45"/>
    <p:sldId id="486" r:id="rId46"/>
    <p:sldId id="492" r:id="rId47"/>
    <p:sldId id="321" r:id="rId48"/>
    <p:sldId id="320" r:id="rId49"/>
    <p:sldId id="488" r:id="rId50"/>
    <p:sldId id="322" r:id="rId5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  <p:cmAuthor id="1" name="kanakisn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111" d="100"/>
          <a:sy n="111" d="100"/>
        </p:scale>
        <p:origin x="18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ommentAuthors" Target="commentAuthor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29/3/2022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64290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15829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6441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</p:spTree>
    <p:extLst>
      <p:ext uri="{BB962C8B-B14F-4D97-AF65-F5344CB8AC3E}">
        <p14:creationId xmlns:p14="http://schemas.microsoft.com/office/powerpoint/2010/main" val="317426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Οπτικά συστήματα μετάδοσης Μέρος 2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37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617643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Οπτικά συστήματα μετάδοσης Μέρος 2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57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44969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Οπτικά συστήματα μετάδοσης Μέρος 2</a:t>
            </a:r>
          </a:p>
        </p:txBody>
      </p:sp>
      <p:pic>
        <p:nvPicPr>
          <p:cNvPr id="9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87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Οπτικά συστήματα μετάδοσης Μέρος 2</a:t>
            </a:r>
          </a:p>
        </p:txBody>
      </p:sp>
      <p:pic>
        <p:nvPicPr>
          <p:cNvPr id="11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36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Οπτικά συστήματα μετάδοσης Μέρος 2</a:t>
            </a:r>
          </a:p>
        </p:txBody>
      </p:sp>
      <p:pic>
        <p:nvPicPr>
          <p:cNvPr id="7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49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07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Οπτικά συστήματα μετάδοσης Μέρος 2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73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Οπτικά συστήματα μετάδοσης Μέρος 2</a:t>
            </a:r>
          </a:p>
        </p:txBody>
      </p:sp>
      <p:pic>
        <p:nvPicPr>
          <p:cNvPr id="10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46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329969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kkinos@ct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telematics.upatras.gr/telematics/bouras?language=e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fiber-optic-equipment.com/sonet-sdh-sfp.html" TargetMode="Externa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telematics.upatras.gr/telematics/bouras/undergraduate-courses/euruzwnikes-texnologies?language=el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nrg.cs.berkeley.edu/~randy/Courses/CS294.S02/IPWDM.ppt" TargetMode="External"/><Relationship Id="rId5" Type="http://schemas.openxmlformats.org/officeDocument/2006/relationships/hyperlink" Target="http://www.sonet.com/" TargetMode="External"/><Relationship Id="rId4" Type="http://schemas.openxmlformats.org/officeDocument/2006/relationships/hyperlink" Target="http://www.electrosofts.com/sonet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/>
              <a:t>ΕΥΡΥΖΩΝΙΚΕΣ ΤΕΧΝΟΛΟΓΙΕΣ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2"/>
            <a:ext cx="7776864" cy="2996505"/>
          </a:xfrm>
        </p:spPr>
        <p:txBody>
          <a:bodyPr>
            <a:normAutofit fontScale="85000" lnSpcReduction="20000"/>
          </a:bodyPr>
          <a:lstStyle/>
          <a:p>
            <a:r>
              <a:rPr lang="el-GR" sz="2900" dirty="0">
                <a:solidFill>
                  <a:srgbClr val="5075BC"/>
                </a:solidFill>
              </a:rPr>
              <a:t>Ενότητα </a:t>
            </a:r>
            <a:r>
              <a:rPr lang="en-US" sz="2900" dirty="0">
                <a:solidFill>
                  <a:srgbClr val="5075BC"/>
                </a:solidFill>
              </a:rPr>
              <a:t># </a:t>
            </a:r>
            <a:r>
              <a:rPr lang="el-GR" sz="2900" dirty="0">
                <a:solidFill>
                  <a:srgbClr val="5075BC"/>
                </a:solidFill>
              </a:rPr>
              <a:t>7:</a:t>
            </a:r>
            <a:r>
              <a:rPr lang="en-US" sz="2900" dirty="0"/>
              <a:t> </a:t>
            </a:r>
            <a:r>
              <a:rPr lang="el-GR" sz="2800" dirty="0"/>
              <a:t>Οπτικά συστήματα μετάδοσης Μέρος 2</a:t>
            </a:r>
            <a:endParaRPr lang="en-US" sz="2800" dirty="0"/>
          </a:p>
          <a:p>
            <a:endParaRPr lang="el-GR" sz="2800" dirty="0"/>
          </a:p>
          <a:p>
            <a:r>
              <a:rPr lang="el-GR" sz="2800"/>
              <a:t>Βασίλειος Κόκκινος</a:t>
            </a:r>
            <a:endParaRPr lang="el-GR" sz="2800" dirty="0"/>
          </a:p>
          <a:p>
            <a:r>
              <a:rPr lang="el-GR" sz="2800" dirty="0"/>
              <a:t>Τμήμα Μηχανικών Η/Υ &amp; Πληροφορικής</a:t>
            </a:r>
            <a:r>
              <a:rPr lang="en-US" sz="2800" dirty="0"/>
              <a:t>, </a:t>
            </a:r>
            <a:r>
              <a:rPr lang="el-GR" sz="2800" dirty="0"/>
              <a:t>Πανεπιστήμιο Πατρών</a:t>
            </a:r>
          </a:p>
          <a:p>
            <a:r>
              <a:rPr lang="en-US" sz="2800" dirty="0"/>
              <a:t>email: </a:t>
            </a:r>
            <a:r>
              <a:rPr lang="en-US" sz="2800" dirty="0">
                <a:hlinkClick r:id="rId3"/>
              </a:rPr>
              <a:t>kokkinos@cti.gr</a:t>
            </a:r>
            <a:r>
              <a:rPr lang="el-GR" sz="2800" dirty="0"/>
              <a:t>, </a:t>
            </a:r>
            <a:endParaRPr lang="en-US" sz="2800" dirty="0"/>
          </a:p>
          <a:p>
            <a:r>
              <a:rPr lang="en-US" sz="2800" dirty="0"/>
              <a:t>site: </a:t>
            </a:r>
            <a:r>
              <a:rPr lang="en-US" sz="2800" dirty="0">
                <a:hlinkClick r:id="rId4"/>
              </a:rPr>
              <a:t>http://telematics.upatras.gr/telematics/bouras?language=el</a:t>
            </a:r>
            <a:endParaRPr lang="en-US" sz="2800" dirty="0"/>
          </a:p>
          <a:p>
            <a:endParaRPr lang="en-US" sz="2800" dirty="0"/>
          </a:p>
          <a:p>
            <a:endParaRPr lang="el-GR" sz="2800" dirty="0"/>
          </a:p>
        </p:txBody>
      </p:sp>
      <p:pic>
        <p:nvPicPr>
          <p:cNvPr id="6" name="Picture 4" descr="https://www.upatras.gr/sites/www.upatras.gr/files/up_2017_logo_g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8" y="293700"/>
            <a:ext cx="3749040" cy="136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597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Συστήματα μετάδοσης σε οπτικές επικοινωνίες (</a:t>
            </a:r>
            <a:r>
              <a:rPr lang="en-US" altLang="en-US" dirty="0"/>
              <a:t>4</a:t>
            </a:r>
            <a:r>
              <a:rPr lang="el-GR" altLang="en-US" dirty="0"/>
              <a:t>/</a:t>
            </a:r>
            <a:r>
              <a:rPr lang="en-US" altLang="en-US" dirty="0"/>
              <a:t>4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Η σύγχρονη πολυπλεξία επικρατεί καθώς παρουσιάζει μεγάλη απόδοση και υψηλή χωρητικότητα</a:t>
            </a:r>
            <a:endParaRPr lang="en-US" altLang="en-US" dirty="0"/>
          </a:p>
          <a:p>
            <a:endParaRPr lang="en-US" altLang="en-US" dirty="0"/>
          </a:p>
          <a:p>
            <a:r>
              <a:rPr lang="el-GR" altLang="en-US" dirty="0"/>
              <a:t>Αντίθετα στην </a:t>
            </a:r>
            <a:r>
              <a:rPr lang="el-GR" altLang="en-US" dirty="0" err="1"/>
              <a:t>πλησιόχρονη</a:t>
            </a:r>
            <a:r>
              <a:rPr lang="el-GR" altLang="en-US" dirty="0"/>
              <a:t> μετάδοση, τα </a:t>
            </a:r>
            <a:r>
              <a:rPr lang="el-GR" altLang="en-US" dirty="0" err="1"/>
              <a:t>πολυπλεγµένα</a:t>
            </a:r>
            <a:r>
              <a:rPr lang="el-GR" altLang="en-US" dirty="0"/>
              <a:t> σήματα έχουν ίδια ονομαστική τιμή αλλά διαφορετική πραγματική που κυμαίνεται μέσα σε ένα εύρος τιμών</a:t>
            </a:r>
          </a:p>
        </p:txBody>
      </p:sp>
    </p:spTree>
    <p:extLst>
      <p:ext uri="{BB962C8B-B14F-4D97-AF65-F5344CB8AC3E}">
        <p14:creationId xmlns:p14="http://schemas.microsoft.com/office/powerpoint/2010/main" val="1638070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PDH </a:t>
            </a:r>
            <a:r>
              <a:rPr lang="el-GR" altLang="en-US" dirty="0"/>
              <a:t>τεχνολογία</a:t>
            </a:r>
            <a:r>
              <a:rPr lang="en-US" altLang="en-US" dirty="0"/>
              <a:t> (1/3)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Η PDH (</a:t>
            </a:r>
            <a:r>
              <a:rPr lang="en-US" altLang="en-US" dirty="0" err="1"/>
              <a:t>plesiochronous</a:t>
            </a:r>
            <a:r>
              <a:rPr lang="en-US" altLang="en-US" dirty="0"/>
              <a:t> digital hierarchy</a:t>
            </a:r>
            <a:r>
              <a:rPr lang="el-GR" altLang="en-US" dirty="0"/>
              <a:t>) τεχνολογία προήλθε από τα </a:t>
            </a:r>
            <a:r>
              <a:rPr lang="el-GR" altLang="en-US" dirty="0" err="1"/>
              <a:t>Bell</a:t>
            </a:r>
            <a:r>
              <a:rPr lang="el-GR" altLang="en-US" dirty="0"/>
              <a:t> </a:t>
            </a:r>
            <a:r>
              <a:rPr lang="el-GR" altLang="en-US" dirty="0" err="1"/>
              <a:t>Labs</a:t>
            </a:r>
            <a:r>
              <a:rPr lang="el-GR" altLang="en-US" dirty="0"/>
              <a:t> και στόχο είχε τη μεταφορά φωνής</a:t>
            </a:r>
            <a:endParaRPr lang="en-US" altLang="en-US" dirty="0"/>
          </a:p>
          <a:p>
            <a:r>
              <a:rPr lang="el-GR" altLang="en-US" dirty="0"/>
              <a:t>Βασική ροή δεδομένων παραμένει το «βασικό ψηφιακό ρεύμα» (DS0-Digital </a:t>
            </a:r>
            <a:r>
              <a:rPr lang="el-GR" altLang="en-US" dirty="0" err="1"/>
              <a:t>Stream</a:t>
            </a:r>
            <a:r>
              <a:rPr lang="el-GR" altLang="en-US" dirty="0"/>
              <a:t> 0), µε ρυθμό 64Kbps. </a:t>
            </a:r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PDH </a:t>
            </a:r>
            <a:r>
              <a:rPr lang="el-GR" altLang="en-US" dirty="0"/>
              <a:t>τεχνολογία</a:t>
            </a:r>
            <a:r>
              <a:rPr lang="en-US" altLang="en-US" dirty="0"/>
              <a:t> </a:t>
            </a:r>
            <a:r>
              <a:rPr lang="en-US" altLang="en-US"/>
              <a:t>(2/3)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Δομείται σε μια ιεραρχία όπου εφαρμόζεται πολυπλεξία σε διαδοχικά επίπεδα, αυξάνοντας έτσι και την ταχύτητα μετάδοσης</a:t>
            </a:r>
          </a:p>
          <a:p>
            <a:r>
              <a:rPr lang="el-GR" altLang="en-US" dirty="0"/>
              <a:t>Η τεχνολογία αυτή, ακολουθεί την </a:t>
            </a:r>
            <a:r>
              <a:rPr lang="el-GR" altLang="en-US" dirty="0" err="1"/>
              <a:t>πλησιόχρονη</a:t>
            </a:r>
            <a:r>
              <a:rPr lang="el-GR" altLang="en-US" dirty="0"/>
              <a:t> πολυπλεξία και χρησιμοποιεί την τεχνική bit </a:t>
            </a:r>
            <a:r>
              <a:rPr lang="el-GR" altLang="en-US" dirty="0" err="1"/>
              <a:t>stuffing</a:t>
            </a:r>
            <a:r>
              <a:rPr lang="el-GR" altLang="en-US" dirty="0"/>
              <a:t> για να αντιμετωπίσει τις απαιτήσεις συγχρονισμού</a:t>
            </a:r>
          </a:p>
        </p:txBody>
      </p:sp>
    </p:spTree>
    <p:extLst>
      <p:ext uri="{BB962C8B-B14F-4D97-AF65-F5344CB8AC3E}">
        <p14:creationId xmlns:p14="http://schemas.microsoft.com/office/powerpoint/2010/main" val="1303933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PDH </a:t>
            </a:r>
            <a:r>
              <a:rPr lang="el-GR" altLang="en-US" dirty="0"/>
              <a:t>τεχνολογία</a:t>
            </a:r>
            <a:r>
              <a:rPr lang="en-US" altLang="en-US" dirty="0"/>
              <a:t> (3/3)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Χρησιμοποιείται σε μεγάλο βαθμό για τη μετάδοση μεγάλου όγκου δεδομένων μέσα από ψηφιακό μέσο μετάδοσης (όπως η οπτική ίνα)</a:t>
            </a:r>
          </a:p>
          <a:p>
            <a:r>
              <a:rPr lang="el-GR" altLang="en-US" dirty="0"/>
              <a:t>Με την αλλαγή της χιλιετίας, το υλικό </a:t>
            </a:r>
            <a:r>
              <a:rPr lang="en-US" altLang="en-US" dirty="0"/>
              <a:t>PDH</a:t>
            </a:r>
            <a:r>
              <a:rPr lang="el-GR" altLang="en-US" dirty="0"/>
              <a:t> αντικαθίσταται σε μεγάλο βαθμό από </a:t>
            </a:r>
            <a:r>
              <a:rPr lang="en-US" altLang="en-US" dirty="0"/>
              <a:t>SDH </a:t>
            </a:r>
            <a:r>
              <a:rPr lang="el-GR" altLang="en-US" dirty="0"/>
              <a:t>και </a:t>
            </a:r>
            <a:r>
              <a:rPr lang="en-US" altLang="en-US" dirty="0"/>
              <a:t>SONET enabled </a:t>
            </a:r>
            <a:r>
              <a:rPr lang="el-GR" altLang="en-US" dirty="0"/>
              <a:t>υλικό</a:t>
            </a:r>
          </a:p>
        </p:txBody>
      </p:sp>
    </p:spTree>
    <p:extLst>
      <p:ext uri="{BB962C8B-B14F-4D97-AF65-F5344CB8AC3E}">
        <p14:creationId xmlns:p14="http://schemas.microsoft.com/office/powerpoint/2010/main" val="1312705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Μειονεκτήματα </a:t>
            </a:r>
            <a:r>
              <a:rPr lang="en-US" altLang="en-US" dirty="0"/>
              <a:t>PDH </a:t>
            </a:r>
            <a:r>
              <a:rPr lang="el-GR" altLang="en-US" dirty="0"/>
              <a:t>τεχνολογίας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Τα μειονεκτήματα της </a:t>
            </a:r>
            <a:r>
              <a:rPr lang="en-US" altLang="en-US" dirty="0"/>
              <a:t>PDH </a:t>
            </a:r>
            <a:r>
              <a:rPr lang="el-GR" altLang="en-US" dirty="0"/>
              <a:t>τεχνολογίας</a:t>
            </a:r>
          </a:p>
          <a:p>
            <a:pPr lvl="1"/>
            <a:r>
              <a:rPr lang="el-GR" altLang="en-US" dirty="0"/>
              <a:t>Μειωμένη απόδοση εξαιτίας του γεγονότος πως σε κάθε οπτικό σήμα μετάδοσης εισάγονται δυαδικά ψηφία συμπλήρωσης, σπαταλώντας έτσι χωρητικότητα</a:t>
            </a:r>
          </a:p>
          <a:p>
            <a:pPr lvl="1"/>
            <a:r>
              <a:rPr lang="el-GR" altLang="en-US" dirty="0"/>
              <a:t>Η πρόσβαση σε ένα σήμα χαμηλότερα στην ιεραρχία απαιτεί από-πολυπλεξία όλων των επιπέδων</a:t>
            </a:r>
          </a:p>
          <a:p>
            <a:pPr lvl="1"/>
            <a:r>
              <a:rPr lang="el-GR" altLang="en-US" dirty="0"/>
              <a:t>Τα πρότυπα και οι μηχανισμοί μεταφοράς πληροφοριών ελέγχου και διαχείρισης είναι περιορισμένα</a:t>
            </a:r>
          </a:p>
          <a:p>
            <a:r>
              <a:rPr lang="el-GR" altLang="en-US" dirty="0"/>
              <a:t>Αποτέλεσμα αυτών: μεταστροφή σε μια νέα ομάδα προτύπων – τεχνολογιών που βασίζονται στην σύγχρονη πολυπλεξία</a:t>
            </a:r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SONET/SDH</a:t>
            </a:r>
            <a:r>
              <a:rPr lang="el-GR" altLang="en-US" dirty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SONET -&gt; </a:t>
            </a:r>
            <a:r>
              <a:rPr lang="el-GR" altLang="en-US" dirty="0"/>
              <a:t>ΗΠΑ, Ιαπωνία (</a:t>
            </a:r>
            <a:r>
              <a:rPr lang="en-US" altLang="en-US" dirty="0" err="1"/>
              <a:t>Bellcore</a:t>
            </a:r>
            <a:r>
              <a:rPr lang="en-US" altLang="en-US" dirty="0"/>
              <a:t>)</a:t>
            </a:r>
            <a:endParaRPr lang="el-GR" altLang="en-US" dirty="0"/>
          </a:p>
          <a:p>
            <a:pPr lvl="1"/>
            <a:r>
              <a:rPr lang="el-GR" altLang="en-US" dirty="0"/>
              <a:t>Πρότυπο οπτικής </a:t>
            </a:r>
            <a:r>
              <a:rPr lang="el-GR" altLang="en-US" dirty="0" err="1"/>
              <a:t>διόδευσης</a:t>
            </a:r>
            <a:endParaRPr lang="el-GR" altLang="en-US" dirty="0"/>
          </a:p>
          <a:p>
            <a:pPr lvl="1"/>
            <a:r>
              <a:rPr lang="el-GR" altLang="en-US" dirty="0"/>
              <a:t>Πλαίσιο 810 </a:t>
            </a:r>
            <a:r>
              <a:rPr lang="en-US" altLang="en-US" dirty="0"/>
              <a:t>bytes </a:t>
            </a:r>
            <a:r>
              <a:rPr lang="el-GR" altLang="en-US" dirty="0"/>
              <a:t>διάρκειας 125μ</a:t>
            </a:r>
            <a:r>
              <a:rPr lang="en-US" altLang="en-US" dirty="0"/>
              <a:t>sec</a:t>
            </a:r>
            <a:endParaRPr lang="el-GR" altLang="en-US" dirty="0"/>
          </a:p>
          <a:p>
            <a:pPr lvl="1"/>
            <a:r>
              <a:rPr lang="el-GR" altLang="en-US" dirty="0"/>
              <a:t>774 </a:t>
            </a:r>
            <a:r>
              <a:rPr lang="en-US" altLang="en-US" dirty="0"/>
              <a:t>Bytes </a:t>
            </a:r>
            <a:r>
              <a:rPr lang="el-GR" altLang="en-US" dirty="0"/>
              <a:t>πληροφορίας (</a:t>
            </a:r>
            <a:r>
              <a:rPr lang="en-US" altLang="en-US" dirty="0"/>
              <a:t>SPE)</a:t>
            </a:r>
            <a:r>
              <a:rPr lang="el-GR" altLang="en-US" dirty="0"/>
              <a:t> και επιβάρυνση μετάδοσης (</a:t>
            </a:r>
            <a:r>
              <a:rPr lang="en-US" altLang="en-US" dirty="0"/>
              <a:t>POH</a:t>
            </a:r>
            <a:r>
              <a:rPr lang="el-GR" altLang="en-US" dirty="0"/>
              <a:t>)</a:t>
            </a:r>
          </a:p>
          <a:p>
            <a:pPr lvl="2"/>
            <a:r>
              <a:rPr lang="en-US" altLang="en-US" dirty="0"/>
              <a:t>POH </a:t>
            </a:r>
            <a:r>
              <a:rPr lang="el-GR" altLang="en-US" dirty="0"/>
              <a:t>διαιρείται σε επιβάρυνση τμήματος (</a:t>
            </a:r>
            <a:r>
              <a:rPr lang="en-US" altLang="en-US" dirty="0"/>
              <a:t>SOH) </a:t>
            </a:r>
            <a:r>
              <a:rPr lang="el-GR" altLang="en-US" dirty="0"/>
              <a:t>και γραμμής (</a:t>
            </a:r>
            <a:r>
              <a:rPr lang="en-US" altLang="en-US" dirty="0"/>
              <a:t>LOH)</a:t>
            </a:r>
            <a:endParaRPr lang="el-GR" altLang="en-US" dirty="0"/>
          </a:p>
          <a:p>
            <a:r>
              <a:rPr lang="en-US" altLang="en-US" dirty="0"/>
              <a:t>SDH -&gt; </a:t>
            </a:r>
            <a:r>
              <a:rPr lang="el-GR" altLang="en-US" dirty="0"/>
              <a:t>Ευρώπη</a:t>
            </a:r>
            <a:r>
              <a:rPr lang="en-US" altLang="en-US" dirty="0"/>
              <a:t> (ETSI)</a:t>
            </a:r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SONET/SDH</a:t>
            </a:r>
            <a:r>
              <a:rPr lang="el-GR" altLang="en-US" dirty="0"/>
              <a:t>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en-US" dirty="0"/>
              <a:t>SONET </a:t>
            </a:r>
            <a:endParaRPr lang="el-GR" altLang="en-US" dirty="0"/>
          </a:p>
          <a:p>
            <a:pPr lvl="1"/>
            <a:r>
              <a:rPr lang="en-US" altLang="en-US" dirty="0"/>
              <a:t>Synchronous Optical Networking </a:t>
            </a:r>
          </a:p>
          <a:p>
            <a:r>
              <a:rPr lang="en-US" altLang="en-US" dirty="0"/>
              <a:t>SDH </a:t>
            </a:r>
          </a:p>
          <a:p>
            <a:pPr lvl="1"/>
            <a:r>
              <a:rPr lang="en-US" altLang="en-US" dirty="0"/>
              <a:t>Synchronous Digital Hierarchy</a:t>
            </a:r>
          </a:p>
          <a:p>
            <a:r>
              <a:rPr lang="el-GR" altLang="en-US" dirty="0"/>
              <a:t>Στην ουσία αποτελούν το ίδιο πρωτόκολλο, για τη μεταφορά πολλαπλών ψηφιακών</a:t>
            </a:r>
            <a:r>
              <a:rPr lang="en-US" altLang="en-US" dirty="0"/>
              <a:t> bit stream </a:t>
            </a:r>
            <a:r>
              <a:rPr lang="el-GR" altLang="en-US" dirty="0"/>
              <a:t>μέσα από οπτικό μέσο μετάδοσης</a:t>
            </a:r>
            <a:endParaRPr lang="en-US" altLang="en-US" dirty="0"/>
          </a:p>
          <a:p>
            <a:r>
              <a:rPr lang="el-GR" altLang="en-US" dirty="0"/>
              <a:t>Η </a:t>
            </a:r>
            <a:r>
              <a:rPr lang="en-US" altLang="en-US" dirty="0"/>
              <a:t>ITU-T </a:t>
            </a:r>
            <a:r>
              <a:rPr lang="el-GR" altLang="en-US" dirty="0"/>
              <a:t>επέλεξε ως διεθνές πρότυπο το </a:t>
            </a:r>
            <a:r>
              <a:rPr lang="en-US" altLang="en-US" dirty="0"/>
              <a:t>SONET/SDH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82397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SONET (1/</a:t>
            </a:r>
            <a:r>
              <a:rPr lang="el-GR" altLang="en-US" dirty="0"/>
              <a:t>3</a:t>
            </a:r>
            <a:r>
              <a:rPr lang="en-US" alt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Το πλαίσιο του SONET μεταδίδεται σχηματίζοντας ένα σήμα 51,840 Mbps (STS-1)</a:t>
            </a:r>
          </a:p>
          <a:p>
            <a:r>
              <a:rPr lang="el-GR" altLang="en-US" dirty="0"/>
              <a:t>Η λειτουργικότητα του SONET επιτυγχάνεται:</a:t>
            </a:r>
          </a:p>
          <a:p>
            <a:pPr lvl="1"/>
            <a:r>
              <a:rPr lang="el-GR" altLang="en-US" dirty="0"/>
              <a:t>ορίζοντας το βασικό STS-1 σήμα </a:t>
            </a:r>
          </a:p>
          <a:p>
            <a:pPr lvl="1"/>
            <a:r>
              <a:rPr lang="el-GR" altLang="en-US" dirty="0"/>
              <a:t>δημιουργώντας μια πολλαπλάσια δομή η οποία προκύπτει από την πολυπλεξία σημάτων STS-1 με τη μέθοδο της παρεμβολής οκτάδων</a:t>
            </a:r>
          </a:p>
          <a:p>
            <a:r>
              <a:rPr lang="el-GR" altLang="en-US" dirty="0"/>
              <a:t>Ανάλογα με το βαθμό πολυπλεξίας δημιουργούνται σήματα με ρυθμούς Ν φορές μεγαλύτερους από το βασικό ρυθμό του STS-1</a:t>
            </a:r>
          </a:p>
          <a:p>
            <a:r>
              <a:rPr lang="el-GR" altLang="en-US" dirty="0"/>
              <a:t>Οι τιμές του Ν είναι 1,3,9,12,18,24,36,48</a:t>
            </a:r>
            <a:r>
              <a:rPr lang="en-US" altLang="en-US" dirty="0"/>
              <a:t>,96,192,768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SONET (2/</a:t>
            </a:r>
            <a:r>
              <a:rPr lang="el-GR" altLang="en-US" dirty="0"/>
              <a:t>3</a:t>
            </a:r>
            <a:r>
              <a:rPr lang="en-US" alt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Το οπτικό αντίστοιχο του </a:t>
            </a:r>
            <a:r>
              <a:rPr lang="en-US" altLang="en-US" dirty="0"/>
              <a:t>STS-1 </a:t>
            </a:r>
            <a:r>
              <a:rPr lang="el-GR" altLang="en-US" dirty="0"/>
              <a:t>λέγεται </a:t>
            </a:r>
            <a:r>
              <a:rPr lang="en-US" altLang="en-US" dirty="0"/>
              <a:t>OC-1 (Optical Carrier -1)</a:t>
            </a:r>
            <a:endParaRPr lang="el-GR" altLang="en-US" dirty="0"/>
          </a:p>
          <a:p>
            <a:endParaRPr lang="en-US" altLang="en-US" dirty="0"/>
          </a:p>
          <a:p>
            <a:r>
              <a:rPr lang="el-GR" altLang="en-US" dirty="0"/>
              <a:t>Είναι το σήμα που λαμβάνεται στην έξοδο ενός ηλεκτρικό-οπτικού μετατροπέα, όταν στην είσοδό του εισάγεται το σήμα STS-1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SONET (</a:t>
            </a:r>
            <a:r>
              <a:rPr lang="el-GR" altLang="en-US" dirty="0"/>
              <a:t>3</a:t>
            </a:r>
            <a:r>
              <a:rPr lang="en-US" altLang="en-US" dirty="0"/>
              <a:t>/</a:t>
            </a:r>
            <a:r>
              <a:rPr lang="el-GR" altLang="en-US" dirty="0"/>
              <a:t>3</a:t>
            </a:r>
            <a:r>
              <a:rPr lang="en-US" alt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Αποτελεί το βασικό δομικό στοιχείο μετάδοσης στο SONET και από αυτόν μπορούν να παραχθούν σήματα υψηλότερης ιεραρχίας</a:t>
            </a:r>
            <a:endParaRPr lang="en-US" altLang="en-US" dirty="0"/>
          </a:p>
          <a:p>
            <a:pPr lvl="1"/>
            <a:r>
              <a:rPr lang="el-GR" altLang="en-US" dirty="0"/>
              <a:t>το OC-3 μεταφέρει πληροφορία με ρυθμό 3x51,84 δηλαδή 155,42 Mbps</a:t>
            </a:r>
            <a:endParaRPr lang="en-US" altLang="en-US" dirty="0"/>
          </a:p>
          <a:p>
            <a:pPr lvl="1"/>
            <a:r>
              <a:rPr lang="el-GR" altLang="en-US" dirty="0"/>
              <a:t>ο αριθμός που συνοδεύει το πρόθεμα OC δείχνει το πλήθος των σημάτων ψηφιακού ρεύματος (DS3), που το τοπικό σήμα μπορεί να μεταφέρει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7812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Σκοποί 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Εξοικείωση με συστήματα μετάδοσης οπτικών ινών</a:t>
            </a:r>
          </a:p>
          <a:p>
            <a:r>
              <a:rPr lang="el-GR" dirty="0"/>
              <a:t>Παρουσίαση της τεχνολογίας </a:t>
            </a:r>
            <a:r>
              <a:rPr lang="en-US" dirty="0"/>
              <a:t>PDH</a:t>
            </a:r>
            <a:endParaRPr lang="el-GR" dirty="0"/>
          </a:p>
          <a:p>
            <a:r>
              <a:rPr lang="el-GR" dirty="0"/>
              <a:t>Κατανόηση της δομής και της λειτουργίας του </a:t>
            </a:r>
            <a:r>
              <a:rPr lang="en-US" altLang="en-US" dirty="0"/>
              <a:t>SDH/SONET</a:t>
            </a:r>
          </a:p>
          <a:p>
            <a:r>
              <a:rPr lang="el-GR" altLang="en-US" dirty="0"/>
              <a:t>Παρουσίαση της τεχνολογίας </a:t>
            </a:r>
            <a:r>
              <a:rPr lang="en-US" altLang="en-US" dirty="0"/>
              <a:t>IP over WDM</a:t>
            </a:r>
            <a:r>
              <a:rPr lang="el-GR" altLang="en-US" dirty="0"/>
              <a:t> </a:t>
            </a:r>
            <a:endParaRPr lang="en-US" altLang="en-US" dirty="0"/>
          </a:p>
          <a:p>
            <a:pPr lvl="1"/>
            <a:endParaRPr lang="en-US" alt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1497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Δομή πλαισίου στο STS-1</a:t>
            </a:r>
            <a:endParaRPr lang="en-US" dirty="0"/>
          </a:p>
        </p:txBody>
      </p:sp>
      <p:pic>
        <p:nvPicPr>
          <p:cNvPr id="7" name="Picture Placeholder 6" descr="Δομή πλαισίου στο STS-1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23" y="1556793"/>
            <a:ext cx="6214681" cy="3318078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altLang="en-US" dirty="0"/>
              <a:t>Δομή πλαισίου στο STS-1 </a:t>
            </a:r>
            <a:r>
              <a:rPr lang="el-GR" altLang="en-US" sz="1600" dirty="0"/>
              <a:t>(πηγή</a:t>
            </a:r>
            <a:r>
              <a:rPr lang="en-US" altLang="en-US" sz="1600" dirty="0"/>
              <a:t>: http://commons.wikimedia.org/wiki/File:SONET-Frame-STS1.png</a:t>
            </a:r>
            <a:r>
              <a:rPr lang="el-GR" alt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949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SPE</a:t>
            </a:r>
            <a:r>
              <a:rPr lang="el-GR" altLang="en-US" dirty="0"/>
              <a:t> (Φάκελος Σύγχρονου Φορτίου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Η περιοχή ωφέλιμου φορτίου ορίζεται και σαν «Φάκελος Σύγχρονου Φορτίου» (SPE – </a:t>
            </a:r>
            <a:r>
              <a:rPr lang="en-US" dirty="0"/>
              <a:t>Synchronous Payload Envelope</a:t>
            </a:r>
            <a:r>
              <a:rPr lang="el-GR" dirty="0"/>
              <a:t>) και περιλαμβάνει και την επιβάρυνση μονοπατιού/διαδρομής (</a:t>
            </a:r>
            <a:r>
              <a:rPr lang="en-US" dirty="0"/>
              <a:t>path overhead</a:t>
            </a:r>
            <a:r>
              <a:rPr lang="el-GR" dirty="0"/>
              <a:t> - POH)</a:t>
            </a:r>
          </a:p>
          <a:p>
            <a:endParaRPr lang="en-US" altLang="en-US" dirty="0"/>
          </a:p>
          <a:p>
            <a:r>
              <a:rPr lang="el-GR" altLang="en-US" dirty="0"/>
              <a:t>Ένα SPE μπορεί να ξεκινάει οπουδήποτε μέσα σε ένα πλαίσιο STS-1 και να τελειώνει στο επόμενο</a:t>
            </a:r>
          </a:p>
        </p:txBody>
      </p:sp>
    </p:spTree>
    <p:extLst>
      <p:ext uri="{BB962C8B-B14F-4D97-AF65-F5344CB8AC3E}">
        <p14:creationId xmlns:p14="http://schemas.microsoft.com/office/powerpoint/2010/main" val="3024781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Virtual Tributaries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Στην περίπτωση υπηρεσιών με ανάγκες σε εύρος ζώνης μεγαλύτερο από αυτές που προσφέρει το STS-1, μπορούμε συνδυάζοντας  σήματα STS-1, να σχηματίσουμε σήματα STS-N που λύνουν το πρόβλημα</a:t>
            </a:r>
          </a:p>
          <a:p>
            <a:r>
              <a:rPr lang="el-GR" altLang="en-US" dirty="0"/>
              <a:t>Για υπηρεσία που απαιτεί ρυθμούς εξυπηρέτησης χαμηλότερους από αυτόν που αντιστοιχεί στο DS3, το SPE ενός πλαισίου STS-1 μπορεί να διαιρεθεί σε συνιστώσες χαμηλότερων ρυθμών</a:t>
            </a:r>
          </a:p>
          <a:p>
            <a:r>
              <a:rPr lang="el-GR" altLang="en-US" dirty="0"/>
              <a:t>Οι συνιστώσες είναι ειδικές δομές που ονομάζονται «νοητές μερικές ροές» (VT-</a:t>
            </a:r>
            <a:r>
              <a:rPr lang="en-US" altLang="en-US" dirty="0"/>
              <a:t>Virtual Tributary</a:t>
            </a:r>
            <a:r>
              <a:rPr lang="el-GR" altLang="en-US" dirty="0"/>
              <a:t>) και επιτρέπουν τη μεταφορά ωφέλιμων φορτίων, που είναι μικρότερα από το ωφέλιμο φορτίο του STS-1</a:t>
            </a:r>
          </a:p>
          <a:p>
            <a:pPr lvl="1"/>
            <a:r>
              <a:rPr lang="el-GR" altLang="en-US" dirty="0"/>
              <a:t>Π.χ. η VT1.5 μπορεί να μεταφέρει σήμα 1,544 Mbps (Τ1)</a:t>
            </a:r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Ομοιότητες </a:t>
            </a:r>
            <a:r>
              <a:rPr lang="en-US" altLang="en-US" dirty="0"/>
              <a:t>SONET</a:t>
            </a:r>
            <a:r>
              <a:rPr lang="el-GR" altLang="en-US" dirty="0"/>
              <a:t> </a:t>
            </a:r>
            <a:r>
              <a:rPr lang="en-US" altLang="en-US" dirty="0"/>
              <a:t>vs SDH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Και τα δύο μεταφέρουν πληροφορία διαμέσου οπτικής ίνας</a:t>
            </a:r>
          </a:p>
          <a:p>
            <a:r>
              <a:rPr lang="el-GR" altLang="en-US" dirty="0"/>
              <a:t>Και τα δύο προσφέρουν </a:t>
            </a:r>
            <a:r>
              <a:rPr lang="en-US" altLang="en-US" dirty="0"/>
              <a:t>error checking </a:t>
            </a:r>
            <a:r>
              <a:rPr lang="el-GR" altLang="en-US" dirty="0"/>
              <a:t>δυνατότητες</a:t>
            </a:r>
            <a:endParaRPr lang="en-US" altLang="en-US" dirty="0"/>
          </a:p>
          <a:p>
            <a:r>
              <a:rPr lang="el-GR" altLang="en-US" dirty="0"/>
              <a:t>Μπορούν να εντοπίσουν το πρόβλημα στιγμιαία</a:t>
            </a:r>
          </a:p>
          <a:p>
            <a:r>
              <a:rPr lang="el-GR" altLang="en-US" dirty="0"/>
              <a:t>Αυτό γίνεται με τον έλεγχο της εγκυρότητας του σήματος είτε σε κάποιο επίπεδο είτε όταν μεταφέρεται ένα σήμα από ένα ανώτερο επίπεδο σε κάποιο άλλο (</a:t>
            </a:r>
            <a:r>
              <a:rPr lang="en-US" altLang="en-US" dirty="0"/>
              <a:t>client-higher level -&gt; server-lower level</a:t>
            </a:r>
            <a:r>
              <a:rPr lang="el-GR" altLang="en-US" dirty="0"/>
              <a:t>)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6280179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SONET</a:t>
            </a:r>
            <a:r>
              <a:rPr lang="el-GR" altLang="en-US"/>
              <a:t> </a:t>
            </a:r>
            <a:r>
              <a:rPr lang="en-US" altLang="en-US"/>
              <a:t>vs SDH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Το </a:t>
            </a:r>
            <a:r>
              <a:rPr lang="en-US" altLang="en-US" dirty="0"/>
              <a:t>SDH </a:t>
            </a:r>
            <a:r>
              <a:rPr lang="el-GR" altLang="en-US" dirty="0"/>
              <a:t>βασίζεται στο </a:t>
            </a:r>
            <a:r>
              <a:rPr lang="en-US" altLang="en-US" dirty="0"/>
              <a:t>SONET </a:t>
            </a:r>
            <a:r>
              <a:rPr lang="el-GR" altLang="en-US" dirty="0"/>
              <a:t>και το επεκτείνει</a:t>
            </a:r>
          </a:p>
          <a:p>
            <a:r>
              <a:rPr lang="el-GR" altLang="en-US" dirty="0"/>
              <a:t>Διαφορές:</a:t>
            </a:r>
          </a:p>
          <a:p>
            <a:pPr lvl="1"/>
            <a:r>
              <a:rPr lang="el-GR" altLang="en-US" dirty="0"/>
              <a:t>Ο βασικός ρυθμός είναι 150 </a:t>
            </a:r>
            <a:r>
              <a:rPr lang="en-US" altLang="en-US" dirty="0"/>
              <a:t>Mbps </a:t>
            </a:r>
            <a:r>
              <a:rPr lang="el-GR" altLang="en-US" dirty="0"/>
              <a:t>αντί 50 </a:t>
            </a:r>
            <a:r>
              <a:rPr lang="en-US" altLang="en-US" dirty="0"/>
              <a:t>Mbps</a:t>
            </a:r>
            <a:endParaRPr lang="el-GR" altLang="en-US" dirty="0"/>
          </a:p>
          <a:p>
            <a:pPr lvl="1"/>
            <a:r>
              <a:rPr lang="el-GR" altLang="en-US" dirty="0"/>
              <a:t>Άρα το </a:t>
            </a:r>
            <a:r>
              <a:rPr lang="en-US" altLang="en-US" dirty="0"/>
              <a:t>STM-1 </a:t>
            </a:r>
            <a:r>
              <a:rPr lang="el-GR" altLang="en-US" dirty="0"/>
              <a:t>του </a:t>
            </a:r>
            <a:r>
              <a:rPr lang="en-US" altLang="en-US" dirty="0"/>
              <a:t>SDH </a:t>
            </a:r>
            <a:r>
              <a:rPr lang="el-GR" altLang="en-US" dirty="0"/>
              <a:t>είναι η συνένωση 3 βασικών σημάτων </a:t>
            </a:r>
            <a:r>
              <a:rPr lang="en-US" altLang="en-US" dirty="0"/>
              <a:t>STS-1</a:t>
            </a:r>
          </a:p>
          <a:p>
            <a:r>
              <a:rPr lang="el-GR" altLang="en-US" dirty="0"/>
              <a:t>Διαφέρουν στο πλήθος και την πυκνότητα των ρυθμών μετάδοσης που υποστηρίζουν</a:t>
            </a:r>
          </a:p>
        </p:txBody>
      </p:sp>
    </p:spTree>
    <p:extLst>
      <p:ext uri="{BB962C8B-B14F-4D97-AF65-F5344CB8AC3E}">
        <p14:creationId xmlns:p14="http://schemas.microsoft.com/office/powerpoint/2010/main" val="1108562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SONET vs SDH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Η τιμή του βασικού πλαισίου του SDH είναι 155,520 Mbps</a:t>
            </a:r>
          </a:p>
          <a:p>
            <a:pPr lvl="1"/>
            <a:r>
              <a:rPr lang="el-GR" altLang="en-US" dirty="0"/>
              <a:t>με την πολυπλεξία π.χ. 4 καναλιών θα προκύψει ρυθμός 622,080 Mbps (STM-4) και αν </a:t>
            </a:r>
            <a:r>
              <a:rPr lang="el-GR" altLang="en-US" dirty="0" err="1"/>
              <a:t>πολυπλεχθούν</a:t>
            </a:r>
            <a:r>
              <a:rPr lang="el-GR" altLang="en-US" dirty="0"/>
              <a:t> 16, θα προκύψει ρυθμός 2.488,320 Mbps (STM-16)</a:t>
            </a:r>
            <a:endParaRPr lang="en-US" altLang="en-US" dirty="0"/>
          </a:p>
          <a:p>
            <a:r>
              <a:rPr lang="el-GR" altLang="en-US" dirty="0"/>
              <a:t>Επίσης, το πλαίσιο του SONET μπορεί να θεωρηθεί ότι είναι το ένα τρίτο του SDH. Το πλαίσιο του SDH αποτελείται από 9 γραμμές των 270 </a:t>
            </a:r>
            <a:r>
              <a:rPr lang="el-GR" altLang="en-US" dirty="0" err="1"/>
              <a:t>bytes</a:t>
            </a:r>
            <a:r>
              <a:rPr lang="el-GR" altLang="en-US" dirty="0"/>
              <a:t>, ενώ του SONET από 9 γραμμές των 90 </a:t>
            </a:r>
            <a:r>
              <a:rPr lang="el-GR" altLang="en-US" dirty="0" err="1"/>
              <a:t>bytes</a:t>
            </a:r>
            <a:endParaRPr lang="el-GR" altLang="en-US" dirty="0"/>
          </a:p>
          <a:p>
            <a:r>
              <a:rPr lang="el-GR" altLang="en-US" dirty="0"/>
              <a:t>Το SDH έχει δυσκολία για τη μεταφορά των σημάτων μικρότερου ρυθμού αφού έχει μεγάλο βασικό ρυθμό</a:t>
            </a:r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Δομή πλαισίου στο ST</a:t>
            </a:r>
            <a:r>
              <a:rPr lang="en-US" altLang="en-US" dirty="0"/>
              <a:t>M</a:t>
            </a:r>
            <a:r>
              <a:rPr lang="el-GR" altLang="en-US" dirty="0"/>
              <a:t>-1</a:t>
            </a:r>
            <a:endParaRPr lang="en-US" dirty="0"/>
          </a:p>
        </p:txBody>
      </p:sp>
      <p:pic>
        <p:nvPicPr>
          <p:cNvPr id="9" name="Picture Placeholder 8" descr="Δομή πλαισίου στο STM-1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289" y="1496205"/>
            <a:ext cx="5424614" cy="3516971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altLang="en-US" dirty="0"/>
              <a:t>Δομή πλαισίου στο ST</a:t>
            </a:r>
            <a:r>
              <a:rPr lang="en-US" altLang="en-US" dirty="0"/>
              <a:t>M</a:t>
            </a:r>
            <a:r>
              <a:rPr lang="el-GR" altLang="en-US" dirty="0"/>
              <a:t>-1 </a:t>
            </a:r>
            <a:r>
              <a:rPr lang="el-GR" altLang="en-US" sz="1600" dirty="0"/>
              <a:t>(πηγή</a:t>
            </a:r>
            <a:r>
              <a:rPr lang="en-US" altLang="en-US" sz="1600" dirty="0"/>
              <a:t>: http://commons.wikimedia.org/wiki/File:Stm_1.jpg</a:t>
            </a:r>
            <a:r>
              <a:rPr lang="el-GR" alt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606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Πρότυπα ρυθμών μεταφοράς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dirty="0"/>
              <a:t>Πρότυπα ρυθμών μεταφοράς</a:t>
            </a:r>
            <a:endParaRPr lang="en-US" dirty="0"/>
          </a:p>
          <a:p>
            <a:pPr algn="ctr"/>
            <a:r>
              <a:rPr lang="el-GR" altLang="en-US" dirty="0">
                <a:hlinkClick r:id="rId2"/>
              </a:rPr>
              <a:t>Πηγή</a:t>
            </a:r>
            <a:r>
              <a:rPr lang="en-US" altLang="en-US" dirty="0"/>
              <a:t>: http://www.fiber-optic-equipment.com</a:t>
            </a:r>
            <a:endParaRPr lang="el-GR" altLang="en-US" dirty="0"/>
          </a:p>
        </p:txBody>
      </p:sp>
      <p:pic>
        <p:nvPicPr>
          <p:cNvPr id="8" name="Picture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45C03062-AA2B-487E-B572-DE96FD4D21F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75" r="179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510344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Συσκευές δικτύων </a:t>
            </a:r>
            <a:r>
              <a:rPr lang="en-US" altLang="en-US"/>
              <a:t>SONET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Συστήματα μετατροπής ηλεκτρικού σε οπτικό σήμα (FOTS – </a:t>
            </a:r>
            <a:r>
              <a:rPr lang="el-GR" altLang="en-US" dirty="0" err="1"/>
              <a:t>Fiber</a:t>
            </a:r>
            <a:r>
              <a:rPr lang="el-GR" altLang="en-US" dirty="0"/>
              <a:t> </a:t>
            </a:r>
            <a:r>
              <a:rPr lang="el-GR" altLang="en-US" dirty="0" err="1"/>
              <a:t>Optic</a:t>
            </a:r>
            <a:r>
              <a:rPr lang="el-GR" altLang="en-US" dirty="0"/>
              <a:t> </a:t>
            </a:r>
            <a:r>
              <a:rPr lang="el-GR" altLang="en-US" dirty="0" err="1"/>
              <a:t>Transmission</a:t>
            </a:r>
            <a:r>
              <a:rPr lang="el-GR" altLang="en-US" dirty="0"/>
              <a:t> </a:t>
            </a:r>
            <a:r>
              <a:rPr lang="el-GR" altLang="en-US" dirty="0" err="1"/>
              <a:t>Systems</a:t>
            </a:r>
            <a:r>
              <a:rPr lang="el-GR" altLang="en-US" dirty="0"/>
              <a:t>)</a:t>
            </a:r>
          </a:p>
          <a:p>
            <a:r>
              <a:rPr lang="el-GR" altLang="en-US" dirty="0"/>
              <a:t>Τερματικοί </a:t>
            </a:r>
            <a:r>
              <a:rPr lang="el-GR" altLang="en-US" dirty="0" err="1"/>
              <a:t>Πολυπλέκτες</a:t>
            </a:r>
            <a:r>
              <a:rPr lang="el-GR" altLang="en-US" dirty="0"/>
              <a:t> (</a:t>
            </a:r>
            <a:r>
              <a:rPr lang="en-US" altLang="en-US" dirty="0"/>
              <a:t>TM – Terminal Multiplexers</a:t>
            </a:r>
            <a:r>
              <a:rPr lang="el-GR" altLang="en-US" dirty="0"/>
              <a:t>) </a:t>
            </a:r>
          </a:p>
          <a:p>
            <a:r>
              <a:rPr lang="el-GR" altLang="en-US" dirty="0" err="1"/>
              <a:t>Πολυπλέκτες</a:t>
            </a:r>
            <a:r>
              <a:rPr lang="el-GR" altLang="en-US" dirty="0"/>
              <a:t> εισαγωγής-</a:t>
            </a:r>
            <a:r>
              <a:rPr lang="el-GR" altLang="en-US" dirty="0" err="1"/>
              <a:t>απομάστευσης</a:t>
            </a:r>
            <a:r>
              <a:rPr lang="el-GR" altLang="en-US" dirty="0"/>
              <a:t> </a:t>
            </a:r>
            <a:r>
              <a:rPr lang="en-US" altLang="en-US" dirty="0"/>
              <a:t>(ADM – Add-Drop Multiplexers)</a:t>
            </a:r>
            <a:endParaRPr lang="el-GR" altLang="en-US" dirty="0"/>
          </a:p>
          <a:p>
            <a:r>
              <a:rPr lang="en-US" altLang="en-US" dirty="0"/>
              <a:t>Wideband </a:t>
            </a:r>
            <a:r>
              <a:rPr lang="el-GR" altLang="en-US" dirty="0"/>
              <a:t>συστήματα ψηφιακής διασύνδεσης (</a:t>
            </a:r>
            <a:r>
              <a:rPr lang="en-US" altLang="en-US" dirty="0"/>
              <a:t>WDCS – Wideband Digital Cross-connect Systems)</a:t>
            </a:r>
            <a:endParaRPr lang="el-GR" altLang="en-US" dirty="0"/>
          </a:p>
          <a:p>
            <a:r>
              <a:rPr lang="en-US" altLang="en-US" dirty="0"/>
              <a:t>Broadband </a:t>
            </a:r>
            <a:r>
              <a:rPr lang="el-GR" altLang="en-US" dirty="0"/>
              <a:t>συστήματα ψηφιακής διασύνδεσης (</a:t>
            </a:r>
            <a:r>
              <a:rPr lang="en-US" altLang="en-US" dirty="0"/>
              <a:t>BDCS – Broadband Digital Cross-connect Systems)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Συστήματα μετατροπής ηλεκτρικού σε οπτικό σήμα</a:t>
            </a:r>
            <a:endParaRPr lang="el-GR" dirty="0"/>
          </a:p>
        </p:txBody>
      </p:sp>
      <p:sp>
        <p:nvSpPr>
          <p:cNvPr id="8" name="Tex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Χρησιμοποιούνται για:</a:t>
            </a:r>
          </a:p>
          <a:p>
            <a:pPr lvl="1"/>
            <a:r>
              <a:rPr lang="el-GR" dirty="0"/>
              <a:t>Τη σύνδεση ηλεκτρικών σημάτων τύπου </a:t>
            </a:r>
            <a:r>
              <a:rPr lang="el-GR" dirty="0" err="1"/>
              <a:t>DSn</a:t>
            </a:r>
            <a:r>
              <a:rPr lang="el-GR" dirty="0"/>
              <a:t> και STS-n -&gt; STS-N</a:t>
            </a:r>
          </a:p>
          <a:p>
            <a:pPr lvl="1"/>
            <a:r>
              <a:rPr lang="el-GR" dirty="0"/>
              <a:t>Τη μετατροπή σε οπτικό σήμα OC-N ή την αντίστροφη διαδικασία (δηλ. </a:t>
            </a:r>
            <a:r>
              <a:rPr lang="el-GR" dirty="0" err="1"/>
              <a:t>απόπλεξη</a:t>
            </a:r>
            <a:r>
              <a:rPr lang="el-GR" dirty="0"/>
              <a:t>)</a:t>
            </a:r>
          </a:p>
          <a:p>
            <a:endParaRPr lang="en-US" dirty="0"/>
          </a:p>
        </p:txBody>
      </p:sp>
      <p:pic>
        <p:nvPicPr>
          <p:cNvPr id="2050" name="Picture 2" descr="C:\Users\tseliou\Desktop\Untitled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029" y="2493953"/>
            <a:ext cx="3100364" cy="201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322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Περιεχόμενα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WDM networking</a:t>
            </a:r>
          </a:p>
          <a:p>
            <a:pPr lvl="1"/>
            <a:r>
              <a:rPr lang="en-US" altLang="en-US" dirty="0"/>
              <a:t>PDH</a:t>
            </a:r>
          </a:p>
          <a:p>
            <a:pPr lvl="1"/>
            <a:r>
              <a:rPr lang="en-US" altLang="en-US" dirty="0"/>
              <a:t>SDH/SONET</a:t>
            </a:r>
          </a:p>
          <a:p>
            <a:pPr lvl="1"/>
            <a:r>
              <a:rPr lang="en-US" altLang="en-US" dirty="0"/>
              <a:t>IP over SDH over WDM</a:t>
            </a:r>
          </a:p>
          <a:p>
            <a:pPr lvl="1"/>
            <a:r>
              <a:rPr lang="en-GB" altLang="en-US" dirty="0"/>
              <a:t>IP over WDM</a:t>
            </a:r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Τερματικοί </a:t>
            </a:r>
            <a:r>
              <a:rPr lang="el-GR" altLang="en-US" dirty="0" err="1"/>
              <a:t>Πολυπλέκτες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Τοποθετούνται στην αρχή μιας γραμμής και χρησιμοποιούνται για να κατασκευαστεί ένα σήμα STS-1 από ένα σύνολο 28 σημάτων DS1</a:t>
            </a:r>
          </a:p>
          <a:p>
            <a:r>
              <a:rPr lang="el-GR" dirty="0"/>
              <a:t>Λειτουργούν και σαν </a:t>
            </a:r>
            <a:r>
              <a:rPr lang="el-GR" dirty="0" err="1"/>
              <a:t>αποπολυπλέκτες</a:t>
            </a:r>
            <a:r>
              <a:rPr lang="el-GR" dirty="0"/>
              <a:t>, οπότε και εκτελούν την αντίστροφη διαδικασία</a:t>
            </a:r>
            <a:endParaRPr lang="el-GR" altLang="en-US" dirty="0"/>
          </a:p>
        </p:txBody>
      </p:sp>
      <p:pic>
        <p:nvPicPr>
          <p:cNvPr id="3075" name="Picture 3" descr="C:\Users\tseliou\Desktop\Untitled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137" y="2636912"/>
            <a:ext cx="2880102" cy="1869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1962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 err="1"/>
              <a:t>Πολυπλέκτες</a:t>
            </a:r>
            <a:r>
              <a:rPr lang="el-GR" altLang="en-US" dirty="0"/>
              <a:t> εισαγωγής-</a:t>
            </a:r>
            <a:r>
              <a:rPr lang="el-GR" altLang="en-US" dirty="0" err="1"/>
              <a:t>απομάστευσης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Μπορούν να τοποθετηθούν σε οποιοδήποτε σημείο του δικτύου και παρέχουν τη δυνατότητα άμεσης εισαγωγής σε ένα σήμα STS ενός ή περισσοτέρων σημάτων DS χαμηλότερου ρυθμού</a:t>
            </a:r>
          </a:p>
          <a:p>
            <a:r>
              <a:rPr lang="el-GR" dirty="0"/>
              <a:t>Λειτουργούν επίσης και σαν </a:t>
            </a:r>
            <a:r>
              <a:rPr lang="el-GR" dirty="0" err="1"/>
              <a:t>αποπολυπλέκτες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5057188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Συστήματα ψηφιακής διασύνδεσης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Wideband </a:t>
            </a:r>
            <a:r>
              <a:rPr lang="el-GR" altLang="en-US" dirty="0"/>
              <a:t>συστήματα ψηφιακής διασύνδεσης</a:t>
            </a:r>
            <a:r>
              <a:rPr lang="en-US" altLang="en-US" dirty="0"/>
              <a:t> (WDCS – Wideband Digital Cross-connect Systems)</a:t>
            </a:r>
            <a:endParaRPr lang="el-GR" altLang="en-US" dirty="0"/>
          </a:p>
          <a:p>
            <a:pPr lvl="1"/>
            <a:r>
              <a:rPr lang="el-GR" altLang="en-US" dirty="0" err="1"/>
              <a:t>switching</a:t>
            </a:r>
            <a:r>
              <a:rPr lang="el-GR" altLang="en-US" dirty="0"/>
              <a:t> σε σήματα µε ρυθμούς από 1,5 Mbps έως και 50Mbps</a:t>
            </a:r>
          </a:p>
          <a:p>
            <a:r>
              <a:rPr lang="en-US" altLang="en-US" dirty="0"/>
              <a:t>Broadband </a:t>
            </a:r>
            <a:r>
              <a:rPr lang="el-GR" altLang="en-US" dirty="0"/>
              <a:t>συστήματα ψηφιακής διασύνδεσης</a:t>
            </a:r>
            <a:r>
              <a:rPr lang="en-US" altLang="en-US" dirty="0"/>
              <a:t> (BDCS – Broadband Digital Cross-connect Systems)</a:t>
            </a:r>
            <a:endParaRPr lang="el-GR" altLang="en-US" dirty="0"/>
          </a:p>
          <a:p>
            <a:pPr lvl="1"/>
            <a:r>
              <a:rPr lang="el-GR" altLang="en-US" dirty="0" err="1"/>
              <a:t>switching</a:t>
            </a:r>
            <a:r>
              <a:rPr lang="el-GR" altLang="en-US" dirty="0"/>
              <a:t> σε σήματα µε ρυθμούς από 50Mbps έως 600Mbps</a:t>
            </a:r>
          </a:p>
        </p:txBody>
      </p:sp>
    </p:spTree>
    <p:extLst>
      <p:ext uri="{BB962C8B-B14F-4D97-AF65-F5344CB8AC3E}">
        <p14:creationId xmlns:p14="http://schemas.microsoft.com/office/powerpoint/2010/main" val="28252147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Τοπολογίες </a:t>
            </a:r>
            <a:r>
              <a:rPr lang="en-US" altLang="en-US" dirty="0"/>
              <a:t>SONET/SDH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Σύνδεση σημείο σε σημείο (</a:t>
            </a:r>
            <a:r>
              <a:rPr lang="el-GR" altLang="en-US" dirty="0" err="1"/>
              <a:t>Point</a:t>
            </a:r>
            <a:r>
              <a:rPr lang="el-GR" altLang="en-US" dirty="0"/>
              <a:t>-</a:t>
            </a:r>
            <a:r>
              <a:rPr lang="el-GR" altLang="en-US" dirty="0" err="1"/>
              <a:t>to</a:t>
            </a:r>
            <a:r>
              <a:rPr lang="el-GR" altLang="en-US" dirty="0"/>
              <a:t>-</a:t>
            </a:r>
            <a:r>
              <a:rPr lang="el-GR" altLang="en-US" dirty="0" err="1"/>
              <a:t>point</a:t>
            </a:r>
            <a:r>
              <a:rPr lang="el-GR" altLang="en-US" dirty="0"/>
              <a:t>) όπου έχουμε </a:t>
            </a:r>
            <a:r>
              <a:rPr lang="el-GR" altLang="en-US" dirty="0" err="1"/>
              <a:t>τερματιστές</a:t>
            </a:r>
            <a:r>
              <a:rPr lang="el-GR" altLang="en-US" dirty="0"/>
              <a:t> στα άκρα κάθε οπτικής ίνας, οι οποίοι μπορεί να είναι είτε TM είτε ADM</a:t>
            </a:r>
          </a:p>
          <a:p>
            <a:r>
              <a:rPr lang="el-GR" altLang="en-US" dirty="0"/>
              <a:t>Δίκτυα εισαγωγής-</a:t>
            </a:r>
            <a:r>
              <a:rPr lang="el-GR" altLang="en-US" dirty="0" err="1"/>
              <a:t>απομάστευσης</a:t>
            </a:r>
            <a:r>
              <a:rPr lang="el-GR" altLang="en-US" dirty="0"/>
              <a:t> δενδρικής τοπολογίας </a:t>
            </a:r>
          </a:p>
          <a:p>
            <a:r>
              <a:rPr lang="el-GR" altLang="en-US" dirty="0"/>
              <a:t>Δίκτυα βασισμένα σε </a:t>
            </a:r>
            <a:r>
              <a:rPr lang="el-GR" altLang="en-US" dirty="0" err="1"/>
              <a:t>hub</a:t>
            </a:r>
            <a:r>
              <a:rPr lang="el-GR" altLang="en-US" dirty="0"/>
              <a:t> όπου έχουμε ένα κεντρικό σημείο στο οποίο συγκεντρώνεται η κυκλοφορία από πολλά περιφερειακά σημεία</a:t>
            </a:r>
          </a:p>
          <a:p>
            <a:r>
              <a:rPr lang="el-GR" altLang="en-US" dirty="0"/>
              <a:t>Δίκτυα δακτυλίου αυτόματης επιδιόρθωσης</a:t>
            </a:r>
          </a:p>
          <a:p>
            <a:pPr lvl="1"/>
            <a:r>
              <a:rPr lang="el-GR" altLang="en-US" dirty="0"/>
              <a:t>Χρησιμοποιούν την τεχνική «Αυτόματη προστασία δακτυλίου» (APS)</a:t>
            </a:r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SONET/SDH</a:t>
            </a:r>
            <a:r>
              <a:rPr lang="el-GR" altLang="en-US" dirty="0"/>
              <a:t> - Βλάβες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Οι πιο συνηθισμένες βλάβες που μπορούν να συμβούν σε ένα οπτικό δακτύλιο είναι:</a:t>
            </a:r>
          </a:p>
          <a:p>
            <a:pPr lvl="1"/>
            <a:r>
              <a:rPr lang="el-GR" altLang="en-US" dirty="0"/>
              <a:t>Βλάβη στην οπτική ίνα (π.χ. </a:t>
            </a:r>
            <a:r>
              <a:rPr lang="el-GR" altLang="en-US" dirty="0" err="1"/>
              <a:t>κόψιµο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Προβλήματα µε την ακτίνα </a:t>
            </a:r>
            <a:r>
              <a:rPr lang="el-GR" altLang="en-US" dirty="0" err="1"/>
              <a:t>laser</a:t>
            </a:r>
            <a:r>
              <a:rPr lang="el-GR" altLang="en-US" dirty="0"/>
              <a:t> (βλάβη στον πομπό, ή μειωμένη ισχύς ακτίνας)</a:t>
            </a:r>
          </a:p>
          <a:p>
            <a:pPr lvl="1"/>
            <a:r>
              <a:rPr lang="el-GR" altLang="en-US" dirty="0"/>
              <a:t>Βλάβη σε κόμβο του δακτυλίου</a:t>
            </a:r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SONET/SDH</a:t>
            </a:r>
            <a:r>
              <a:rPr lang="el-GR" altLang="en-US" dirty="0"/>
              <a:t> - Είδη δακτυλίων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Διάφορα είδη δακτυλίων τα οποία χρησιμοποιούνται είναι:</a:t>
            </a:r>
          </a:p>
          <a:p>
            <a:pPr lvl="1"/>
            <a:r>
              <a:rPr lang="el-GR" altLang="en-US" dirty="0"/>
              <a:t>Δακτύλιοι μονής κατεύθυνσης µε μεταγωγή μονοπατιού</a:t>
            </a:r>
          </a:p>
          <a:p>
            <a:pPr lvl="1"/>
            <a:r>
              <a:rPr lang="el-GR" altLang="en-US" dirty="0"/>
              <a:t>Δακτύλιοι διπλής κατεύθυνσης µε μεταγωγή </a:t>
            </a:r>
            <a:r>
              <a:rPr lang="el-GR" altLang="en-US" dirty="0" err="1"/>
              <a:t>γραµµής</a:t>
            </a:r>
            <a:endParaRPr lang="el-GR" altLang="en-US" dirty="0"/>
          </a:p>
          <a:p>
            <a:pPr lvl="1"/>
            <a:r>
              <a:rPr lang="el-GR" altLang="en-US" dirty="0"/>
              <a:t>Διασύνδεση δύο δακτυλίων</a:t>
            </a:r>
          </a:p>
          <a:p>
            <a:pPr lvl="1"/>
            <a:r>
              <a:rPr lang="el-GR" altLang="en-US" dirty="0" err="1"/>
              <a:t>Folded</a:t>
            </a:r>
            <a:r>
              <a:rPr lang="el-GR" altLang="en-US" dirty="0"/>
              <a:t> </a:t>
            </a:r>
            <a:r>
              <a:rPr lang="el-GR" altLang="en-US" dirty="0" err="1"/>
              <a:t>rings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POS</a:t>
            </a:r>
            <a:r>
              <a:rPr lang="el-GR" altLang="en-US" dirty="0"/>
              <a:t> </a:t>
            </a:r>
            <a:r>
              <a:rPr lang="en-US" altLang="en-US" dirty="0"/>
              <a:t>(Packet over SONET)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Τεχνολογία </a:t>
            </a:r>
            <a:r>
              <a:rPr lang="en-US" altLang="en-US" dirty="0"/>
              <a:t>IP over SONET</a:t>
            </a:r>
            <a:r>
              <a:rPr lang="el-GR" altLang="en-US" dirty="0"/>
              <a:t> </a:t>
            </a:r>
            <a:r>
              <a:rPr lang="en-US" altLang="en-US" dirty="0"/>
              <a:t>(Packet over SONET)</a:t>
            </a:r>
          </a:p>
          <a:p>
            <a:pPr lvl="1"/>
            <a:r>
              <a:rPr lang="el-GR" altLang="en-US" dirty="0"/>
              <a:t>Χρήση </a:t>
            </a:r>
            <a:r>
              <a:rPr lang="en-US" altLang="en-US" dirty="0"/>
              <a:t>PPP</a:t>
            </a:r>
            <a:r>
              <a:rPr lang="el-GR" altLang="en-US" dirty="0"/>
              <a:t> πρωτοκόλλου</a:t>
            </a:r>
          </a:p>
          <a:p>
            <a:pPr lvl="1"/>
            <a:r>
              <a:rPr lang="el-GR" altLang="en-US" dirty="0" err="1"/>
              <a:t>Αποτελεσµατική</a:t>
            </a:r>
            <a:r>
              <a:rPr lang="el-GR" altLang="en-US" dirty="0"/>
              <a:t>/</a:t>
            </a:r>
            <a:r>
              <a:rPr lang="el-GR" altLang="en-US" dirty="0" err="1"/>
              <a:t>χαµηλού</a:t>
            </a:r>
            <a:r>
              <a:rPr lang="el-GR" altLang="en-US" dirty="0"/>
              <a:t> ‘</a:t>
            </a:r>
            <a:r>
              <a:rPr lang="el-GR" altLang="en-US" dirty="0" err="1"/>
              <a:t>overhead</a:t>
            </a:r>
            <a:r>
              <a:rPr lang="el-GR" altLang="en-US" dirty="0"/>
              <a:t>’ από-</a:t>
            </a:r>
            <a:r>
              <a:rPr lang="el-GR" altLang="en-US" dirty="0" err="1"/>
              <a:t>σηµείο</a:t>
            </a:r>
            <a:r>
              <a:rPr lang="el-GR" altLang="en-US" dirty="0"/>
              <a:t>-σε-</a:t>
            </a:r>
            <a:r>
              <a:rPr lang="el-GR" altLang="en-US" dirty="0" err="1"/>
              <a:t>σηµεί</a:t>
            </a:r>
            <a:r>
              <a:rPr lang="el-GR" altLang="en-US" dirty="0"/>
              <a:t>ο µεταφορά της IP κυκλοφορίας.</a:t>
            </a:r>
          </a:p>
          <a:p>
            <a:pPr lvl="1"/>
            <a:r>
              <a:rPr lang="en-US" altLang="en-US" dirty="0"/>
              <a:t>IP over SONET over WDM</a:t>
            </a:r>
          </a:p>
          <a:p>
            <a:pPr lvl="2"/>
            <a:r>
              <a:rPr lang="el-GR" altLang="en-US" dirty="0" err="1"/>
              <a:t>Εξειδικευµένη</a:t>
            </a:r>
            <a:r>
              <a:rPr lang="el-GR" altLang="en-US" dirty="0"/>
              <a:t> διάταξη </a:t>
            </a:r>
            <a:r>
              <a:rPr lang="el-GR" altLang="en-US" dirty="0" err="1"/>
              <a:t>εκποµπής</a:t>
            </a:r>
            <a:r>
              <a:rPr lang="el-GR" altLang="en-US" dirty="0"/>
              <a:t> (</a:t>
            </a:r>
            <a:r>
              <a:rPr lang="el-GR" altLang="en-US" dirty="0" err="1"/>
              <a:t>transponder</a:t>
            </a:r>
            <a:r>
              <a:rPr lang="el-GR" altLang="en-US" dirty="0"/>
              <a:t>): αναλαμβάνει τη μετατροπή του συμβατού µε το πρότυπο SONET/SDH οπτικού </a:t>
            </a:r>
            <a:r>
              <a:rPr lang="el-GR" altLang="en-US" dirty="0" err="1"/>
              <a:t>σήµατος</a:t>
            </a:r>
            <a:r>
              <a:rPr lang="el-GR" altLang="en-US" dirty="0"/>
              <a:t>, που περιέχει τις πληροφορίες του IP πακέτου, σε ηλεκτρικό σήμα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993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IP over SONET over WDM</a:t>
            </a:r>
            <a:r>
              <a:rPr lang="el-GR" altLang="en-US" dirty="0"/>
              <a:t> - Πλεονεκτήματα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Η αύξηση της χωρητικότητας της υπάρχουσας οπτικής ίνας</a:t>
            </a:r>
          </a:p>
          <a:p>
            <a:r>
              <a:rPr lang="el-GR" altLang="en-US" dirty="0"/>
              <a:t>Η αντικατάσταση των ηλεκτρικών αναγεννητών (</a:t>
            </a:r>
            <a:r>
              <a:rPr lang="el-GR" altLang="en-US" dirty="0" err="1"/>
              <a:t>electrical</a:t>
            </a:r>
            <a:r>
              <a:rPr lang="el-GR" altLang="en-US" dirty="0"/>
              <a:t> </a:t>
            </a:r>
            <a:r>
              <a:rPr lang="el-GR" altLang="en-US" dirty="0" err="1"/>
              <a:t>regenerators</a:t>
            </a:r>
            <a:r>
              <a:rPr lang="el-GR" altLang="en-US" dirty="0"/>
              <a:t>) µε οπτικούς ενισχυτές (</a:t>
            </a:r>
            <a:r>
              <a:rPr lang="el-GR" altLang="en-US" dirty="0" err="1"/>
              <a:t>optical</a:t>
            </a:r>
            <a:r>
              <a:rPr lang="el-GR" altLang="en-US" dirty="0"/>
              <a:t> </a:t>
            </a:r>
            <a:r>
              <a:rPr lang="el-GR" altLang="en-US" dirty="0" err="1"/>
              <a:t>amplifiers</a:t>
            </a:r>
            <a:r>
              <a:rPr lang="el-GR" altLang="en-US" dirty="0"/>
              <a:t>) </a:t>
            </a:r>
          </a:p>
          <a:p>
            <a:r>
              <a:rPr lang="el-GR" altLang="en-US" dirty="0"/>
              <a:t>Πιο αραιή τοποθέτηση οπτικών ενισχυτών (κάθε περίπου 1000 km) σε αντίθεση µε τους ηλεκτρικούς αναγεννητές του IP </a:t>
            </a:r>
            <a:r>
              <a:rPr lang="el-GR" altLang="en-US" dirty="0" err="1"/>
              <a:t>over</a:t>
            </a:r>
            <a:r>
              <a:rPr lang="el-GR" altLang="en-US" dirty="0"/>
              <a:t> SONET συστήματος που τοποθετούνται κάθε 60-100km</a:t>
            </a:r>
          </a:p>
          <a:p>
            <a:r>
              <a:rPr lang="el-GR" altLang="en-US" dirty="0"/>
              <a:t>Εύκολη προσθήκη νέων καναλιών στο δίκτυο </a:t>
            </a:r>
          </a:p>
          <a:p>
            <a:r>
              <a:rPr lang="el-GR" altLang="en-US" dirty="0"/>
              <a:t>Μοναδική απαίτηση είναι η εγκατάσταση του κατάλληλου αριθμού ‘</a:t>
            </a:r>
            <a:r>
              <a:rPr lang="el-GR" altLang="en-US" dirty="0" err="1"/>
              <a:t>transponders</a:t>
            </a:r>
            <a:r>
              <a:rPr lang="el-GR" altLang="en-US" dirty="0"/>
              <a:t>’ στο σύστημα, στα δύο άκρα του WDM </a:t>
            </a:r>
            <a:r>
              <a:rPr lang="el-GR" altLang="en-US" dirty="0" err="1"/>
              <a:t>υποσυστήµατος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Μειονεκτήματα χρήσης </a:t>
            </a:r>
            <a:r>
              <a:rPr lang="en-US" altLang="en-US" dirty="0"/>
              <a:t>SONET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Χρονοβόρα και επισφαλής εγκαθίδρυση μιας  νέας σύνδεσης μεταξύ δύο IP </a:t>
            </a:r>
            <a:r>
              <a:rPr lang="el-GR" sz="2800" dirty="0" err="1"/>
              <a:t>routers</a:t>
            </a:r>
            <a:endParaRPr lang="en-US" sz="2800" dirty="0"/>
          </a:p>
          <a:p>
            <a:r>
              <a:rPr lang="el-GR" sz="2800" dirty="0"/>
              <a:t>Στην επίτευξη  μιας σύνδεσης μεταξύ δυο άκρων, αν για κάποιο λόγο</a:t>
            </a:r>
            <a:r>
              <a:rPr lang="en-US" sz="2800" dirty="0"/>
              <a:t> </a:t>
            </a:r>
            <a:r>
              <a:rPr lang="el-GR" sz="2800" dirty="0"/>
              <a:t>δεν υπάρχει σε έναν δακτύλιο η</a:t>
            </a:r>
            <a:r>
              <a:rPr lang="en-US" sz="2800" dirty="0"/>
              <a:t> </a:t>
            </a:r>
            <a:r>
              <a:rPr lang="el-GR" sz="2800" dirty="0"/>
              <a:t>διαθεσιμότητα μιας χρονικής θυρίδας απαιτούμενου εύρους ζώνης, η δέσμευση σε όλους τους άλλους δακτυλίους παραμένει μέχρι να υπάρξει</a:t>
            </a:r>
            <a:endParaRPr lang="en-US" sz="2800" dirty="0"/>
          </a:p>
          <a:p>
            <a:r>
              <a:rPr lang="el-GR" sz="2800" dirty="0"/>
              <a:t>Χρονοβόρα και ακριβή αγορά και εγκατάσταση ενός νέου </a:t>
            </a:r>
            <a:r>
              <a:rPr lang="el-GR" sz="2800" dirty="0" err="1"/>
              <a:t>πολυπλέκτη</a:t>
            </a:r>
            <a:r>
              <a:rPr lang="el-GR" sz="2800" dirty="0"/>
              <a:t> για την κατασκευή ενός νέου δακτυλίου </a:t>
            </a:r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Client over SONET over WDM</a:t>
            </a:r>
            <a:r>
              <a:rPr lang="el-GR" altLang="en-US" dirty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Αρχιτεκτονικές Από-Σημείο-Σε-Σημείο</a:t>
            </a:r>
            <a:endParaRPr lang="en-US" altLang="en-US" dirty="0"/>
          </a:p>
          <a:p>
            <a:pPr lvl="1"/>
            <a:r>
              <a:rPr lang="el-GR" altLang="en-US" dirty="0"/>
              <a:t>Συστήματα με προστασία στο ‘</a:t>
            </a:r>
            <a:r>
              <a:rPr lang="el-GR" altLang="en-US" dirty="0" err="1"/>
              <a:t>client</a:t>
            </a:r>
            <a:r>
              <a:rPr lang="el-GR" altLang="en-US" dirty="0"/>
              <a:t>’ στρώμα</a:t>
            </a:r>
            <a:endParaRPr lang="en-US" altLang="en-US" dirty="0"/>
          </a:p>
          <a:p>
            <a:pPr lvl="1"/>
            <a:r>
              <a:rPr lang="el-GR" altLang="en-US" dirty="0"/>
              <a:t>Συστήματα με προστασία στο οπτικό κανάλι (OCHP)</a:t>
            </a:r>
            <a:endParaRPr lang="en-US" altLang="en-US" dirty="0"/>
          </a:p>
          <a:p>
            <a:pPr lvl="1"/>
            <a:r>
              <a:rPr lang="el-GR" altLang="en-US" dirty="0"/>
              <a:t>Συστήματα με προστασία στο τμήμα οπτικής </a:t>
            </a:r>
            <a:r>
              <a:rPr lang="el-GR" altLang="en-US" dirty="0" err="1"/>
              <a:t>πολύπλεξης</a:t>
            </a:r>
            <a:r>
              <a:rPr lang="el-GR" altLang="en-US" dirty="0"/>
              <a:t> (OMSP)</a:t>
            </a:r>
            <a:endParaRPr lang="en-US" altLang="en-US" dirty="0"/>
          </a:p>
          <a:p>
            <a:pPr lvl="1"/>
            <a:r>
              <a:rPr lang="el-GR" altLang="en-US" dirty="0"/>
              <a:t>Συστήματα με συνδυασμένη SONET/WDM προστασία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dirty="0"/>
              <a:t>Οπτικά συστήματα μετάδοσης Μέρος 2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639937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Client over SONET over WDM</a:t>
            </a:r>
            <a:r>
              <a:rPr lang="el-GR" altLang="en-US" dirty="0"/>
              <a:t>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Αρχιτεκτονικές Δακτυλίου (</a:t>
            </a:r>
            <a:r>
              <a:rPr lang="en-US" altLang="en-US" dirty="0"/>
              <a:t>Ring Architectures</a:t>
            </a:r>
            <a:r>
              <a:rPr lang="el-GR" altLang="en-US" dirty="0"/>
              <a:t>)</a:t>
            </a:r>
            <a:endParaRPr lang="en-US" altLang="en-US" dirty="0"/>
          </a:p>
          <a:p>
            <a:pPr lvl="1"/>
            <a:r>
              <a:rPr lang="el-GR" altLang="en-US" dirty="0"/>
              <a:t>Δακτύλιος WDM απλής κατεύθυνσης με προστασία στο οπτικό κανάλι (OCHP)</a:t>
            </a:r>
            <a:endParaRPr lang="en-US" altLang="en-US" dirty="0"/>
          </a:p>
          <a:p>
            <a:pPr lvl="1"/>
            <a:r>
              <a:rPr lang="el-GR" altLang="en-US" dirty="0"/>
              <a:t>Δακτύλιος WDM διπλής κατεύθυνσης µε </a:t>
            </a:r>
            <a:r>
              <a:rPr lang="el-GR" altLang="en-US" dirty="0" err="1"/>
              <a:t>συστήµατα</a:t>
            </a:r>
            <a:r>
              <a:rPr lang="el-GR" altLang="en-US" dirty="0"/>
              <a:t> προστασίας OMSP</a:t>
            </a:r>
            <a:endParaRPr lang="en-US" altLang="en-US" dirty="0"/>
          </a:p>
          <a:p>
            <a:pPr lvl="1"/>
            <a:r>
              <a:rPr lang="el-GR" altLang="en-US" dirty="0"/>
              <a:t>Δακτύλιος διπλής κατεύθυνσης µε </a:t>
            </a:r>
            <a:r>
              <a:rPr lang="el-GR" altLang="en-US" dirty="0" err="1"/>
              <a:t>συστήµατα</a:t>
            </a:r>
            <a:r>
              <a:rPr lang="el-GR" altLang="en-US" dirty="0"/>
              <a:t> προστασίας OCHP</a:t>
            </a:r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IP over WDM</a:t>
            </a:r>
            <a:r>
              <a:rPr lang="el-GR" altLang="en-US" dirty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Απεριόριστο εύρος ζώνης</a:t>
            </a:r>
          </a:p>
          <a:p>
            <a:r>
              <a:rPr lang="el-GR" altLang="en-US" dirty="0"/>
              <a:t>Απαλοιφή του παραδοσιακού SONET/SDH στρώματος</a:t>
            </a:r>
          </a:p>
          <a:p>
            <a:r>
              <a:rPr lang="el-GR" altLang="en-US" dirty="0"/>
              <a:t>Τα IP πακέτα δεδομένων μετατρέπονται απευθείας σε οπτικό σήμα και ακολουθεί η διαδικασία της </a:t>
            </a:r>
            <a:r>
              <a:rPr lang="el-GR" altLang="en-US" dirty="0" err="1"/>
              <a:t>πολύπλεξης</a:t>
            </a:r>
            <a:r>
              <a:rPr lang="el-GR" altLang="en-US" dirty="0"/>
              <a:t> στο πεδίο του μήκους κύματος</a:t>
            </a:r>
          </a:p>
          <a:p>
            <a:r>
              <a:rPr lang="el-GR" altLang="en-US" dirty="0"/>
              <a:t>Απαιτείται η ύπαρξη ενός καινοτόμου </a:t>
            </a:r>
            <a:r>
              <a:rPr lang="el-GR" altLang="en-US" dirty="0" err="1"/>
              <a:t>δροµολογητή</a:t>
            </a:r>
            <a:r>
              <a:rPr lang="el-GR" altLang="en-US" dirty="0"/>
              <a:t> που θα ενσωματώνει ορισμένες βασικές WDM λειτουργίες</a:t>
            </a:r>
          </a:p>
          <a:p>
            <a:pPr lvl="1"/>
            <a:r>
              <a:rPr lang="en-US" altLang="en-US" dirty="0"/>
              <a:t>Cisco ONS (series 15000)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IP over WDM</a:t>
            </a:r>
            <a:r>
              <a:rPr lang="el-GR" altLang="en-US" dirty="0"/>
              <a:t>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u="sng" dirty="0"/>
              <a:t>Κλειδί</a:t>
            </a:r>
            <a:r>
              <a:rPr lang="el-GR" altLang="en-US" dirty="0"/>
              <a:t>: ο ξεκάθαρος ορισμός των υπηρεσιών και της λειτουργικότητας που καθένα από τα IP και WDM στρώματα θα προσφέρουν</a:t>
            </a:r>
          </a:p>
          <a:p>
            <a:endParaRPr lang="el-GR" altLang="en-US" dirty="0"/>
          </a:p>
          <a:p>
            <a:r>
              <a:rPr lang="el-GR" altLang="en-US" dirty="0"/>
              <a:t>Απαιτείται συμπληρωματικότητα </a:t>
            </a:r>
            <a:r>
              <a:rPr lang="en-US" altLang="en-US" dirty="0"/>
              <a:t>IP </a:t>
            </a:r>
            <a:r>
              <a:rPr lang="el-GR" altLang="en-US" dirty="0"/>
              <a:t>και </a:t>
            </a:r>
            <a:r>
              <a:rPr lang="en-US" altLang="en-US" dirty="0"/>
              <a:t>WDM</a:t>
            </a:r>
            <a:endParaRPr lang="el-G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557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IP over WDM </a:t>
            </a:r>
            <a:r>
              <a:rPr lang="el-GR" altLang="en-US" dirty="0"/>
              <a:t>Μέσω </a:t>
            </a:r>
            <a:r>
              <a:rPr lang="en-US" altLang="en-US" dirty="0"/>
              <a:t>MPLS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Απαιτείται ένα ισχυρό πρωτόκολλο που θα επιτυγχάνει:</a:t>
            </a:r>
          </a:p>
          <a:p>
            <a:pPr lvl="1"/>
            <a:r>
              <a:rPr lang="el-GR" altLang="en-US" dirty="0" err="1"/>
              <a:t>Διευθυνσιοδότηση</a:t>
            </a:r>
            <a:r>
              <a:rPr lang="el-GR" altLang="en-US" dirty="0"/>
              <a:t>, Σηματοδοσία, Δρομολόγηση</a:t>
            </a:r>
          </a:p>
          <a:p>
            <a:r>
              <a:rPr lang="en-US" altLang="en-US" dirty="0"/>
              <a:t>MPLS</a:t>
            </a:r>
          </a:p>
          <a:p>
            <a:pPr lvl="1"/>
            <a:r>
              <a:rPr lang="el-GR" altLang="en-US" dirty="0" err="1"/>
              <a:t>Διευθυνσιοδότηση</a:t>
            </a:r>
            <a:r>
              <a:rPr lang="el-GR" altLang="en-US" dirty="0"/>
              <a:t> μέσω </a:t>
            </a:r>
            <a:r>
              <a:rPr lang="en-US" altLang="en-US" dirty="0"/>
              <a:t>WDM </a:t>
            </a:r>
            <a:r>
              <a:rPr lang="el-GR" altLang="en-US" dirty="0"/>
              <a:t>οπτικών μονοπατιών</a:t>
            </a:r>
          </a:p>
          <a:p>
            <a:pPr lvl="2"/>
            <a:r>
              <a:rPr lang="en-US" altLang="en-US" dirty="0"/>
              <a:t>OXCs </a:t>
            </a:r>
            <a:r>
              <a:rPr lang="el-GR" altLang="en-US" dirty="0"/>
              <a:t>συσκευές δέχονται </a:t>
            </a:r>
            <a:r>
              <a:rPr lang="en-US" altLang="en-US" dirty="0"/>
              <a:t>IP </a:t>
            </a:r>
            <a:r>
              <a:rPr lang="el-GR" altLang="en-US" dirty="0"/>
              <a:t>διεύθυνση</a:t>
            </a:r>
          </a:p>
          <a:p>
            <a:pPr lvl="1"/>
            <a:r>
              <a:rPr lang="el-GR" altLang="en-US" dirty="0"/>
              <a:t>Σηματοδοσία</a:t>
            </a:r>
          </a:p>
          <a:p>
            <a:pPr lvl="2"/>
            <a:r>
              <a:rPr lang="en-US" altLang="en-US" dirty="0"/>
              <a:t> </a:t>
            </a:r>
            <a:r>
              <a:rPr lang="el-GR" altLang="en-US" dirty="0"/>
              <a:t>Μοντέλα: </a:t>
            </a:r>
            <a:r>
              <a:rPr lang="en-US" altLang="en-US" dirty="0"/>
              <a:t>Client</a:t>
            </a:r>
            <a:r>
              <a:rPr lang="el-GR" altLang="en-US" dirty="0"/>
              <a:t>- </a:t>
            </a:r>
            <a:r>
              <a:rPr lang="en-US" altLang="en-US" dirty="0"/>
              <a:t>server, peer to peer, augmented</a:t>
            </a:r>
          </a:p>
          <a:p>
            <a:pPr lvl="1"/>
            <a:r>
              <a:rPr lang="el-GR" altLang="en-US" dirty="0"/>
              <a:t>Δρομολόγηση: κατανεμημένη ή </a:t>
            </a:r>
            <a:r>
              <a:rPr lang="el-GR" altLang="en-US" dirty="0" err="1"/>
              <a:t>κεντρικοποιημένη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GMPLS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/>
              <a:t>Generalized Multi-Protocol Label Switching (GMPLS)</a:t>
            </a:r>
          </a:p>
          <a:p>
            <a:r>
              <a:rPr lang="el-GR" dirty="0"/>
              <a:t>Σουίτα</a:t>
            </a:r>
            <a:r>
              <a:rPr lang="en-US" dirty="0"/>
              <a:t> </a:t>
            </a:r>
            <a:r>
              <a:rPr lang="el-GR" dirty="0"/>
              <a:t>πρωτοκόλλου που επεκτείνει το MPLS για τη διαχείριση περαιτέρω διασυνδέσεων και τεχνολογιών μεταγωγής, όπως πολυπλεξία διαίρεσης χρόνου, μεταγωγή μήκους κύματος και μεταγωγή οπτικής ίνας</a:t>
            </a:r>
          </a:p>
          <a:p>
            <a:r>
              <a:rPr lang="el-GR" dirty="0"/>
              <a:t>Το GMPLS βασίζεται στις </a:t>
            </a:r>
            <a:r>
              <a:rPr lang="en-US" dirty="0"/>
              <a:t>generalized labels</a:t>
            </a:r>
          </a:p>
          <a:p>
            <a:r>
              <a:rPr lang="el-GR" dirty="0"/>
              <a:t> Αυτές είναι ετικέτες που μπορεί να αντιπροσωπεύουν είτε (α) μια οπτική ίνα σε μια δέσμη</a:t>
            </a:r>
            <a:r>
              <a:rPr lang="en-US" dirty="0"/>
              <a:t> </a:t>
            </a:r>
            <a:r>
              <a:rPr lang="el-GR" dirty="0"/>
              <a:t>ινών, (β) μια ζώνη συχνοτήτων μέσα στην ίνα, (γ) ένα μήκος κύματος μέσα σε μια ζώνη συχνοτήτων (ή ίνα), ή (δ) ένα σύνολο </a:t>
            </a:r>
            <a:r>
              <a:rPr lang="el-GR" dirty="0" err="1"/>
              <a:t>χρονοθυρίδων</a:t>
            </a:r>
            <a:r>
              <a:rPr lang="el-GR" dirty="0"/>
              <a:t> μέσα σε ένα μήκος κύματος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3542987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IP over WDM</a:t>
            </a:r>
            <a:r>
              <a:rPr lang="el-GR" altLang="en-US" dirty="0"/>
              <a:t> – Πλεονεκτήματα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Πλεονεκτήματα από απαλοιφή </a:t>
            </a:r>
            <a:r>
              <a:rPr lang="en-US" altLang="en-US" dirty="0"/>
              <a:t>SONET</a:t>
            </a:r>
            <a:endParaRPr lang="el-GR" altLang="en-US" dirty="0"/>
          </a:p>
          <a:p>
            <a:pPr lvl="1"/>
            <a:r>
              <a:rPr lang="el-GR" altLang="en-US" dirty="0"/>
              <a:t>ταχύτερη κλιμάκωση μεγέθους και μεγάλη μείωση του κόστους υλοποίησης και λειτουργίας</a:t>
            </a:r>
          </a:p>
          <a:p>
            <a:pPr lvl="1"/>
            <a:r>
              <a:rPr lang="el-GR" altLang="en-US" dirty="0"/>
              <a:t>μετριασμός του πλεονασμού που εισάγει η ύπαρξη του επιπλέον SONET/SDH στρώματος</a:t>
            </a:r>
          </a:p>
          <a:p>
            <a:pPr lvl="1"/>
            <a:r>
              <a:rPr lang="el-GR" altLang="en-US" dirty="0"/>
              <a:t>χαμηλή πολυπλοκότητα της ‘IP </a:t>
            </a:r>
            <a:r>
              <a:rPr lang="el-GR" altLang="en-US" dirty="0" err="1"/>
              <a:t>over</a:t>
            </a:r>
            <a:r>
              <a:rPr lang="el-GR" altLang="en-US" dirty="0"/>
              <a:t> WDM’ υλοποίησης</a:t>
            </a:r>
          </a:p>
          <a:p>
            <a:pPr lvl="1"/>
            <a:r>
              <a:rPr lang="el-GR" altLang="en-US" dirty="0"/>
              <a:t>υψηλή ευελιξία λόγω απλής υλοποίησης δύο στρωμάτων</a:t>
            </a:r>
          </a:p>
        </p:txBody>
      </p:sp>
    </p:spTree>
    <p:extLst>
      <p:ext uri="{BB962C8B-B14F-4D97-AF65-F5344CB8AC3E}">
        <p14:creationId xmlns:p14="http://schemas.microsoft.com/office/powerpoint/2010/main" val="19311198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IP over WDM</a:t>
            </a:r>
            <a:r>
              <a:rPr lang="el-GR" altLang="en-US" dirty="0"/>
              <a:t> – Μειονεκτήματα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Μειονεκτήματα</a:t>
            </a:r>
          </a:p>
          <a:p>
            <a:pPr lvl="1"/>
            <a:r>
              <a:rPr lang="el-GR" altLang="en-US" dirty="0"/>
              <a:t>η τεχνολογία </a:t>
            </a:r>
            <a:r>
              <a:rPr lang="en-US" altLang="en-US" dirty="0"/>
              <a:t>SONET</a:t>
            </a:r>
            <a:r>
              <a:rPr lang="el-GR" altLang="en-US" dirty="0"/>
              <a:t> διαθέτει υψηλό επίπεδο ωριμότητας</a:t>
            </a:r>
          </a:p>
          <a:p>
            <a:pPr lvl="1"/>
            <a:r>
              <a:rPr lang="el-GR" altLang="en-US" dirty="0"/>
              <a:t>στη λύση </a:t>
            </a:r>
            <a:r>
              <a:rPr lang="en-US" altLang="en-US" dirty="0"/>
              <a:t>IP over WDM </a:t>
            </a:r>
            <a:r>
              <a:rPr lang="el-GR" altLang="en-US" dirty="0"/>
              <a:t>δεν υπάρχουν ακόμη εκείνα τα πρότυπα που θα την κάνουν </a:t>
            </a:r>
            <a:r>
              <a:rPr lang="en-US" altLang="en-US" dirty="0"/>
              <a:t>vendor-independent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8865585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Σύντομη ανασκόπηση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WDM networking</a:t>
            </a:r>
          </a:p>
          <a:p>
            <a:pPr lvl="1"/>
            <a:r>
              <a:rPr lang="en-US" altLang="en-US" dirty="0"/>
              <a:t>PDH</a:t>
            </a:r>
          </a:p>
          <a:p>
            <a:pPr lvl="1"/>
            <a:r>
              <a:rPr lang="en-US" altLang="en-US" dirty="0"/>
              <a:t>SDH/SONET</a:t>
            </a:r>
          </a:p>
          <a:p>
            <a:pPr lvl="1"/>
            <a:r>
              <a:rPr lang="en-US" altLang="en-US" dirty="0"/>
              <a:t>IP over SDH over WDM</a:t>
            </a:r>
          </a:p>
          <a:p>
            <a:pPr lvl="1"/>
            <a:r>
              <a:rPr lang="en-GB" altLang="en-US" dirty="0"/>
              <a:t>IP over WDM</a:t>
            </a:r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(1/2)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Σημειώσεις μαθήματος (Κεφάλαιο </a:t>
            </a:r>
            <a:r>
              <a:rPr lang="en-US" dirty="0"/>
              <a:t>4</a:t>
            </a:r>
            <a:r>
              <a:rPr lang="el-GR" dirty="0"/>
              <a:t>)</a:t>
            </a:r>
          </a:p>
          <a:p>
            <a:r>
              <a:rPr lang="el-GR" dirty="0"/>
              <a:t>Βιβλία:</a:t>
            </a:r>
          </a:p>
          <a:p>
            <a:pPr lvl="1"/>
            <a:r>
              <a:rPr lang="en-US"/>
              <a:t>Data </a:t>
            </a:r>
            <a:r>
              <a:rPr lang="en-US" dirty="0"/>
              <a:t>and Computer Communications, William Stallings</a:t>
            </a:r>
            <a:endParaRPr lang="el-GR" dirty="0"/>
          </a:p>
          <a:p>
            <a:pPr lvl="1"/>
            <a:r>
              <a:rPr lang="en-US" dirty="0"/>
              <a:t>IP over WDM</a:t>
            </a:r>
            <a:r>
              <a:rPr lang="el-GR" dirty="0"/>
              <a:t>, </a:t>
            </a:r>
            <a:r>
              <a:rPr lang="en-US" dirty="0"/>
              <a:t>Liu K.</a:t>
            </a:r>
            <a:endParaRPr lang="el-GR" dirty="0"/>
          </a:p>
          <a:p>
            <a:pPr lvl="1"/>
            <a:r>
              <a:rPr lang="en-US" dirty="0" err="1"/>
              <a:t>Sonet</a:t>
            </a:r>
            <a:r>
              <a:rPr lang="en-US" dirty="0"/>
              <a:t>/SDH Demystified	Shepard S.</a:t>
            </a:r>
            <a:endParaRPr lang="el-GR" dirty="0"/>
          </a:p>
          <a:p>
            <a:pPr lvl="1"/>
            <a:r>
              <a:rPr lang="en-US" dirty="0"/>
              <a:t>Broadband Networking: ATM, SDH and SONET</a:t>
            </a:r>
            <a:r>
              <a:rPr lang="el-GR" dirty="0"/>
              <a:t>, </a:t>
            </a:r>
            <a:r>
              <a:rPr lang="en-US" dirty="0"/>
              <a:t>Mike Sexton, Andy Reid</a:t>
            </a:r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(2/2)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Links</a:t>
            </a:r>
            <a:r>
              <a:rPr lang="el-GR" dirty="0"/>
              <a:t>:</a:t>
            </a:r>
            <a:endParaRPr lang="en-US" dirty="0"/>
          </a:p>
          <a:p>
            <a:pPr lvl="1"/>
            <a:r>
              <a:rPr lang="en-US">
                <a:hlinkClick r:id="rId3"/>
              </a:rPr>
              <a:t>http://telematics.upatras.gr/telematics/bouras/undergraduate-courses/euruzwnikes-texnologies?language=el</a:t>
            </a:r>
            <a:r>
              <a:rPr lang="en-US"/>
              <a:t> (</a:t>
            </a:r>
            <a:r>
              <a:rPr lang="el-GR" dirty="0"/>
              <a:t>Δικτυακός τόπος μαθήματος</a:t>
            </a:r>
            <a:r>
              <a:rPr lang="en-US" dirty="0"/>
              <a:t>)</a:t>
            </a:r>
            <a:endParaRPr lang="el-GR" dirty="0"/>
          </a:p>
          <a:p>
            <a:pPr lvl="1"/>
            <a:r>
              <a:rPr lang="en-US" dirty="0">
                <a:hlinkClick r:id="rId4"/>
              </a:rPr>
              <a:t>http://www.electrosofts.com/sonet/</a:t>
            </a:r>
            <a:r>
              <a:rPr lang="el-GR" dirty="0"/>
              <a:t> (</a:t>
            </a:r>
            <a:r>
              <a:rPr lang="en-US" dirty="0"/>
              <a:t>Understanding SONET/ SDH</a:t>
            </a:r>
            <a:r>
              <a:rPr lang="el-GR" dirty="0"/>
              <a:t>)</a:t>
            </a:r>
          </a:p>
          <a:p>
            <a:pPr lvl="1"/>
            <a:r>
              <a:rPr lang="en-US" dirty="0">
                <a:hlinkClick r:id="rId5"/>
              </a:rPr>
              <a:t>http://www.sonet.com/</a:t>
            </a:r>
            <a:r>
              <a:rPr lang="el-GR" dirty="0"/>
              <a:t> (</a:t>
            </a:r>
            <a:r>
              <a:rPr lang="en-US" dirty="0"/>
              <a:t>A Reference For Optical Networking Professionals</a:t>
            </a:r>
            <a:r>
              <a:rPr lang="el-GR" dirty="0"/>
              <a:t>)</a:t>
            </a:r>
          </a:p>
          <a:p>
            <a:pPr lvl="1"/>
            <a:r>
              <a:rPr lang="en-US" dirty="0">
                <a:hlinkClick r:id="rId6"/>
              </a:rPr>
              <a:t>http://bnrg.cs.berkeley.edu/~randy/Courses/CS294.S02/IPWDM.ppt</a:t>
            </a:r>
            <a:r>
              <a:rPr lang="el-GR" dirty="0"/>
              <a:t> (Παρουσίαση για το </a:t>
            </a:r>
            <a:r>
              <a:rPr lang="en-US" dirty="0"/>
              <a:t>IP over WDM</a:t>
            </a:r>
            <a:r>
              <a:rPr lang="el-GR" dirty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68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WDM Networking</a:t>
            </a:r>
            <a:r>
              <a:rPr lang="el-GR" altLang="en-US" dirty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Τεχνική µε την οποία συνδυάζεται η τεχνολογία</a:t>
            </a:r>
            <a:r>
              <a:rPr lang="en-US" altLang="en-US" dirty="0"/>
              <a:t> </a:t>
            </a:r>
            <a:r>
              <a:rPr lang="el-GR" altLang="en-US" dirty="0"/>
              <a:t>WDM µε αρχιτεκτονικές δικτύου υψηλότερων επιπέδων ώστε να καταστεί δυνατή η χρήση των μεγάλων ρυθμών μετάδοσης</a:t>
            </a:r>
          </a:p>
          <a:p>
            <a:r>
              <a:rPr lang="el-GR" altLang="en-US" dirty="0"/>
              <a:t>Η «συνεργασία» του WDM µε τις αρχιτεκτονικές υψηλότερων επιπέδων δημιουργεί προβλήματα λόγω της μεγάλης πολυπλοκότητας που χαρακτηρίζει τα </a:t>
            </a:r>
            <a:r>
              <a:rPr lang="el-GR" altLang="en-US"/>
              <a:t>οπτικά δίκτυα</a:t>
            </a:r>
            <a:endParaRPr lang="el-GR" altLang="en-US" dirty="0"/>
          </a:p>
          <a:p>
            <a:r>
              <a:rPr lang="el-GR" altLang="en-US" dirty="0"/>
              <a:t>Η χρήση της οπτικής μετάδοσης σε </a:t>
            </a:r>
            <a:r>
              <a:rPr lang="el-GR" altLang="en-US" dirty="0" err="1"/>
              <a:t>backbone</a:t>
            </a:r>
            <a:r>
              <a:rPr lang="el-GR" altLang="en-US" dirty="0"/>
              <a:t> δίκτυα που συνδέονται πελάτες µε διαφορετικές ταχύτητες πρόσβασης και με διαφορετικό εξοπλισμό οδήγησαν στην δημιουργία προτύπων περιγραφής του τρόπου μεταφοράς δεδομένων &amp; διασύνδεσης πάνω από ένα οπτικό δίκτυο</a:t>
            </a:r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64156" y="2492896"/>
            <a:ext cx="8229600" cy="1143000"/>
          </a:xfrm>
        </p:spPr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724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WDM Networking</a:t>
            </a:r>
            <a:r>
              <a:rPr lang="el-GR" altLang="en-US" dirty="0"/>
              <a:t>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Δημιουργία επιπέδου περιγραφής τρόπου μεταφοράς δεδομένων</a:t>
            </a:r>
          </a:p>
          <a:p>
            <a:pPr lvl="1"/>
            <a:r>
              <a:rPr lang="en-US" altLang="en-US" dirty="0"/>
              <a:t>SONET/ SDH</a:t>
            </a:r>
            <a:endParaRPr lang="el-GR" altLang="en-US" dirty="0"/>
          </a:p>
          <a:p>
            <a:pPr lvl="1"/>
            <a:r>
              <a:rPr lang="el-GR" altLang="en-US" dirty="0"/>
              <a:t>Εξαιτίας ανόμοιων ταχυτήτων και τρόπων μετάδοσης των συνδεδεμένων πελατών</a:t>
            </a:r>
          </a:p>
          <a:p>
            <a:r>
              <a:rPr lang="el-GR" altLang="en-US" dirty="0"/>
              <a:t>Αποτελούν ένα επίπεδο που βρίσκεται πάνω από το επίπεδο των οπτικών ινών και του ακριβούς τρόπου μετάδοσης του οπτικού σήματος μέσα από αυτές.</a:t>
            </a:r>
          </a:p>
          <a:p>
            <a:r>
              <a:rPr lang="el-GR" altLang="en-US" dirty="0"/>
              <a:t>Σήμερα</a:t>
            </a:r>
            <a:r>
              <a:rPr lang="en-US" altLang="en-US" dirty="0"/>
              <a:t> </a:t>
            </a:r>
            <a:r>
              <a:rPr lang="el-GR" altLang="en-US" dirty="0"/>
              <a:t>υπάρχει αμφισβήτηση της ανάγκης ύπαρξης του επιπέδου αυτού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Συστήματα μετάδοσης σε οπτικές επικοινωνίες (1/</a:t>
            </a:r>
            <a:r>
              <a:rPr lang="en-US" altLang="en-US" dirty="0"/>
              <a:t>4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Τα πρώτα συστήματα ήταν αναλογικά και εφάρμοζαν την πολυπλεξία µε καταμερισμό χρόνου TDM</a:t>
            </a:r>
          </a:p>
          <a:p>
            <a:r>
              <a:rPr lang="el-GR" altLang="en-US" dirty="0"/>
              <a:t>Στη συνέχεια ήταν αναλογικά σήματα που χρησιμοποιούσαν </a:t>
            </a:r>
            <a:r>
              <a:rPr lang="el-GR" altLang="en-US" dirty="0" err="1"/>
              <a:t>παλµοκωδική</a:t>
            </a:r>
            <a:r>
              <a:rPr lang="el-GR" altLang="en-US" dirty="0"/>
              <a:t> διαμόρφωση (PCM – </a:t>
            </a:r>
            <a:r>
              <a:rPr lang="el-GR" altLang="en-US" dirty="0" err="1"/>
              <a:t>Pulse</a:t>
            </a:r>
            <a:r>
              <a:rPr lang="el-GR" altLang="en-US" dirty="0"/>
              <a:t> Code </a:t>
            </a:r>
            <a:r>
              <a:rPr lang="el-GR" altLang="en-US" dirty="0" err="1"/>
              <a:t>Modulation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το </a:t>
            </a:r>
            <a:r>
              <a:rPr lang="el-GR" altLang="en-US" dirty="0" err="1"/>
              <a:t>σήµα</a:t>
            </a:r>
            <a:r>
              <a:rPr lang="el-GR" altLang="en-US" dirty="0"/>
              <a:t> δέχεται επεξεργασία (δειγματοληψία, </a:t>
            </a:r>
            <a:r>
              <a:rPr lang="el-GR" altLang="en-US" dirty="0" err="1"/>
              <a:t>κβάντιση</a:t>
            </a:r>
            <a:r>
              <a:rPr lang="el-GR" altLang="en-US" dirty="0"/>
              <a:t>, ψηφιοποίηση και κωδικοποίηση) ώστε να μετατρέπεται σε μια ακολουθία δυαδικών ψηφίων, τα οποία ύστερα </a:t>
            </a:r>
            <a:r>
              <a:rPr lang="el-GR" altLang="en-US" dirty="0" err="1"/>
              <a:t>πολυπλέκονται</a:t>
            </a:r>
            <a:r>
              <a:rPr lang="el-GR" altLang="en-US" dirty="0"/>
              <a:t> σε σήματα µε υψηλότερο ρυθμό</a:t>
            </a:r>
          </a:p>
          <a:p>
            <a:pPr lvl="1"/>
            <a:r>
              <a:rPr lang="el-GR" altLang="en-US" dirty="0"/>
              <a:t>Έτσι </a:t>
            </a:r>
            <a:r>
              <a:rPr lang="el-GR" altLang="en-US" dirty="0" err="1"/>
              <a:t>δηµιουργήθηκε</a:t>
            </a:r>
            <a:r>
              <a:rPr lang="el-GR" altLang="en-US" dirty="0"/>
              <a:t> το «ψηφιακό </a:t>
            </a:r>
            <a:r>
              <a:rPr lang="el-GR" altLang="en-US" dirty="0" err="1"/>
              <a:t>σήµα</a:t>
            </a:r>
            <a:r>
              <a:rPr lang="el-GR" altLang="en-US" dirty="0"/>
              <a:t> 1ου επιπέδου» (DS1 – Digital Stream1)</a:t>
            </a:r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Συστήματα μετάδοσης σε οπτικές επικοινωνίες (2/</a:t>
            </a:r>
            <a:r>
              <a:rPr lang="en-US" altLang="en-US" dirty="0"/>
              <a:t>4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Στις ΗΠΑ αναπτύχθηκε το πρώτο επίπεδο πολυπλεξίας, γνωστό ως Τ1, με συνολικό ρυθμό 1,544 Mbps. Περιελάμβανε 24 PCM ψηφιακά κανάλια φωνής των 64 </a:t>
            </a:r>
            <a:r>
              <a:rPr lang="el-GR" altLang="en-US" dirty="0" err="1"/>
              <a:t>Kbps</a:t>
            </a:r>
            <a:r>
              <a:rPr lang="el-GR" altLang="en-US" dirty="0"/>
              <a:t> και 8Kbps </a:t>
            </a:r>
            <a:r>
              <a:rPr lang="el-GR" altLang="en-US" dirty="0" err="1"/>
              <a:t>σηµατοδοσίας</a:t>
            </a:r>
            <a:endParaRPr lang="el-GR" altLang="en-US" dirty="0"/>
          </a:p>
          <a:p>
            <a:r>
              <a:rPr lang="el-GR" altLang="en-US" dirty="0"/>
              <a:t>Στην Ευρώπη αναπτύχθηκε το Ε1 </a:t>
            </a:r>
            <a:r>
              <a:rPr lang="el-GR" altLang="en-US" dirty="0" err="1"/>
              <a:t>σήµα</a:t>
            </a:r>
            <a:r>
              <a:rPr lang="el-GR" altLang="en-US" dirty="0"/>
              <a:t> με </a:t>
            </a:r>
            <a:r>
              <a:rPr lang="el-GR" altLang="en-US" dirty="0" err="1"/>
              <a:t>ρυθµό</a:t>
            </a:r>
            <a:r>
              <a:rPr lang="el-GR" altLang="en-US" dirty="0"/>
              <a:t> 2,048 Mbps και στο οποίο </a:t>
            </a:r>
            <a:r>
              <a:rPr lang="el-GR" altLang="en-US" dirty="0" err="1"/>
              <a:t>πολυπλέκονται</a:t>
            </a:r>
            <a:r>
              <a:rPr lang="el-GR" altLang="en-US" dirty="0"/>
              <a:t> 30 κανάλια φωνής και 2 κανάλια </a:t>
            </a:r>
            <a:r>
              <a:rPr lang="el-GR" altLang="en-US" dirty="0" err="1"/>
              <a:t>συγχρονισµού</a:t>
            </a:r>
            <a:r>
              <a:rPr lang="el-GR" altLang="en-US" dirty="0"/>
              <a:t> και </a:t>
            </a:r>
            <a:r>
              <a:rPr lang="el-GR" altLang="en-US" dirty="0" err="1"/>
              <a:t>σηµατοδοσίας</a:t>
            </a:r>
            <a:endParaRPr lang="el-GR" altLang="en-US" dirty="0"/>
          </a:p>
          <a:p>
            <a:r>
              <a:rPr lang="el-GR" altLang="en-US" dirty="0" err="1"/>
              <a:t>Πολυπλέκοντας</a:t>
            </a:r>
            <a:r>
              <a:rPr lang="el-GR" altLang="en-US" dirty="0"/>
              <a:t> πολλά σήματα Τ1 ή Ε1 δημιουργούμε πιο υψηλούς ρυθμούς δεδομένων</a:t>
            </a:r>
          </a:p>
          <a:p>
            <a:pPr lvl="1"/>
            <a:r>
              <a:rPr lang="el-GR" altLang="en-US" dirty="0"/>
              <a:t>DS2 ή T2 (6,312 Mbps), DS3 ή T3 (44,376 Mbps), DS4 ή T4 (274, 176 Mbps) και αντίστοιχα στην Ευρώπη τα σήματα E2, E3, E4, E5 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Συστήματα μετάδοσης σε οπτικές επικοινωνίες (3/</a:t>
            </a:r>
            <a:r>
              <a:rPr lang="en-US" altLang="en-US" dirty="0"/>
              <a:t>4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Με την εξέλιξη της τεχνολογίας εμφανίστηκαν διάφορα πρότυπα για την μετάδοση και πολυπλεξία τέτοιων σημάτων: Συστήματα σύγχρονης, ασύγχρονης και </a:t>
            </a:r>
            <a:r>
              <a:rPr lang="el-GR" altLang="en-US" dirty="0" err="1"/>
              <a:t>πλησιόχρονης</a:t>
            </a:r>
            <a:r>
              <a:rPr lang="el-GR" altLang="en-US" dirty="0"/>
              <a:t> πολυπλεξίας</a:t>
            </a:r>
            <a:endParaRPr lang="en-US" altLang="en-US" dirty="0"/>
          </a:p>
          <a:p>
            <a:endParaRPr lang="en-US" altLang="en-US" dirty="0"/>
          </a:p>
          <a:p>
            <a:r>
              <a:rPr lang="el-GR" altLang="en-US" dirty="0"/>
              <a:t>Η διαφοροποίηση της σύγχρονης και ασύγχρονης πολυπλεξίας έγκειται στην ύπαρξη ρολογιού που συγχρονίζει τις πηγές</a:t>
            </a:r>
          </a:p>
        </p:txBody>
      </p:sp>
    </p:spTree>
    <p:extLst>
      <p:ext uri="{BB962C8B-B14F-4D97-AF65-F5344CB8AC3E}">
        <p14:creationId xmlns:p14="http://schemas.microsoft.com/office/powerpoint/2010/main" val="2410742087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2597</TotalTime>
  <Words>2612</Words>
  <Application>Microsoft Office PowerPoint</Application>
  <PresentationFormat>On-screen Show (4:3)</PresentationFormat>
  <Paragraphs>324</Paragraphs>
  <Slides>50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Calibri</vt:lpstr>
      <vt:lpstr>1_Θέμα του Office</vt:lpstr>
      <vt:lpstr>ΕΥΡΥΖΩΝΙΚΕΣ ΤΕΧΝΟΛΟΓΙΕΣ</vt:lpstr>
      <vt:lpstr>Σκοποί  ενότητας</vt:lpstr>
      <vt:lpstr>Περιεχόμενα ενότητας</vt:lpstr>
      <vt:lpstr>Οπτικά συστήματα μετάδοσης Μέρος 2</vt:lpstr>
      <vt:lpstr>WDM Networking (1/2)</vt:lpstr>
      <vt:lpstr>WDM Networking (2/2)</vt:lpstr>
      <vt:lpstr>Συστήματα μετάδοσης σε οπτικές επικοινωνίες (1/4)</vt:lpstr>
      <vt:lpstr>Συστήματα μετάδοσης σε οπτικές επικοινωνίες (2/4)</vt:lpstr>
      <vt:lpstr>Συστήματα μετάδοσης σε οπτικές επικοινωνίες (3/4)</vt:lpstr>
      <vt:lpstr>Συστήματα μετάδοσης σε οπτικές επικοινωνίες (4/4)</vt:lpstr>
      <vt:lpstr>PDH τεχνολογία (1/3)</vt:lpstr>
      <vt:lpstr>PDH τεχνολογία (2/3)</vt:lpstr>
      <vt:lpstr>PDH τεχνολογία (3/3)</vt:lpstr>
      <vt:lpstr>Μειονεκτήματα PDH τεχνολογίας</vt:lpstr>
      <vt:lpstr>SONET/SDH (1/2)</vt:lpstr>
      <vt:lpstr>SONET/SDH (2/2)</vt:lpstr>
      <vt:lpstr>SONET (1/3)</vt:lpstr>
      <vt:lpstr>SONET (2/3)</vt:lpstr>
      <vt:lpstr>SONET (3/3)</vt:lpstr>
      <vt:lpstr>Δομή πλαισίου στο STS-1</vt:lpstr>
      <vt:lpstr>SPE (Φάκελος Σύγχρονου Φορτίου )</vt:lpstr>
      <vt:lpstr>Virtual Tributaries</vt:lpstr>
      <vt:lpstr>Ομοιότητες SONET vs SDH</vt:lpstr>
      <vt:lpstr>SONET vs SDH</vt:lpstr>
      <vt:lpstr>SONET vs SDH</vt:lpstr>
      <vt:lpstr>Δομή πλαισίου στο STM-1</vt:lpstr>
      <vt:lpstr>Πρότυπα ρυθμών μεταφοράς</vt:lpstr>
      <vt:lpstr>Συσκευές δικτύων SONET</vt:lpstr>
      <vt:lpstr>Συστήματα μετατροπής ηλεκτρικού σε οπτικό σήμα</vt:lpstr>
      <vt:lpstr>Τερματικοί Πολυπλέκτες</vt:lpstr>
      <vt:lpstr>Πολυπλέκτες εισαγωγής-απομάστευσης</vt:lpstr>
      <vt:lpstr>Συστήματα ψηφιακής διασύνδεσης</vt:lpstr>
      <vt:lpstr>Τοπολογίες SONET/SDH</vt:lpstr>
      <vt:lpstr>SONET/SDH - Βλάβες</vt:lpstr>
      <vt:lpstr>SONET/SDH - Είδη δακτυλίων</vt:lpstr>
      <vt:lpstr>POS (Packet over SONET)</vt:lpstr>
      <vt:lpstr>IP over SONET over WDM - Πλεονεκτήματα</vt:lpstr>
      <vt:lpstr>Μειονεκτήματα χρήσης SONET</vt:lpstr>
      <vt:lpstr>Client over SONET over WDM (1/2)</vt:lpstr>
      <vt:lpstr>Client over SONET over WDM (2/2)</vt:lpstr>
      <vt:lpstr>IP over WDM (1/2)</vt:lpstr>
      <vt:lpstr>IP over WDM (2/2)</vt:lpstr>
      <vt:lpstr>IP over WDM Μέσω MPLS</vt:lpstr>
      <vt:lpstr>GMPLS</vt:lpstr>
      <vt:lpstr>IP over WDM – Πλεονεκτήματα</vt:lpstr>
      <vt:lpstr>IP over WDM – Μειονεκτήματα</vt:lpstr>
      <vt:lpstr>Σύντομη ανασκόπηση</vt:lpstr>
      <vt:lpstr>Βιβλιογραφία (1/2)</vt:lpstr>
      <vt:lpstr>Βιβλιογραφία (2/2)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ΚΟΚΚΙΝΟΣ ΒΑΣΙΛΕΙΟΣ</cp:lastModifiedBy>
  <cp:revision>425</cp:revision>
  <dcterms:created xsi:type="dcterms:W3CDTF">2012-09-06T09:03:05Z</dcterms:created>
  <dcterms:modified xsi:type="dcterms:W3CDTF">2022-03-29T10:35:05Z</dcterms:modified>
</cp:coreProperties>
</file>