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5"/>
  </p:notesMasterIdLst>
  <p:sldIdLst>
    <p:sldId id="427" r:id="rId2"/>
    <p:sldId id="261" r:id="rId3"/>
    <p:sldId id="262" r:id="rId4"/>
    <p:sldId id="426" r:id="rId5"/>
    <p:sldId id="395" r:id="rId6"/>
    <p:sldId id="396" r:id="rId7"/>
    <p:sldId id="341" r:id="rId8"/>
    <p:sldId id="342" r:id="rId9"/>
    <p:sldId id="343" r:id="rId10"/>
    <p:sldId id="344" r:id="rId11"/>
    <p:sldId id="401" r:id="rId12"/>
    <p:sldId id="402" r:id="rId13"/>
    <p:sldId id="403" r:id="rId14"/>
    <p:sldId id="428" r:id="rId15"/>
    <p:sldId id="429" r:id="rId16"/>
    <p:sldId id="405" r:id="rId17"/>
    <p:sldId id="430" r:id="rId18"/>
    <p:sldId id="406" r:id="rId19"/>
    <p:sldId id="409" r:id="rId20"/>
    <p:sldId id="431" r:id="rId21"/>
    <p:sldId id="407" r:id="rId22"/>
    <p:sldId id="408" r:id="rId23"/>
    <p:sldId id="370" r:id="rId24"/>
    <p:sldId id="416" r:id="rId25"/>
    <p:sldId id="350" r:id="rId26"/>
    <p:sldId id="349" r:id="rId27"/>
    <p:sldId id="432" r:id="rId28"/>
    <p:sldId id="414" r:id="rId29"/>
    <p:sldId id="410" r:id="rId30"/>
    <p:sldId id="411" r:id="rId31"/>
    <p:sldId id="412" r:id="rId32"/>
    <p:sldId id="384" r:id="rId33"/>
    <p:sldId id="348" r:id="rId34"/>
    <p:sldId id="415" r:id="rId35"/>
    <p:sldId id="394" r:id="rId36"/>
    <p:sldId id="347" r:id="rId37"/>
    <p:sldId id="413" r:id="rId38"/>
    <p:sldId id="354" r:id="rId39"/>
    <p:sldId id="353" r:id="rId40"/>
    <p:sldId id="386" r:id="rId41"/>
    <p:sldId id="389" r:id="rId42"/>
    <p:sldId id="385" r:id="rId43"/>
    <p:sldId id="352" r:id="rId44"/>
    <p:sldId id="346" r:id="rId45"/>
    <p:sldId id="345" r:id="rId46"/>
    <p:sldId id="357" r:id="rId47"/>
    <p:sldId id="358" r:id="rId48"/>
    <p:sldId id="369" r:id="rId49"/>
    <p:sldId id="417" r:id="rId50"/>
    <p:sldId id="321" r:id="rId51"/>
    <p:sldId id="320" r:id="rId52"/>
    <p:sldId id="400" r:id="rId53"/>
    <p:sldId id="322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909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5697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62597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604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3571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9562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310613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96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719972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94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51702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8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26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51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95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80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Δίκτυα </a:t>
            </a:r>
            <a:r>
              <a:rPr lang="en-US" sz="1000" dirty="0">
                <a:solidFill>
                  <a:srgbClr val="5075BC"/>
                </a:solidFill>
              </a:rPr>
              <a:t>FTTx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12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6331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chnopediasite.com/2018/06/advantages-and-disadvantages-of-pon.html" TargetMode="Externa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hefoa.org/tech/ref/contents.html" TargetMode="External"/><Relationship Id="rId4" Type="http://schemas.openxmlformats.org/officeDocument/2006/relationships/hyperlink" Target="http://www.ftthcouncil.eu/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3068514"/>
          </a:xfrm>
        </p:spPr>
        <p:txBody>
          <a:bodyPr>
            <a:normAutofit fontScale="850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</a:t>
            </a:r>
            <a:r>
              <a:rPr lang="el-GR" sz="2900" dirty="0">
                <a:solidFill>
                  <a:srgbClr val="5075BC"/>
                </a:solidFill>
              </a:rPr>
              <a:t>8:</a:t>
            </a:r>
            <a:r>
              <a:rPr lang="en-US" sz="2900" dirty="0"/>
              <a:t> </a:t>
            </a:r>
            <a:r>
              <a:rPr lang="el-GR" sz="2800" dirty="0"/>
              <a:t>Δίκτυα </a:t>
            </a:r>
            <a:r>
              <a:rPr lang="el-GR" sz="2800" dirty="0" err="1"/>
              <a:t>FTTx</a:t>
            </a:r>
            <a:r>
              <a:rPr lang="el-GR" sz="2800" dirty="0"/>
              <a:t> (Μέρος 1)</a:t>
            </a:r>
            <a:endParaRPr lang="en-US" sz="2800" dirty="0"/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56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Μύθος 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Είναι σοφότερο αντί να κάνουμε άλματα, να ακολουθούμε τα βήματα των άλλων</a:t>
            </a:r>
          </a:p>
          <a:p>
            <a:pPr lvl="1"/>
            <a:r>
              <a:rPr lang="el-GR" altLang="en-US" dirty="0"/>
              <a:t>Χρήσιμη τακτική για τομείς της οικονομίας με βραδύτερους κύκλους ζωής</a:t>
            </a:r>
          </a:p>
          <a:p>
            <a:pPr lvl="1"/>
            <a:r>
              <a:rPr lang="el-GR" altLang="en-US" dirty="0"/>
              <a:t>Η οικονομική εξέλιξη επιτάσσει βελτιστοποιημένη πρόσβαση στο διαδίκτυο – Πρέπει να είμαστε ανταγωνιστικοί, τεχνολογική υστέρηση 4 ετών στις τεχνολογίες FTTH σημαίνει κατάταξη σε χώρες τρίτου κόσμου</a:t>
            </a:r>
          </a:p>
          <a:p>
            <a:pPr lvl="1"/>
            <a:r>
              <a:rPr lang="el-GR" altLang="en-US" dirty="0"/>
              <a:t>Η ανάπτυξη εφαρμογών κοινωνικής δικτύωσης έχει αυξήσει δραματικά τις ανάγκες σε </a:t>
            </a:r>
            <a:r>
              <a:rPr lang="en-US" altLang="en-US" dirty="0"/>
              <a:t>bandwidth – </a:t>
            </a:r>
            <a:r>
              <a:rPr lang="el-GR" altLang="en-US" dirty="0"/>
              <a:t>Οι χρήστες δικτύων θέλουν να απολαμβάνουν μόνιμα την απροβλημάτιστη λειτουργία του δικτύου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latin typeface="Calibri" pitchFamily="34" charset="0"/>
              </a:rPr>
              <a:t>Μύθος 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>
                <a:latin typeface="Calibri" pitchFamily="34" charset="0"/>
              </a:rPr>
              <a:t>Η Ελλάδα είναι καταδικασμένη να μείνει μια μικρή χώρα, χωρίς ουσιαστικές δυνατότητες στην παγκόσμια κοινωνία της γνώσης</a:t>
            </a:r>
          </a:p>
          <a:p>
            <a:pPr lvl="1"/>
            <a:r>
              <a:rPr lang="el-GR" altLang="en-US" dirty="0"/>
              <a:t>Θα συμβεί μόνο εάν πεισθούμε εμείς για αυτό</a:t>
            </a:r>
          </a:p>
          <a:p>
            <a:pPr lvl="1"/>
            <a:r>
              <a:rPr lang="el-GR" altLang="en-US" dirty="0"/>
              <a:t>Οι νέες τεχνολογίες δίνουν ώθηση σε «περιφερειακές» χώρες και σε «ξεγραμμένες» περιοχές</a:t>
            </a:r>
          </a:p>
          <a:p>
            <a:pPr lvl="1"/>
            <a:r>
              <a:rPr lang="el-GR" altLang="en-US" dirty="0"/>
              <a:t>Στόχος: Να φέρουμε τη χώρα μας πιο κοντά στο διεθνές Internet με μεγαλύτερες ταχύτητες και μικρότερο κόστος</a:t>
            </a:r>
          </a:p>
          <a:p>
            <a:pPr lvl="1"/>
            <a:r>
              <a:rPr lang="el-GR" altLang="en-US" dirty="0"/>
              <a:t>Προϋποθέσεις για ενεργή συμμετοχή πολιτών και επιχειρήσεων στην παγκόσμια κοινωνία </a:t>
            </a:r>
          </a:p>
          <a:p>
            <a:pPr lvl="1"/>
            <a:r>
              <a:rPr lang="el-GR" altLang="en-US" dirty="0"/>
              <a:t>Μπορούμε να ξαναγίνουμε εξαγωγέας καινοτόμων προϊόντων-υπηρεσιών προσελκύοντας ξένες επενδύσεις</a:t>
            </a:r>
          </a:p>
        </p:txBody>
      </p:sp>
    </p:spTree>
    <p:extLst>
      <p:ext uri="{BB962C8B-B14F-4D97-AF65-F5344CB8AC3E}">
        <p14:creationId xmlns:p14="http://schemas.microsoft.com/office/powerpoint/2010/main" val="71959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Μύθος 8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Οι Έλληνες είναι τεχνολογικά «αναλφάβητοι» με χαμηλές δυνατότητες αφομοίωσης των νέων διαδικτυακών εφαρμογών </a:t>
            </a:r>
          </a:p>
          <a:p>
            <a:pPr lvl="1"/>
            <a:r>
              <a:rPr lang="el-GR" altLang="en-US" dirty="0"/>
              <a:t>Οι διεθνείς δείκτες μας κατατάσσουν χαμηλά ως προς την αξιοποίηση νέων τεχνολογιών</a:t>
            </a:r>
          </a:p>
          <a:p>
            <a:pPr lvl="1"/>
            <a:r>
              <a:rPr lang="el-GR" altLang="en-US" dirty="0"/>
              <a:t>Σημαντική μερίδα του νεανικού πληθυσμού αποξενώνεται από την τεχνολογία</a:t>
            </a:r>
          </a:p>
          <a:p>
            <a:pPr lvl="1"/>
            <a:r>
              <a:rPr lang="el-GR" altLang="en-US" dirty="0"/>
              <a:t>Μόνο η έλλειψη βούλησης για πρόοδο μπορεί να μας κρατήσει πίσω</a:t>
            </a:r>
          </a:p>
        </p:txBody>
      </p:sp>
    </p:spTree>
    <p:extLst>
      <p:ext uri="{BB962C8B-B14F-4D97-AF65-F5344CB8AC3E}">
        <p14:creationId xmlns:p14="http://schemas.microsoft.com/office/powerpoint/2010/main" val="47198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Μύθος 9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Οι νέες διαδικτυακές τεχνολογίες είναι μόνο για τους μυημένους στις ΤΠΕ </a:t>
            </a:r>
          </a:p>
          <a:p>
            <a:pPr lvl="1"/>
            <a:r>
              <a:rPr lang="el-GR" altLang="en-US" dirty="0"/>
              <a:t>ΟΥΔΕΝ ΑΝΑΛΗΘΕΣΤΕΡΟΝ!</a:t>
            </a:r>
          </a:p>
          <a:p>
            <a:pPr lvl="1"/>
            <a:r>
              <a:rPr lang="el-GR" altLang="en-US" dirty="0"/>
              <a:t>Οι νέες εφαρμογές είναι πολύ πιο εύχρηστες και αξιόπιστες από παλαιότερες</a:t>
            </a:r>
          </a:p>
          <a:p>
            <a:pPr lvl="1"/>
            <a:r>
              <a:rPr lang="el-GR" altLang="en-US" dirty="0"/>
              <a:t>Για το λόγο αυτό έχουν πολλαπλασιαστεί οι χρήστες του Διαδικτύου σε όσες χώρες διαθέτουν προηγμένες διαδικτυακές υποδομές</a:t>
            </a:r>
          </a:p>
        </p:txBody>
      </p:sp>
    </p:spTree>
    <p:extLst>
      <p:ext uri="{BB962C8B-B14F-4D97-AF65-F5344CB8AC3E}">
        <p14:creationId xmlns:p14="http://schemas.microsoft.com/office/powerpoint/2010/main" val="810254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Μύθος 10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Δεν υπάρχει λόγος να επενδύσουμε στο δίκτυο έναντι άλλων τομέων</a:t>
            </a:r>
          </a:p>
          <a:p>
            <a:pPr lvl="1"/>
            <a:r>
              <a:rPr lang="el-GR" altLang="en-US" dirty="0"/>
              <a:t>Αναμένεται ραγδαία αύξηση των παραγόμενων δεδομένων σε ένα δίκτυο</a:t>
            </a:r>
          </a:p>
          <a:p>
            <a:pPr lvl="1"/>
            <a:r>
              <a:rPr lang="el-GR" altLang="en-US" dirty="0"/>
              <a:t>Τεράστιος όγκος Δεδομένων -&gt; Τεράστιος ταυτόχρονος φόρτος δικτύου</a:t>
            </a:r>
          </a:p>
          <a:p>
            <a:pPr lvl="1"/>
            <a:r>
              <a:rPr lang="el-GR" altLang="en-US" dirty="0"/>
              <a:t>Ανεπαρκές δίκτυο μπορεί να οδηγήσει σε κατάρρευση της υποδομής της χώρας </a:t>
            </a:r>
          </a:p>
        </p:txBody>
      </p:sp>
    </p:spTree>
    <p:extLst>
      <p:ext uri="{BB962C8B-B14F-4D97-AF65-F5344CB8AC3E}">
        <p14:creationId xmlns:p14="http://schemas.microsoft.com/office/powerpoint/2010/main" val="3077243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Μύθος 11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Δεν υπάρχουν εφαρμογές που να αξιοποιούν το δίκτυο οπτικών ινών</a:t>
            </a:r>
          </a:p>
          <a:p>
            <a:pPr lvl="1"/>
            <a:r>
              <a:rPr lang="el-GR" altLang="en-US" dirty="0"/>
              <a:t>Μηχανική Μάθηση (Μ.Μ.) – Εφαρμόζεται ήδη σε πολλές περιπτώσεις και αναμένεται να εφαρμοστεί σε όλους τους τομείς της καθημερινής μας ζωής στο μέλλον</a:t>
            </a:r>
          </a:p>
          <a:p>
            <a:pPr lvl="1"/>
            <a:r>
              <a:rPr lang="el-GR" altLang="en-US" dirty="0"/>
              <a:t>Κατά τη Μ.Μ. αξιοποιούνται δεδομένα –Εκτός από τον όγκο δεδομένων μας ενδιαφέρει και η γρήγορη και χωρίς λάθη μετάδοση τους</a:t>
            </a:r>
          </a:p>
        </p:txBody>
      </p:sp>
    </p:spTree>
    <p:extLst>
      <p:ext uri="{BB962C8B-B14F-4D97-AF65-F5344CB8AC3E}">
        <p14:creationId xmlns:p14="http://schemas.microsoft.com/office/powerpoint/2010/main" val="3847112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FTTx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FTTx = Fiber to the x</a:t>
            </a:r>
            <a:endParaRPr lang="el-GR" altLang="en-US" dirty="0"/>
          </a:p>
          <a:p>
            <a:r>
              <a:rPr lang="el-GR" altLang="en-US" dirty="0"/>
              <a:t>το 'x' παριστάνει τόσο τις διάφορες επιλογές όσον αφορά τον αριθμό των συνδρομητών που μοιράζονται το τελευταίο τμήμα της καλωδίωσης, όσο και το βαθμό προσέγγισης του συνδρομητή με την οπτική ίνα</a:t>
            </a:r>
          </a:p>
          <a:p>
            <a:r>
              <a:rPr lang="el-GR" altLang="en-US" dirty="0"/>
              <a:t>Με τον όρο </a:t>
            </a:r>
            <a:r>
              <a:rPr lang="el-GR" altLang="en-US" dirty="0" err="1"/>
              <a:t>FTTx</a:t>
            </a:r>
            <a:r>
              <a:rPr lang="el-GR" altLang="en-US" dirty="0"/>
              <a:t> υποδηλώνουμε την μέχρι και σε κάποιο σημείο του δικτύου πέρα από το </a:t>
            </a:r>
            <a:r>
              <a:rPr lang="el-GR" altLang="en-US" dirty="0" err="1"/>
              <a:t>central</a:t>
            </a:r>
            <a:r>
              <a:rPr lang="el-GR" altLang="en-US" dirty="0"/>
              <a:t> </a:t>
            </a:r>
            <a:r>
              <a:rPr lang="el-GR" altLang="en-US" dirty="0" err="1"/>
              <a:t>office</a:t>
            </a:r>
            <a:r>
              <a:rPr lang="el-GR" altLang="en-US" dirty="0"/>
              <a:t> (CO) του τηλεπικοινωνιακού </a:t>
            </a:r>
            <a:r>
              <a:rPr lang="el-GR" altLang="en-US" dirty="0" err="1"/>
              <a:t>παρόχου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42841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FTTx</a:t>
            </a:r>
            <a:r>
              <a:rPr lang="el-GR" alt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Έχουν προταθεί συμβολισμοί </a:t>
            </a:r>
            <a:r>
              <a:rPr lang="en-US" altLang="en-US" dirty="0"/>
              <a:t>FTT </a:t>
            </a:r>
            <a:r>
              <a:rPr lang="el-GR" altLang="en-US" dirty="0"/>
              <a:t>σχεδόν για κάθε περίπτωση εφαρμογής</a:t>
            </a:r>
          </a:p>
          <a:p>
            <a:r>
              <a:rPr lang="el-GR" altLang="en-US" dirty="0"/>
              <a:t>Η ταξινόμηση αυτή αν και φαινομενικά δύσκολη στην κατανόηση – Δίνει τη δυνατότητα σαφούς «χαρτογράφησης» του δικτύου</a:t>
            </a:r>
          </a:p>
          <a:p>
            <a:r>
              <a:rPr lang="el-GR" altLang="en-US" dirty="0"/>
              <a:t>Αξιοποιείται σε πολύ μεγάλο βαθμό από την τεχνολογία </a:t>
            </a:r>
            <a:r>
              <a:rPr lang="en-US" altLang="en-US" dirty="0"/>
              <a:t>VDSL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4282168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FTTN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FTTN (</a:t>
            </a:r>
            <a:r>
              <a:rPr lang="el-GR" altLang="en-US" dirty="0" err="1"/>
              <a:t>Node</a:t>
            </a:r>
            <a:r>
              <a:rPr lang="el-GR" altLang="en-US" dirty="0"/>
              <a:t>) / FTTN (</a:t>
            </a:r>
            <a:r>
              <a:rPr lang="el-GR" altLang="en-US" dirty="0" err="1"/>
              <a:t>Neighborhood</a:t>
            </a:r>
            <a:r>
              <a:rPr lang="el-GR" altLang="en-US" dirty="0"/>
              <a:t>) / FTTS (</a:t>
            </a:r>
            <a:r>
              <a:rPr lang="el-GR" altLang="en-US" dirty="0" err="1"/>
              <a:t>Street</a:t>
            </a:r>
            <a:r>
              <a:rPr lang="el-GR" altLang="en-US" dirty="0"/>
              <a:t>)</a:t>
            </a:r>
          </a:p>
          <a:p>
            <a:pPr lvl="1"/>
            <a:r>
              <a:rPr lang="el-GR" dirty="0"/>
              <a:t>Αποτελεί την αρχιτεκτονική στην οποία έχουμε εγκατάσταση ενός δικτύου οπτικών ινών</a:t>
            </a:r>
            <a:r>
              <a:rPr lang="en-US" dirty="0"/>
              <a:t>,</a:t>
            </a:r>
            <a:r>
              <a:rPr lang="el-GR" dirty="0"/>
              <a:t> που εξυπηρετεί εκατοντάδες χρήστες. </a:t>
            </a:r>
            <a:endParaRPr lang="en-US" dirty="0"/>
          </a:p>
          <a:p>
            <a:pPr lvl="1"/>
            <a:r>
              <a:rPr lang="el-GR" dirty="0"/>
              <a:t>Αυτοί οι χρήστες συνήθως βρίσκονται σε μία ακτίνα 1600 μέτρων.</a:t>
            </a:r>
            <a:endParaRPr lang="en-US" dirty="0"/>
          </a:p>
          <a:p>
            <a:pPr lvl="1"/>
            <a:r>
              <a:rPr lang="el-GR" altLang="en-US" dirty="0"/>
              <a:t>Οι οπτικές ίνες φτάνουν μέχρι το </a:t>
            </a:r>
            <a:r>
              <a:rPr lang="el-GR" altLang="en-US" dirty="0" err="1"/>
              <a:t>cabinet</a:t>
            </a:r>
            <a:r>
              <a:rPr lang="el-GR" altLang="en-US" dirty="0"/>
              <a:t> (το γνωστό</a:t>
            </a:r>
            <a:r>
              <a:rPr lang="en-US" altLang="en-US" dirty="0"/>
              <a:t> </a:t>
            </a:r>
            <a:r>
              <a:rPr lang="el-GR" altLang="en-US" dirty="0"/>
              <a:t>ΚΑΦΑΟ) που εξυπηρετεί μια γειτονιά, και μέχρι τον τελικό χρήστη χρησιμοποιείται η υπάρχουσα υποδομή (π.χ. χαλκός)</a:t>
            </a:r>
            <a:endParaRPr lang="en-US" altLang="en-US" dirty="0"/>
          </a:p>
          <a:p>
            <a:pPr lvl="1"/>
            <a:r>
              <a:rPr lang="el-GR" dirty="0"/>
              <a:t>Η απόσταση των 1600 </a:t>
            </a:r>
            <a:r>
              <a:rPr lang="en-US" dirty="0"/>
              <a:t>m </a:t>
            </a:r>
            <a:r>
              <a:rPr lang="el-GR" dirty="0"/>
              <a:t>συνήθως αναφέρεται ως «</a:t>
            </a:r>
            <a:r>
              <a:rPr lang="en-US" dirty="0"/>
              <a:t>The Last Mile</a:t>
            </a:r>
            <a:r>
              <a:rPr lang="el-GR" dirty="0"/>
              <a:t>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67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FTTC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Fiber To The Curb (Curb/Cabinet)</a:t>
            </a:r>
          </a:p>
          <a:p>
            <a:pPr lvl="1"/>
            <a:r>
              <a:rPr lang="el-GR" dirty="0"/>
              <a:t>Αποτελεί την αρχιτεκτονική στην οποία έχουμε εγκατάσταση ενός δικτύου οπτικών ινών μέχρι το ΚΑΦΑΟ</a:t>
            </a:r>
            <a:r>
              <a:rPr lang="en-US" dirty="0"/>
              <a:t>, </a:t>
            </a:r>
            <a:r>
              <a:rPr lang="el-GR" dirty="0"/>
              <a:t>μια συσκευή που συνήθως απέχει μέχρι 300 μέτρα από το χώρο του χρήστη που απολαμβάνει την υπηρεσία</a:t>
            </a:r>
            <a:endParaRPr lang="en-US" dirty="0"/>
          </a:p>
          <a:p>
            <a:pPr lvl="1"/>
            <a:r>
              <a:rPr lang="el-GR" altLang="en-US" dirty="0"/>
              <a:t>Μέχρι τον τελικό χρήστη χρησιμοποιείται η υπάρχουσα υποδομή</a:t>
            </a:r>
            <a:endParaRPr lang="el-GR" dirty="0"/>
          </a:p>
          <a:p>
            <a:pPr lvl="1"/>
            <a:r>
              <a:rPr lang="el-GR" dirty="0"/>
              <a:t>Συνήθως προσφέρει ταχύτητες μέχρι 100 </a:t>
            </a:r>
            <a:r>
              <a:rPr lang="en-US" dirty="0"/>
              <a:t>Mbit/s</a:t>
            </a:r>
          </a:p>
        </p:txBody>
      </p:sp>
    </p:spTree>
    <p:extLst>
      <p:ext uri="{BB962C8B-B14F-4D97-AF65-F5344CB8AC3E}">
        <p14:creationId xmlns:p14="http://schemas.microsoft.com/office/powerpoint/2010/main" val="365741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Εξοικείωση με το </a:t>
            </a:r>
            <a:r>
              <a:rPr lang="en-US" dirty="0"/>
              <a:t>Fiber to the x (</a:t>
            </a:r>
            <a:r>
              <a:rPr lang="en-US" altLang="en-US" dirty="0"/>
              <a:t>FTTx)</a:t>
            </a:r>
          </a:p>
          <a:p>
            <a:r>
              <a:rPr lang="el-GR" dirty="0"/>
              <a:t>Κατανόηση των </a:t>
            </a:r>
            <a:r>
              <a:rPr lang="en-US" altLang="en-US" dirty="0" err="1"/>
              <a:t>FTTx</a:t>
            </a:r>
            <a:r>
              <a:rPr lang="el-GR" dirty="0"/>
              <a:t> αρχιτεκτονικών</a:t>
            </a:r>
            <a:endParaRPr lang="en-US" altLang="en-US" dirty="0"/>
          </a:p>
          <a:p>
            <a:r>
              <a:rPr lang="el-GR" altLang="en-US" dirty="0"/>
              <a:t>Παρουσίαση των πλεονεκτημάτων και μειονεκτημάτων κάθε αρχιτεκτονικής</a:t>
            </a:r>
            <a:endParaRPr lang="en-US" altLang="en-US" dirty="0"/>
          </a:p>
          <a:p>
            <a:endParaRPr lang="en-US" alt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FTTB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Fiber To The Building (Business)</a:t>
            </a:r>
          </a:p>
          <a:p>
            <a:pPr lvl="1"/>
            <a:r>
              <a:rPr lang="el-GR" dirty="0"/>
              <a:t>Αποτελεί την αρχιτεκτονική στην οποία έχουμε εγκατάσταση ενός δικτύου οπτικών ινών μέχρι και κτίριο του χρήστη.</a:t>
            </a:r>
          </a:p>
          <a:p>
            <a:pPr lvl="1"/>
            <a:r>
              <a:rPr lang="el-GR" dirty="0"/>
              <a:t>Στην περίπτωση πολλών χώρων (π.χ. σπίτια ή γραφεία) σε ένα κτίριο, το </a:t>
            </a:r>
            <a:r>
              <a:rPr lang="en-US" dirty="0"/>
              <a:t>FTTB </a:t>
            </a:r>
            <a:r>
              <a:rPr lang="el-GR" dirty="0"/>
              <a:t>φτάνει μέχρι το κοινόχρηστο κτίριο</a:t>
            </a:r>
            <a:r>
              <a:rPr lang="el-GR" altLang="en-US" dirty="0"/>
              <a:t> αλλά όχι σε κάθε όροφο, γραφείο ή διαμέρισμα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58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FTTH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FTTH (</a:t>
            </a:r>
            <a:r>
              <a:rPr lang="el-GR" altLang="en-US" dirty="0" err="1"/>
              <a:t>Home</a:t>
            </a:r>
            <a:r>
              <a:rPr lang="el-GR" altLang="en-US" dirty="0"/>
              <a:t>) / FTTO (Office)</a:t>
            </a:r>
          </a:p>
          <a:p>
            <a:pPr lvl="1"/>
            <a:r>
              <a:rPr lang="el-GR" dirty="0"/>
              <a:t>Αποτελεί την αρχιτεκτονική στην οποία έχουμε εγκατάσταση ενός δικτύου οπτικών ινών μέχρι και την «πόρτα» του χρήστη </a:t>
            </a:r>
            <a:r>
              <a:rPr lang="en-US" dirty="0"/>
              <a:t>(</a:t>
            </a:r>
            <a:r>
              <a:rPr lang="el-GR" dirty="0"/>
              <a:t>π.χ. μέχρι και όλα τα σπίτια των ενοίκων σε μια πολυκατοικία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l-GR" dirty="0"/>
              <a:t>Ταχύτητες από </a:t>
            </a:r>
            <a:r>
              <a:rPr lang="en-US" dirty="0"/>
              <a:t>1Gbps </a:t>
            </a:r>
            <a:r>
              <a:rPr lang="el-GR" dirty="0"/>
              <a:t>έως και 10 </a:t>
            </a:r>
            <a:r>
              <a:rPr lang="en-US" dirty="0"/>
              <a:t>Gbps</a:t>
            </a:r>
          </a:p>
          <a:p>
            <a:pPr marL="457200" lvl="1" indent="0">
              <a:buNone/>
            </a:pP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864137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Άλλοι τύποι </a:t>
            </a:r>
            <a:r>
              <a:rPr lang="en-US" altLang="en-US" dirty="0" err="1"/>
              <a:t>FTTx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FTTP (</a:t>
            </a:r>
            <a:r>
              <a:rPr lang="el-GR" altLang="en-US" dirty="0" err="1"/>
              <a:t>Premises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Η οπτική ίνα φτάνει σε κάθε τύπο κτιρίου (χρησιμοποιείται κάποιες φορές για να περιγράψει το FTTH ή/και το FTTB). Η βασική διαφορά από τα FTTN και FTTC είναι ότι η οπτική ίνα καλύπτει και το “</a:t>
            </a:r>
            <a:r>
              <a:rPr lang="el-GR" altLang="en-US" dirty="0" err="1"/>
              <a:t>last</a:t>
            </a:r>
            <a:r>
              <a:rPr lang="el-GR" altLang="en-US" dirty="0"/>
              <a:t> </a:t>
            </a:r>
            <a:r>
              <a:rPr lang="el-GR" altLang="en-US" dirty="0" err="1"/>
              <a:t>mile</a:t>
            </a:r>
            <a:r>
              <a:rPr lang="el-GR" altLang="en-US" dirty="0"/>
              <a:t>” μέχρι τον τελικό χρήστη</a:t>
            </a:r>
          </a:p>
          <a:p>
            <a:r>
              <a:rPr lang="el-GR" altLang="en-US" dirty="0"/>
              <a:t>FTTD (</a:t>
            </a:r>
            <a:r>
              <a:rPr lang="en-US" altLang="en-US" dirty="0"/>
              <a:t>Desktop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Η οπτική ίνα φτάνει μέχρι το τερματικό του τελικού χρήστη</a:t>
            </a:r>
          </a:p>
        </p:txBody>
      </p:sp>
    </p:spTree>
    <p:extLst>
      <p:ext uri="{BB962C8B-B14F-4D97-AF65-F5344CB8AC3E}">
        <p14:creationId xmlns:p14="http://schemas.microsoft.com/office/powerpoint/2010/main" val="2583858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Αποστάσεις βασικών τύπων </a:t>
            </a:r>
            <a:r>
              <a:rPr lang="en-US" altLang="en-US" dirty="0"/>
              <a:t>FTTx</a:t>
            </a:r>
            <a:endParaRPr lang="en-US" dirty="0"/>
          </a:p>
        </p:txBody>
      </p:sp>
      <p:pic>
        <p:nvPicPr>
          <p:cNvPr id="8" name="Picture Placeholder 7" descr="Αποστάσεις βασικών τύπων FTTx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196752"/>
            <a:ext cx="3150351" cy="396044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Αποστάσεις βασικών τύπων </a:t>
            </a:r>
            <a:r>
              <a:rPr lang="en-US" altLang="en-US" dirty="0"/>
              <a:t>FTTx </a:t>
            </a:r>
          </a:p>
          <a:p>
            <a:pPr algn="ctr"/>
            <a:r>
              <a:rPr lang="en-US" altLang="en-US" sz="1600" dirty="0"/>
              <a:t>(</a:t>
            </a:r>
            <a:r>
              <a:rPr lang="el-GR" altLang="en-US" sz="1600" dirty="0"/>
              <a:t>πηγή</a:t>
            </a:r>
            <a:r>
              <a:rPr lang="en-US" altLang="en-US" sz="1600" dirty="0"/>
              <a:t>: http://commons.wikimedia.org/wiki/File:FTTX.svg)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Διαστρωμάτωση δικτύου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Φυσικό Μέσο – Υποδομή: Σωληνώσεις, </a:t>
            </a:r>
            <a:r>
              <a:rPr lang="el-GR" altLang="en-US" dirty="0" err="1"/>
              <a:t>μικροσωληνώσεις</a:t>
            </a:r>
            <a:r>
              <a:rPr lang="el-GR" altLang="en-US" dirty="0"/>
              <a:t>, ιστοί κεραιών</a:t>
            </a:r>
          </a:p>
          <a:p>
            <a:r>
              <a:rPr lang="el-GR" altLang="en-US" dirty="0"/>
              <a:t>Παθητική μετάδοση και διασύνδεση μέσων: Καλώδια οπτικών ινών, σύνδεσμοι οπτικών ινών, παθητικός εξοπλισμός</a:t>
            </a:r>
          </a:p>
          <a:p>
            <a:r>
              <a:rPr lang="el-GR" altLang="en-US" dirty="0"/>
              <a:t>Ενεργά συστήματα μετάδοσης: Εξοπλισμός που υλοποιεί λογικές συνδέσεις πάνω από το φυσικό μέσο</a:t>
            </a:r>
          </a:p>
          <a:p>
            <a:r>
              <a:rPr lang="el-GR" altLang="en-US" dirty="0"/>
              <a:t>Επίπεδο IP: Το δίκτυο του εκάστοτε παρόχου προς τον τελικό χρήστη</a:t>
            </a:r>
          </a:p>
          <a:p>
            <a:r>
              <a:rPr lang="el-GR" altLang="en-US" dirty="0"/>
              <a:t>Επίπεδο εφαρμογών: Εξοπλισμός, εφαρμογές και δεδομένα χρηστών</a:t>
            </a:r>
          </a:p>
        </p:txBody>
      </p:sp>
    </p:spTree>
    <p:extLst>
      <p:ext uri="{BB962C8B-B14F-4D97-AF65-F5344CB8AC3E}">
        <p14:creationId xmlns:p14="http://schemas.microsoft.com/office/powerpoint/2010/main" val="3438054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Τμήματα οπτικού δικτύου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OLT: </a:t>
            </a:r>
            <a:r>
              <a:rPr lang="el-GR" altLang="en-US" dirty="0" err="1"/>
              <a:t>Optical</a:t>
            </a:r>
            <a:r>
              <a:rPr lang="el-GR" altLang="en-US" dirty="0"/>
              <a:t> </a:t>
            </a:r>
            <a:r>
              <a:rPr lang="el-GR" altLang="en-US" dirty="0" err="1"/>
              <a:t>Line</a:t>
            </a:r>
            <a:r>
              <a:rPr lang="el-GR" altLang="en-US" dirty="0"/>
              <a:t> </a:t>
            </a:r>
            <a:r>
              <a:rPr lang="el-GR" altLang="en-US" dirty="0" err="1"/>
              <a:t>Termination</a:t>
            </a:r>
            <a:r>
              <a:rPr lang="el-GR" altLang="en-US" dirty="0"/>
              <a:t> (Οπτικός Τερματισμός Γραμμής)</a:t>
            </a:r>
          </a:p>
          <a:p>
            <a:pPr lvl="1"/>
            <a:r>
              <a:rPr lang="el-GR" altLang="en-US" dirty="0"/>
              <a:t>αποτελεί την οπτική τερματική διάταξη του </a:t>
            </a:r>
            <a:r>
              <a:rPr lang="el-GR" altLang="en-US" dirty="0" err="1"/>
              <a:t>FTTx</a:t>
            </a:r>
            <a:r>
              <a:rPr lang="el-GR" altLang="en-US" dirty="0"/>
              <a:t> προς την πλευρά του παρόχου και είναι εγκατεστημένος στο σημείο παρουσίας του</a:t>
            </a:r>
          </a:p>
          <a:p>
            <a:r>
              <a:rPr lang="el-GR" altLang="en-US" dirty="0"/>
              <a:t>ONU (ή και ONT): </a:t>
            </a:r>
            <a:r>
              <a:rPr lang="el-GR" altLang="en-US" dirty="0" err="1"/>
              <a:t>Optical</a:t>
            </a:r>
            <a:r>
              <a:rPr lang="el-GR" altLang="en-US" dirty="0"/>
              <a:t> Network </a:t>
            </a:r>
            <a:r>
              <a:rPr lang="el-GR" altLang="en-US" dirty="0" err="1"/>
              <a:t>Unit</a:t>
            </a:r>
            <a:r>
              <a:rPr lang="el-GR" altLang="en-US" dirty="0"/>
              <a:t> (Οπτική Τερματική Συσκευή)</a:t>
            </a:r>
          </a:p>
          <a:p>
            <a:pPr lvl="1"/>
            <a:r>
              <a:rPr lang="el-GR" altLang="en-US" dirty="0"/>
              <a:t>αποτελούν τις τερματικές διατάξεις προς την πλευρά των πελατών, στις οποίες καταλήγει το </a:t>
            </a:r>
            <a:r>
              <a:rPr lang="el-GR" altLang="en-US" dirty="0" err="1"/>
              <a:t>FTTx</a:t>
            </a:r>
            <a:r>
              <a:rPr lang="el-GR" altLang="en-US" dirty="0"/>
              <a:t> δίκτυο</a:t>
            </a:r>
          </a:p>
          <a:p>
            <a:r>
              <a:rPr lang="el-GR" altLang="en-US" dirty="0"/>
              <a:t>Οπτικό Δίκτυο</a:t>
            </a:r>
          </a:p>
          <a:p>
            <a:pPr lvl="1"/>
            <a:r>
              <a:rPr lang="el-GR" altLang="en-US" dirty="0"/>
              <a:t>η οπτική καλωδίωση που συνδέει την OLT με τις ONU </a:t>
            </a:r>
          </a:p>
        </p:txBody>
      </p:sp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Κατηγοριοποίηση αρχιτεκτονικών </a:t>
            </a:r>
            <a:r>
              <a:rPr lang="el-GR" altLang="en-US" dirty="0" err="1"/>
              <a:t>FTTx</a:t>
            </a:r>
            <a:r>
              <a:rPr lang="el-GR" altLang="en-US" dirty="0"/>
              <a:t>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 err="1"/>
              <a:t>Point-to-point</a:t>
            </a:r>
            <a:r>
              <a:rPr lang="el-GR" altLang="en-US" dirty="0"/>
              <a:t> (σημείο-προς-σημείο)</a:t>
            </a:r>
            <a:endParaRPr lang="en-US" altLang="en-US" dirty="0"/>
          </a:p>
          <a:p>
            <a:pPr lvl="1"/>
            <a:r>
              <a:rPr lang="el-GR" dirty="0"/>
              <a:t>Κάθε θύρα συνδέεται απευθείας με ένα οπτικό δίκτυο (</a:t>
            </a:r>
            <a:r>
              <a:rPr lang="en-US" dirty="0"/>
              <a:t>Optical Network Terminal - </a:t>
            </a:r>
            <a:r>
              <a:rPr lang="el-GR" dirty="0"/>
              <a:t>ONT) που βρίσκεται μέσα στο χώρο του χρήστη</a:t>
            </a:r>
            <a:endParaRPr lang="en-US" dirty="0"/>
          </a:p>
          <a:p>
            <a:pPr lvl="1"/>
            <a:r>
              <a:rPr lang="el-GR" dirty="0"/>
              <a:t>Υποστηρίζει πλήρως ταχύτητες άνω</a:t>
            </a:r>
            <a:r>
              <a:rPr lang="en-US" dirty="0"/>
              <a:t> </a:t>
            </a:r>
            <a:r>
              <a:rPr lang="el-GR" dirty="0"/>
              <a:t>του 1Gb και είναι πραγματικά συμμετρική</a:t>
            </a:r>
            <a:endParaRPr lang="en-US" dirty="0"/>
          </a:p>
          <a:p>
            <a:pPr lvl="1"/>
            <a:r>
              <a:rPr lang="el-GR" altLang="en-US" dirty="0"/>
              <a:t>Προσφέρει αυξημένη ασφάλεια και διαχείριση προβλημάτων</a:t>
            </a:r>
          </a:p>
        </p:txBody>
      </p:sp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Κατηγοριοποίηση αρχιτεκτονικών </a:t>
            </a:r>
            <a:r>
              <a:rPr lang="el-GR" altLang="en-US" dirty="0" err="1"/>
              <a:t>FTTx</a:t>
            </a:r>
            <a:r>
              <a:rPr lang="el-GR" altLang="en-US" dirty="0"/>
              <a:t>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l-GR" altLang="en-US" dirty="0" err="1"/>
              <a:t>Active</a:t>
            </a:r>
            <a:r>
              <a:rPr lang="el-GR" altLang="en-US" dirty="0"/>
              <a:t> Network (ενεργού δικτύου) σε μορφή δακτυλίου ή αστέρα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altLang="en-US" dirty="0"/>
              <a:t>κάθε χρήστης διαθέτει αφιερωμένη οπτική ίνα έως το σημείο όπου βρίσκεται εγκατεστημένος ενεργός εξοπλισμός (π.χ. </a:t>
            </a:r>
            <a:r>
              <a:rPr lang="el-GR" altLang="en-US" dirty="0" err="1"/>
              <a:t>Ethernet</a:t>
            </a:r>
            <a:r>
              <a:rPr lang="el-GR" altLang="en-US" dirty="0"/>
              <a:t> </a:t>
            </a:r>
            <a:r>
              <a:rPr lang="el-GR" altLang="en-US" dirty="0" err="1"/>
              <a:t>switches</a:t>
            </a:r>
            <a:r>
              <a:rPr lang="el-GR" altLang="en-US" dirty="0"/>
              <a:t>), που μετάγει από εκεί την κίνηση των χρηστών προς το κυρίως δίκτυο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altLang="en-US" dirty="0"/>
              <a:t>Τύπου “</a:t>
            </a:r>
            <a:r>
              <a:rPr lang="el-GR" altLang="en-US" dirty="0" err="1"/>
              <a:t>Home</a:t>
            </a:r>
            <a:r>
              <a:rPr lang="el-GR" altLang="en-US" dirty="0"/>
              <a:t> </a:t>
            </a:r>
            <a:r>
              <a:rPr lang="el-GR" altLang="en-US" dirty="0" err="1"/>
              <a:t>Run</a:t>
            </a:r>
            <a:r>
              <a:rPr lang="el-GR" altLang="en-US" dirty="0"/>
              <a:t>”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altLang="en-US" dirty="0"/>
              <a:t>για κάθε χρήστη υπάρχει αφιερωμένη οπτική ίνα που έρχεται από το OLT και καταλήγει σε αυτόν</a:t>
            </a:r>
          </a:p>
        </p:txBody>
      </p:sp>
    </p:spTree>
    <p:extLst>
      <p:ext uri="{BB962C8B-B14F-4D97-AF65-F5344CB8AC3E}">
        <p14:creationId xmlns:p14="http://schemas.microsoft.com/office/powerpoint/2010/main" val="2862961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Κατηγοριοποίηση αρχιτεκτονικών </a:t>
            </a:r>
            <a:r>
              <a:rPr lang="el-GR" altLang="en-US" dirty="0" err="1"/>
              <a:t>FTTx</a:t>
            </a:r>
            <a:r>
              <a:rPr lang="el-GR" altLang="en-US" dirty="0"/>
              <a:t>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 err="1"/>
              <a:t>Point</a:t>
            </a:r>
            <a:r>
              <a:rPr lang="el-GR" altLang="en-US" dirty="0"/>
              <a:t>-</a:t>
            </a:r>
            <a:r>
              <a:rPr lang="el-GR" altLang="en-US" dirty="0" err="1"/>
              <a:t>to</a:t>
            </a:r>
            <a:r>
              <a:rPr lang="el-GR" altLang="en-US" dirty="0"/>
              <a:t>-</a:t>
            </a:r>
            <a:r>
              <a:rPr lang="el-GR" altLang="en-US" dirty="0" err="1"/>
              <a:t>multipoint</a:t>
            </a:r>
            <a:r>
              <a:rPr lang="el-GR" altLang="en-US" dirty="0"/>
              <a:t> (σημείο-προς-</a:t>
            </a:r>
            <a:r>
              <a:rPr lang="el-GR" altLang="en-US" dirty="0" err="1"/>
              <a:t>πολλαπλ</a:t>
            </a:r>
            <a:r>
              <a:rPr lang="el-GR" altLang="en-US" dirty="0"/>
              <a:t>ά σημεία)</a:t>
            </a:r>
          </a:p>
          <a:p>
            <a:pPr lvl="1"/>
            <a:r>
              <a:rPr lang="el-GR" altLang="en-US" dirty="0"/>
              <a:t>Δενδρικές αρχιτεκτονικές με χρήση τεχνολογιών </a:t>
            </a:r>
            <a:r>
              <a:rPr lang="el-GR" altLang="en-US" dirty="0" err="1"/>
              <a:t>Passive</a:t>
            </a:r>
            <a:r>
              <a:rPr lang="el-GR" altLang="en-US" dirty="0"/>
              <a:t> </a:t>
            </a:r>
            <a:r>
              <a:rPr lang="el-GR" altLang="en-US" dirty="0" err="1"/>
              <a:t>Optical</a:t>
            </a:r>
            <a:r>
              <a:rPr lang="el-GR" altLang="en-US" dirty="0"/>
              <a:t> Network (PON)</a:t>
            </a:r>
          </a:p>
          <a:p>
            <a:pPr lvl="2"/>
            <a:r>
              <a:rPr lang="el-GR" altLang="en-US" dirty="0"/>
              <a:t>Διάφορα πρότυπα</a:t>
            </a:r>
          </a:p>
        </p:txBody>
      </p:sp>
    </p:spTree>
    <p:extLst>
      <p:ext uri="{BB962C8B-B14F-4D97-AF65-F5344CB8AC3E}">
        <p14:creationId xmlns:p14="http://schemas.microsoft.com/office/powerpoint/2010/main" val="2049730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Ενεργό / παθητικό δίκτυο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Ενεργό δίκτυο (αρχιτεκτονικές </a:t>
            </a:r>
            <a:r>
              <a:rPr lang="el-GR" altLang="en-US" dirty="0" err="1"/>
              <a:t>Active</a:t>
            </a:r>
            <a:r>
              <a:rPr lang="el-GR" altLang="en-US" dirty="0"/>
              <a:t> Network)</a:t>
            </a:r>
          </a:p>
          <a:p>
            <a:pPr lvl="1"/>
            <a:r>
              <a:rPr lang="el-GR" altLang="en-US" dirty="0"/>
              <a:t>Όταν περιλαμβάνει και ενεργούς κόμβους (τα </a:t>
            </a:r>
            <a:r>
              <a:rPr lang="el-GR" altLang="en-US" dirty="0" err="1"/>
              <a:t>switches</a:t>
            </a:r>
            <a:r>
              <a:rPr lang="el-GR" altLang="en-US" dirty="0"/>
              <a:t>), τα οποία τροφοδοτούνται με ηλεκτρικό ρεύμα</a:t>
            </a:r>
          </a:p>
          <a:p>
            <a:r>
              <a:rPr lang="el-GR" altLang="en-US" dirty="0"/>
              <a:t>Παθητικό δίκτυο (PON)</a:t>
            </a:r>
          </a:p>
          <a:p>
            <a:pPr lvl="1"/>
            <a:r>
              <a:rPr lang="el-GR" altLang="en-US" dirty="0"/>
              <a:t>Χρησιμοποιούνται διατάξεις που δεν χρειάζονται ηλεκτρικό ρεύμα</a:t>
            </a:r>
            <a:r>
              <a:rPr lang="en-US" altLang="en-US" dirty="0"/>
              <a:t>.</a:t>
            </a:r>
            <a:r>
              <a:rPr lang="el-GR" altLang="en-US" dirty="0"/>
              <a:t> Συγκεκριμένα χρησιμοποιούνται οπτικοί διαχωριστές (</a:t>
            </a:r>
            <a:r>
              <a:rPr lang="el-GR" altLang="en-US" dirty="0" err="1"/>
              <a:t>splitters</a:t>
            </a:r>
            <a:r>
              <a:rPr lang="el-GR" altLang="en-US" dirty="0"/>
              <a:t>), για να δώσουν τη δυνατότητα μία οπτική ίνα να διαμοιραστεί σε πολλαπλούς χρήστες</a:t>
            </a:r>
          </a:p>
          <a:p>
            <a:pPr lvl="1"/>
            <a:r>
              <a:rPr lang="el-GR" altLang="en-US" dirty="0"/>
              <a:t>Το τελευταίο ενεργό στοιχείο στην περίπτωση του PON βρίσκεται στο δίκτυο κορμού (</a:t>
            </a:r>
            <a:r>
              <a:rPr lang="el-GR" altLang="en-US" dirty="0" err="1"/>
              <a:t>backbone</a:t>
            </a:r>
            <a:r>
              <a:rPr lang="el-GR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191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Μύθοι για τα δίκτυα πρόσβασης νέας γενιάς</a:t>
            </a:r>
            <a:endParaRPr lang="en-US" altLang="en-US" dirty="0"/>
          </a:p>
          <a:p>
            <a:r>
              <a:rPr lang="en-US" altLang="en-US" dirty="0"/>
              <a:t>FTTx</a:t>
            </a:r>
          </a:p>
          <a:p>
            <a:pPr lvl="1"/>
            <a:r>
              <a:rPr lang="el-GR" altLang="en-US" dirty="0"/>
              <a:t>Αρχιτεκτονική</a:t>
            </a:r>
            <a:endParaRPr lang="en-US" altLang="en-US" dirty="0"/>
          </a:p>
          <a:p>
            <a:pPr lvl="1"/>
            <a:r>
              <a:rPr lang="en-US" altLang="en-US" dirty="0"/>
              <a:t>PON</a:t>
            </a:r>
          </a:p>
          <a:p>
            <a:pPr lvl="1"/>
            <a:r>
              <a:rPr lang="en-US" altLang="en-US" dirty="0"/>
              <a:t>Home Run</a:t>
            </a:r>
          </a:p>
          <a:p>
            <a:pPr lvl="1"/>
            <a:r>
              <a:rPr lang="en-US" altLang="en-US" dirty="0"/>
              <a:t>Active Node</a:t>
            </a:r>
          </a:p>
          <a:p>
            <a:pPr lvl="1"/>
            <a:r>
              <a:rPr lang="en-US" altLang="en-US" dirty="0"/>
              <a:t>Reverse PON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Σύγκριση ενεργού και παθητικού δικτύου </a:t>
            </a:r>
          </a:p>
        </p:txBody>
      </p:sp>
      <p:pic>
        <p:nvPicPr>
          <p:cNvPr id="4" name="Content Placeholder 3" descr="Σύγκριση ενεργού και παθητικού δικτύου 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7840491" cy="2660418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altLang="en-US" dirty="0"/>
              <a:t>Σύγκριση ενεργού και παθητικού δικτύου </a:t>
            </a:r>
          </a:p>
          <a:p>
            <a:pPr algn="ctr"/>
            <a:r>
              <a:rPr lang="el-GR" altLang="en-US" sz="1700" dirty="0"/>
              <a:t>(πηγή</a:t>
            </a:r>
            <a:r>
              <a:rPr lang="en-US" altLang="en-US" sz="1700" dirty="0"/>
              <a:t>: http://commons.wikimedia.org/wiki/File:PON_vs_AON.png</a:t>
            </a:r>
            <a:r>
              <a:rPr lang="el-GR" altLang="en-US" sz="1700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18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PON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Ένα PON αποτελείται από </a:t>
            </a:r>
          </a:p>
          <a:p>
            <a:pPr lvl="1"/>
            <a:r>
              <a:rPr lang="el-GR" dirty="0"/>
              <a:t>την καλωδίωση οπτικών ινών, </a:t>
            </a:r>
          </a:p>
          <a:p>
            <a:pPr lvl="1"/>
            <a:r>
              <a:rPr lang="el-GR" dirty="0"/>
              <a:t>από παθητικούς διαχωριστές (</a:t>
            </a:r>
            <a:r>
              <a:rPr lang="el-GR" dirty="0" err="1"/>
              <a:t>splitters</a:t>
            </a:r>
            <a:r>
              <a:rPr lang="el-GR" dirty="0"/>
              <a:t>) και</a:t>
            </a:r>
          </a:p>
          <a:p>
            <a:pPr lvl="1"/>
            <a:r>
              <a:rPr lang="el-GR" dirty="0"/>
              <a:t> συνδετήρες (</a:t>
            </a:r>
            <a:r>
              <a:rPr lang="el-GR" dirty="0" err="1"/>
              <a:t>couplers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Η αρχιτεκτονική </a:t>
            </a:r>
            <a:r>
              <a:rPr lang="en-US" dirty="0"/>
              <a:t>PON</a:t>
            </a:r>
            <a:r>
              <a:rPr lang="el-GR" dirty="0"/>
              <a:t> είναι η πλέον κατάλληλη επιλογή για το σχεδιασμό ενός δικτύου</a:t>
            </a:r>
            <a:r>
              <a:rPr lang="en-US" dirty="0"/>
              <a:t> FTTX </a:t>
            </a:r>
          </a:p>
        </p:txBody>
      </p:sp>
    </p:spTree>
    <p:extLst>
      <p:ext uri="{BB962C8B-B14F-4D97-AF65-F5344CB8AC3E}">
        <p14:creationId xmlns:p14="http://schemas.microsoft.com/office/powerpoint/2010/main" val="1684307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και μειονεκτήματα του ΡΟΝ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792288" y="6037352"/>
            <a:ext cx="5486400" cy="415984"/>
          </a:xfrm>
        </p:spPr>
        <p:txBody>
          <a:bodyPr/>
          <a:lstStyle/>
          <a:p>
            <a:pPr algn="ctr"/>
            <a:r>
              <a:rPr lang="el-GR" altLang="en-US" dirty="0"/>
              <a:t>Συμπληρωματική Πηγή: </a:t>
            </a:r>
            <a:r>
              <a:rPr lang="en-US" altLang="en-US" dirty="0">
                <a:hlinkClick r:id="rId2"/>
              </a:rPr>
              <a:t>technopediasite.com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E69A60-BF8F-469A-8AC9-877E0F548C8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85EA2207-9271-4503-8DB1-380E5190A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278945"/>
              </p:ext>
            </p:extLst>
          </p:nvPr>
        </p:nvGraphicFramePr>
        <p:xfrm>
          <a:off x="457200" y="1556792"/>
          <a:ext cx="8291264" cy="4238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38804524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793507096"/>
                    </a:ext>
                  </a:extLst>
                </a:gridCol>
              </a:tblGrid>
              <a:tr h="340936">
                <a:tc>
                  <a:txBody>
                    <a:bodyPr/>
                    <a:lstStyle/>
                    <a:p>
                      <a:r>
                        <a:rPr lang="el-GR" dirty="0"/>
                        <a:t>ΠΛΕΟΝΕΚΤΗΜΑΤΑ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ΜΕΙΟΝΕΚΤΗΜΑΤΑ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283679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l-GR" dirty="0"/>
                        <a:t>Χαμηλότερο κόστος κύκλου ζωής</a:t>
                      </a:r>
                      <a:r>
                        <a:rPr lang="en-US" dirty="0"/>
                        <a:t> </a:t>
                      </a:r>
                      <a:r>
                        <a:rPr lang="el-GR" dirty="0"/>
                        <a:t>και εφαρμογής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Ε.Ζ. που χρησιμοποιείται για </a:t>
                      </a:r>
                      <a:r>
                        <a:rPr lang="en-US" dirty="0"/>
                        <a:t>upload </a:t>
                      </a:r>
                      <a:r>
                        <a:rPr lang="el-GR" dirty="0"/>
                        <a:t>δεν είναι </a:t>
                      </a:r>
                      <a:r>
                        <a:rPr lang="en-US" dirty="0"/>
                        <a:t>broadcast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862266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l-GR" dirty="0"/>
                        <a:t>Υλοποίηση με το λιγότερο αριθμό πομποδεκτών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Η οπτική ισχύς διαχωρίζεται μεταξύ των θυρών εξόδου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56749"/>
                  </a:ext>
                </a:extLst>
              </a:tr>
              <a:tr h="946368">
                <a:tc>
                  <a:txBody>
                    <a:bodyPr/>
                    <a:lstStyle/>
                    <a:p>
                      <a:r>
                        <a:rPr lang="el-GR" dirty="0"/>
                        <a:t>Μεγαλύτερες αποστάσεις μεταξύ των τελικών χρηστών και του κεντρικού συστήματος του </a:t>
                      </a:r>
                      <a:r>
                        <a:rPr lang="el-GR" dirty="0" err="1"/>
                        <a:t>παρόχου</a:t>
                      </a:r>
                      <a:r>
                        <a:rPr lang="el-GR" dirty="0"/>
                        <a:t> (</a:t>
                      </a:r>
                      <a:r>
                        <a:rPr lang="en-US" dirty="0"/>
                        <a:t>20 Km</a:t>
                      </a:r>
                      <a:r>
                        <a:rPr lang="el-GR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ίδιο οπτικό σήμα παραλαμβάνεται από όλες τις μονάδες (</a:t>
                      </a:r>
                      <a:r>
                        <a:rPr lang="en-US" dirty="0"/>
                        <a:t>ONUs</a:t>
                      </a:r>
                      <a:r>
                        <a:rPr lang="el-GR" dirty="0"/>
                        <a:t>)</a:t>
                      </a:r>
                      <a:r>
                        <a:rPr lang="en-US" dirty="0"/>
                        <a:t>, </a:t>
                      </a:r>
                      <a:r>
                        <a:rPr lang="el-GR" dirty="0"/>
                        <a:t>εγείροντας ανησυχίες για την ασφάλεια δικτύων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92857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l-GR" dirty="0"/>
                        <a:t>Επιτρέπει τεράστιες ταχύτητες που φτάνουν τα </a:t>
                      </a:r>
                      <a:r>
                        <a:rPr lang="en-US" dirty="0"/>
                        <a:t>10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Απαίτηση για αυστηρό αλγόριθμο για τη σύλληψη </a:t>
                      </a:r>
                      <a:r>
                        <a:rPr lang="en-US" dirty="0"/>
                        <a:t>upstream </a:t>
                      </a:r>
                      <a:r>
                        <a:rPr lang="el-GR" dirty="0"/>
                        <a:t>κυκλοφορίας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58473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r>
                        <a:rPr lang="el-GR" dirty="0"/>
                        <a:t>Πλήρως παθητικό δίκτυο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Πιο σύνθετοι πομποδέκτες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999364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r>
                        <a:rPr lang="el-GR" dirty="0"/>
                        <a:t>Δεν είναι ενεργός κανένας απομακρυσμένος κόμβος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ίδιο εύρος ζώνης πρέπει να διαιρεθεί μεταξύ διαφόρων χρηστών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23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28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Πρότυπα PON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APON (ATM </a:t>
            </a:r>
            <a:r>
              <a:rPr lang="el-GR" altLang="en-US" dirty="0" err="1"/>
              <a:t>Passive</a:t>
            </a:r>
            <a:r>
              <a:rPr lang="el-GR" altLang="en-US" dirty="0"/>
              <a:t> </a:t>
            </a:r>
            <a:r>
              <a:rPr lang="el-GR" altLang="en-US" dirty="0" err="1"/>
              <a:t>Optical</a:t>
            </a:r>
            <a:r>
              <a:rPr lang="el-GR" altLang="en-US" dirty="0"/>
              <a:t> Network). </a:t>
            </a:r>
            <a:r>
              <a:rPr lang="en-US" altLang="en-US" dirty="0"/>
              <a:t>T</a:t>
            </a:r>
            <a:r>
              <a:rPr lang="el-GR" altLang="en-US" dirty="0"/>
              <a:t>ο πρώτο πρότυπο παθητικών οπτικών δικτύων </a:t>
            </a:r>
          </a:p>
          <a:p>
            <a:pPr lvl="1"/>
            <a:r>
              <a:rPr lang="el-GR" altLang="en-US" dirty="0"/>
              <a:t>Χρησιμοποιήθηκε αρχικά για επιχειρήσεις, ενώ βασίστηκε στο πρωτόκολλο ATM</a:t>
            </a:r>
          </a:p>
          <a:p>
            <a:r>
              <a:rPr lang="el-GR" altLang="en-US" dirty="0"/>
              <a:t>BPON (</a:t>
            </a:r>
            <a:r>
              <a:rPr lang="el-GR" altLang="en-US" dirty="0" err="1"/>
              <a:t>Broadband</a:t>
            </a:r>
            <a:r>
              <a:rPr lang="el-GR" altLang="en-US" dirty="0"/>
              <a:t> </a:t>
            </a:r>
            <a:r>
              <a:rPr lang="el-GR" altLang="en-US" dirty="0" err="1"/>
              <a:t>Passive</a:t>
            </a:r>
            <a:r>
              <a:rPr lang="el-GR" altLang="en-US" dirty="0"/>
              <a:t> </a:t>
            </a:r>
            <a:r>
              <a:rPr lang="el-GR" altLang="en-US" dirty="0" err="1"/>
              <a:t>Optical</a:t>
            </a:r>
            <a:r>
              <a:rPr lang="el-GR" altLang="en-US" dirty="0"/>
              <a:t> Network). Εξελιγμένη έκδοση του APON </a:t>
            </a:r>
          </a:p>
          <a:p>
            <a:pPr lvl="1"/>
            <a:r>
              <a:rPr lang="el-GR" altLang="en-US" dirty="0"/>
              <a:t>Υποστηρίζει </a:t>
            </a:r>
            <a:r>
              <a:rPr lang="el-GR" altLang="en-US" dirty="0" err="1"/>
              <a:t>πολύπλεξη</a:t>
            </a:r>
            <a:r>
              <a:rPr lang="el-GR" altLang="en-US" dirty="0"/>
              <a:t> WDM, μία δυναμική και υψηλότερη </a:t>
            </a:r>
            <a:r>
              <a:rPr lang="el-GR" altLang="en-US" dirty="0" err="1"/>
              <a:t>upstream</a:t>
            </a:r>
            <a:r>
              <a:rPr lang="el-GR" altLang="en-US" dirty="0"/>
              <a:t> κατανομή εύρους ζώνης και μεγαλύτερη διάρκεια ζωής</a:t>
            </a:r>
          </a:p>
        </p:txBody>
      </p:sp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Πρότυπα PON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GPON (</a:t>
            </a:r>
            <a:r>
              <a:rPr lang="en-US" dirty="0"/>
              <a:t>Gigabit-capable</a:t>
            </a:r>
            <a:r>
              <a:rPr lang="el-GR" dirty="0"/>
              <a:t> </a:t>
            </a:r>
            <a:r>
              <a:rPr lang="el-GR" altLang="en-US" dirty="0"/>
              <a:t>PON). Εξέλιξη του BPON</a:t>
            </a:r>
          </a:p>
          <a:p>
            <a:pPr lvl="1"/>
            <a:r>
              <a:rPr lang="el-GR" altLang="en-US" dirty="0"/>
              <a:t>Υποστηρίζει υψηλότερους ρυθμούς μετάδοσης δεδομένων με ενισχυμένη ασφάλεια, ενώ απευθύνεται και στο πρωτόκολλο ATM και στο </a:t>
            </a:r>
            <a:r>
              <a:rPr lang="el-GR" altLang="en-US" dirty="0" err="1"/>
              <a:t>Ethernet</a:t>
            </a:r>
            <a:endParaRPr lang="el-GR" altLang="en-US" dirty="0"/>
          </a:p>
          <a:p>
            <a:r>
              <a:rPr lang="el-GR" altLang="en-US" dirty="0"/>
              <a:t>EPON (</a:t>
            </a:r>
            <a:r>
              <a:rPr lang="el-GR" altLang="en-US" dirty="0" err="1"/>
              <a:t>Ethernet</a:t>
            </a:r>
            <a:r>
              <a:rPr lang="el-GR" altLang="en-US" dirty="0"/>
              <a:t> </a:t>
            </a:r>
            <a:r>
              <a:rPr lang="el-GR" altLang="en-US" dirty="0" err="1"/>
              <a:t>Passive</a:t>
            </a:r>
            <a:r>
              <a:rPr lang="el-GR" altLang="en-US" dirty="0"/>
              <a:t> </a:t>
            </a:r>
            <a:r>
              <a:rPr lang="el-GR" altLang="en-US" dirty="0" err="1"/>
              <a:t>Optical</a:t>
            </a:r>
            <a:r>
              <a:rPr lang="el-GR" altLang="en-US" dirty="0"/>
              <a:t> Network) </a:t>
            </a:r>
          </a:p>
          <a:p>
            <a:pPr lvl="1"/>
            <a:r>
              <a:rPr lang="el-GR" altLang="en-US" dirty="0"/>
              <a:t>Ένα πρότυπο της IEEE/EFM για την χρήση του πρωτοκόλλου </a:t>
            </a:r>
            <a:r>
              <a:rPr lang="el-GR" altLang="en-US" dirty="0" err="1"/>
              <a:t>Ethernet</a:t>
            </a:r>
            <a:r>
              <a:rPr lang="el-GR" altLang="en-US" dirty="0"/>
              <a:t> στα πακέτα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2014549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Πρότυπα PON (3/3)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792288" y="5373216"/>
            <a:ext cx="5486400" cy="798984"/>
          </a:xfrm>
        </p:spPr>
        <p:txBody>
          <a:bodyPr/>
          <a:lstStyle/>
          <a:p>
            <a:pPr algn="ctr"/>
            <a:r>
              <a:rPr lang="el-GR" altLang="en-US" dirty="0"/>
              <a:t>Πρότυπα PON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4384A0-0B0B-409C-8DCA-2D5FBC95D80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9D4EB4C-32B4-4E40-AD24-887A753C7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142391"/>
              </p:ext>
            </p:extLst>
          </p:nvPr>
        </p:nvGraphicFramePr>
        <p:xfrm>
          <a:off x="323528" y="1397000"/>
          <a:ext cx="8496944" cy="395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1815990099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3082158718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21943101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7903060"/>
                    </a:ext>
                  </a:extLst>
                </a:gridCol>
              </a:tblGrid>
              <a:tr h="4852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BPON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EPON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GPON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586"/>
                  </a:ext>
                </a:extLst>
              </a:tr>
              <a:tr h="485259">
                <a:tc>
                  <a:txBody>
                    <a:bodyPr/>
                    <a:lstStyle/>
                    <a:p>
                      <a:r>
                        <a:rPr lang="el-GR" dirty="0"/>
                        <a:t>Πρότυπο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ITU-T G.983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IEEE 802.3ah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OUT-T G.984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913769"/>
                  </a:ext>
                </a:extLst>
              </a:tr>
              <a:tr h="485259">
                <a:tc>
                  <a:txBody>
                    <a:bodyPr/>
                    <a:lstStyle/>
                    <a:p>
                      <a:r>
                        <a:rPr lang="el-GR" dirty="0"/>
                        <a:t>Εύρος Ζώνης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Downstream </a:t>
                      </a:r>
                      <a:r>
                        <a:rPr lang="el-GR" dirty="0"/>
                        <a:t>έως 622 </a:t>
                      </a:r>
                      <a:r>
                        <a:rPr lang="en-US" dirty="0"/>
                        <a:t>Mbps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Upstream </a:t>
                      </a:r>
                      <a:r>
                        <a:rPr lang="el-GR" dirty="0"/>
                        <a:t>έως 622 </a:t>
                      </a:r>
                      <a:r>
                        <a:rPr lang="en-US" dirty="0"/>
                        <a:t>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Downstream </a:t>
                      </a:r>
                      <a:r>
                        <a:rPr lang="el-GR" dirty="0"/>
                        <a:t>έως </a:t>
                      </a:r>
                      <a:r>
                        <a:rPr lang="en-US" dirty="0"/>
                        <a:t>1.25 Gbps</a:t>
                      </a:r>
                    </a:p>
                    <a:p>
                      <a:r>
                        <a:rPr lang="en-US" dirty="0"/>
                        <a:t>Upstream </a:t>
                      </a:r>
                      <a:r>
                        <a:rPr lang="el-GR" dirty="0"/>
                        <a:t>έως</a:t>
                      </a:r>
                      <a:r>
                        <a:rPr lang="en-US" dirty="0"/>
                        <a:t> 1.25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Downstream </a:t>
                      </a:r>
                      <a:r>
                        <a:rPr lang="el-GR" dirty="0"/>
                        <a:t>έως </a:t>
                      </a:r>
                      <a:r>
                        <a:rPr lang="en-US" dirty="0"/>
                        <a:t>2.5 Gbps</a:t>
                      </a:r>
                    </a:p>
                    <a:p>
                      <a:r>
                        <a:rPr lang="en-US" dirty="0"/>
                        <a:t>Upstream </a:t>
                      </a:r>
                      <a:r>
                        <a:rPr lang="el-GR" dirty="0"/>
                        <a:t>έως</a:t>
                      </a:r>
                      <a:r>
                        <a:rPr lang="en-US" dirty="0"/>
                        <a:t> 1.25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614282"/>
                  </a:ext>
                </a:extLst>
              </a:tr>
              <a:tr h="664850">
                <a:tc>
                  <a:txBody>
                    <a:bodyPr/>
                    <a:lstStyle/>
                    <a:p>
                      <a:r>
                        <a:rPr lang="en-US" dirty="0"/>
                        <a:t>Downstream </a:t>
                      </a:r>
                      <a:r>
                        <a:rPr lang="el-GR" dirty="0"/>
                        <a:t>μήκος κύματος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1490 </a:t>
                      </a:r>
                      <a:r>
                        <a:rPr lang="el-GR" dirty="0"/>
                        <a:t>και </a:t>
                      </a:r>
                      <a:r>
                        <a:rPr lang="en-US" dirty="0"/>
                        <a:t>1550 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1550 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1490 </a:t>
                      </a:r>
                      <a:r>
                        <a:rPr lang="el-GR" dirty="0"/>
                        <a:t>και </a:t>
                      </a:r>
                      <a:r>
                        <a:rPr lang="en-US" dirty="0"/>
                        <a:t>1550 nm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68652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/>
                        <a:t>Upstream </a:t>
                      </a:r>
                      <a:r>
                        <a:rPr lang="el-GR" dirty="0"/>
                        <a:t>μήκος κύματος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1310 nm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1310 nm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1310 nm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686282"/>
                  </a:ext>
                </a:extLst>
              </a:tr>
              <a:tr h="485259">
                <a:tc>
                  <a:txBody>
                    <a:bodyPr/>
                    <a:lstStyle/>
                    <a:p>
                      <a:r>
                        <a:rPr lang="el-GR" dirty="0"/>
                        <a:t>Μετάδοση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Ethernet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Ethernet, ATM, TDM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356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445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Αρχιτεκτονικές τύπου “</a:t>
            </a:r>
            <a:r>
              <a:rPr lang="en-US" altLang="en-US"/>
              <a:t>home run</a:t>
            </a:r>
            <a:r>
              <a:rPr lang="el-GR" altLang="en-US"/>
              <a:t>”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Η διαθέσιμη χωρητικότητα της οπτικής ίνας δεν διαμοιράζεται σε άλλους χρήστες </a:t>
            </a:r>
          </a:p>
          <a:p>
            <a:r>
              <a:rPr lang="el-GR" altLang="en-US" dirty="0"/>
              <a:t>Ως εκ τούτου το μοντέλο αυτό προσφέρει </a:t>
            </a:r>
          </a:p>
          <a:p>
            <a:pPr lvl="1"/>
            <a:r>
              <a:rPr lang="el-GR" altLang="en-US" dirty="0"/>
              <a:t>μέγιστη δυνατή χωρητικότητα και </a:t>
            </a:r>
          </a:p>
          <a:p>
            <a:pPr lvl="1"/>
            <a:r>
              <a:rPr lang="el-GR" altLang="en-US" dirty="0"/>
              <a:t>μελλοντική </a:t>
            </a:r>
            <a:r>
              <a:rPr lang="el-GR" altLang="en-US" dirty="0" err="1"/>
              <a:t>κλιμακωσιμότητα</a:t>
            </a:r>
            <a:r>
              <a:rPr lang="el-GR" altLang="en-US" dirty="0"/>
              <a:t> όσον αφορά τις ανάγκες του χρήστη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Πλεονεκτήματα και μειονεκτήματα του </a:t>
            </a:r>
            <a:r>
              <a:rPr lang="en-US" altLang="en-US"/>
              <a:t>Home Run</a:t>
            </a:r>
            <a:r>
              <a:rPr lang="el-GR" altLang="en-US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Πλεονεκτήματα/μειονεκτήματα του </a:t>
            </a:r>
            <a:r>
              <a:rPr lang="en-US" altLang="en-US" dirty="0"/>
              <a:t>Home Run</a:t>
            </a:r>
            <a:r>
              <a:rPr lang="el-GR" altLang="en-US" dirty="0"/>
              <a:t> 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BA4A5DE-021E-4ADE-B645-52FD7209B10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4C8EF8F-04FC-42E0-A5AA-6C0569B36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143839"/>
              </p:ext>
            </p:extLst>
          </p:nvPr>
        </p:nvGraphicFramePr>
        <p:xfrm>
          <a:off x="1524000" y="1519024"/>
          <a:ext cx="609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78819234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91261611"/>
                    </a:ext>
                  </a:extLst>
                </a:gridCol>
              </a:tblGrid>
              <a:tr h="361886">
                <a:tc>
                  <a:txBody>
                    <a:bodyPr/>
                    <a:lstStyle/>
                    <a:p>
                      <a:r>
                        <a:rPr lang="el-GR" dirty="0"/>
                        <a:t>Πλεονεκτήματα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Μειονεκτήματα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741384"/>
                  </a:ext>
                </a:extLst>
              </a:tr>
              <a:tr h="904716">
                <a:tc>
                  <a:txBody>
                    <a:bodyPr/>
                    <a:lstStyle/>
                    <a:p>
                      <a:r>
                        <a:rPr lang="el-GR" dirty="0"/>
                        <a:t>Μέγιστο Εύρος Ζώνης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Μεγαλύτερο κόστος λόγω μεγαλύτερης ποσότητας οπτικής ίνας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36076"/>
                  </a:ext>
                </a:extLst>
              </a:tr>
              <a:tr h="361886">
                <a:tc>
                  <a:txBody>
                    <a:bodyPr/>
                    <a:lstStyle/>
                    <a:p>
                      <a:r>
                        <a:rPr lang="el-GR" dirty="0"/>
                        <a:t>Μέγιστη </a:t>
                      </a:r>
                      <a:r>
                        <a:rPr lang="el-GR" dirty="0" err="1"/>
                        <a:t>κλιμακωσιμότητα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Ανάγκη για μεγαλύτερο χώρο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329959"/>
                  </a:ext>
                </a:extLst>
              </a:tr>
              <a:tr h="904716">
                <a:tc>
                  <a:txBody>
                    <a:bodyPr/>
                    <a:lstStyle/>
                    <a:p>
                      <a:r>
                        <a:rPr lang="el-GR" dirty="0"/>
                        <a:t>Εύκολη διάκριση </a:t>
                      </a:r>
                      <a:r>
                        <a:rPr lang="el-GR" dirty="0" err="1"/>
                        <a:t>παρόχου</a:t>
                      </a:r>
                      <a:r>
                        <a:rPr lang="el-GR" dirty="0"/>
                        <a:t> υποδομής και </a:t>
                      </a:r>
                      <a:r>
                        <a:rPr lang="el-GR" dirty="0" err="1"/>
                        <a:t>παρόχου</a:t>
                      </a:r>
                      <a:r>
                        <a:rPr lang="el-GR" dirty="0"/>
                        <a:t> υπηρεσιών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Εκτενέστερες επισκευές σε περίπτωση βλάβης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35074"/>
                  </a:ext>
                </a:extLst>
              </a:tr>
              <a:tr h="633301">
                <a:tc>
                  <a:txBody>
                    <a:bodyPr/>
                    <a:lstStyle/>
                    <a:p>
                      <a:r>
                        <a:rPr lang="el-GR" dirty="0"/>
                        <a:t>Υλοποίηση με το λιγότερο δυνατό αριθμό πομποδεκτών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371456"/>
                  </a:ext>
                </a:extLst>
              </a:tr>
              <a:tr h="361886">
                <a:tc>
                  <a:txBody>
                    <a:bodyPr/>
                    <a:lstStyle/>
                    <a:p>
                      <a:r>
                        <a:rPr lang="el-GR" dirty="0"/>
                        <a:t>Ασφάλεια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44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6951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Αρχιτεκτονικές ενεργού δικτύου (</a:t>
            </a:r>
            <a:r>
              <a:rPr lang="en-GB" altLang="en-US"/>
              <a:t>Active Node</a:t>
            </a:r>
            <a:r>
              <a:rPr lang="el-GR" altLang="en-US"/>
              <a:t> – </a:t>
            </a:r>
            <a:r>
              <a:rPr lang="en-GB" altLang="en-US"/>
              <a:t>Ethernet Switch</a:t>
            </a:r>
            <a:r>
              <a:rPr lang="el-GR" altLang="en-US"/>
              <a:t>) (1/2)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Η κύρια διαφορά ενός ενεργού δικτύου σε σχέση με το </a:t>
            </a:r>
            <a:r>
              <a:rPr lang="en-US" altLang="en-US" dirty="0"/>
              <a:t>PON </a:t>
            </a:r>
            <a:r>
              <a:rPr lang="el-GR" altLang="en-US" dirty="0"/>
              <a:t>είναι η αντικατάσταση του παθητικού </a:t>
            </a:r>
            <a:r>
              <a:rPr lang="en-US" altLang="en-US" dirty="0"/>
              <a:t>splitter</a:t>
            </a:r>
            <a:r>
              <a:rPr lang="el-GR" altLang="en-US" dirty="0"/>
              <a:t> από έναν ενεργό κόμβο</a:t>
            </a:r>
          </a:p>
          <a:p>
            <a:r>
              <a:rPr lang="el-GR" altLang="en-US" dirty="0"/>
              <a:t>Μια σημαντική συνέπεια είναι ότι είναι απαραίτητο ένα ηλεκτροφόρο καλώδιο (</a:t>
            </a:r>
            <a:r>
              <a:rPr lang="el-GR" altLang="en-US" dirty="0" err="1"/>
              <a:t>power</a:t>
            </a:r>
            <a:r>
              <a:rPr lang="el-GR" altLang="en-US" dirty="0"/>
              <a:t> </a:t>
            </a:r>
            <a:r>
              <a:rPr lang="el-GR" altLang="en-US" dirty="0" err="1"/>
              <a:t>line</a:t>
            </a:r>
            <a:r>
              <a:rPr lang="el-GR" altLang="en-US" dirty="0"/>
              <a:t>) μεταξύ του </a:t>
            </a:r>
            <a:r>
              <a:rPr lang="el-GR" altLang="en-US" dirty="0" err="1"/>
              <a:t>central</a:t>
            </a:r>
            <a:r>
              <a:rPr lang="el-GR" altLang="en-US" dirty="0"/>
              <a:t> </a:t>
            </a:r>
            <a:r>
              <a:rPr lang="el-GR" altLang="en-US" dirty="0" err="1"/>
              <a:t>office</a:t>
            </a:r>
            <a:r>
              <a:rPr lang="el-GR" altLang="en-US" dirty="0"/>
              <a:t> (CO) και του ενεργού κόμβου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Αρχιτεκτονικές ενεργού δικτύου (</a:t>
            </a:r>
            <a:r>
              <a:rPr lang="en-GB" altLang="en-US"/>
              <a:t>Active Node</a:t>
            </a:r>
            <a:r>
              <a:rPr lang="el-GR" altLang="en-US"/>
              <a:t> – </a:t>
            </a:r>
            <a:r>
              <a:rPr lang="en-GB" altLang="en-US"/>
              <a:t>Ethernet Switch</a:t>
            </a:r>
            <a:r>
              <a:rPr lang="el-GR" altLang="en-US"/>
              <a:t>)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Εκτός από μια διακλαδισμένη δενδρική αρχιτεκτονική όπως χρησιμοποιείται σε ένα PON, ένα ενεργό δίκτυο μπορεί να υλοποιείται και με μια αρχιτεκτονική δακτυλίου ή αστέρα</a:t>
            </a:r>
          </a:p>
          <a:p>
            <a:r>
              <a:rPr lang="el-GR" altLang="en-US" dirty="0"/>
              <a:t>Σε κάθε τελικό χρήστη παρέχεται αφιερωμένη σύνδεση που του παρέχει το συνολικό αμφίδρομο εύρος ζώνης</a:t>
            </a:r>
          </a:p>
          <a:p>
            <a:pPr lvl="1"/>
            <a:r>
              <a:rPr lang="el-GR" altLang="en-US" dirty="0"/>
              <a:t>μπορεί να εφαρμοστεί χρησιμοποιώντας τεχνικές SDM (</a:t>
            </a:r>
            <a:r>
              <a:rPr lang="el-GR" altLang="en-US" dirty="0" err="1"/>
              <a:t>Space</a:t>
            </a:r>
            <a:r>
              <a:rPr lang="el-GR" altLang="en-US" dirty="0"/>
              <a:t> Division </a:t>
            </a:r>
            <a:r>
              <a:rPr lang="el-GR" altLang="en-US" dirty="0" err="1"/>
              <a:t>Multiplexing</a:t>
            </a:r>
            <a:r>
              <a:rPr lang="el-GR" altLang="en-US" dirty="0"/>
              <a:t>) ή WDM</a:t>
            </a:r>
          </a:p>
        </p:txBody>
      </p:sp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Δίκτυα </a:t>
            </a:r>
            <a:r>
              <a:rPr lang="el-GR" sz="4400" dirty="0" err="1"/>
              <a:t>FTTx</a:t>
            </a:r>
            <a:r>
              <a:rPr lang="el-GR" sz="4400" dirty="0"/>
              <a:t> (Μέρος 1)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23491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και μειονεκτήματα της χρήσης ενός ενεργού κόμβου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altLang="en-US" dirty="0"/>
              <a:t>Πλεονεκτήματα/μειονεκτήματα ενεργού κόμβου</a:t>
            </a:r>
            <a:endParaRPr lang="el-GR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8B7326E-206B-4CC1-B9AF-30EE5AF12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55890"/>
              </p:ext>
            </p:extLst>
          </p:nvPr>
        </p:nvGraphicFramePr>
        <p:xfrm>
          <a:off x="1524000" y="1700808"/>
          <a:ext cx="6096000" cy="3312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76907960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25952112"/>
                    </a:ext>
                  </a:extLst>
                </a:gridCol>
              </a:tblGrid>
              <a:tr h="828093">
                <a:tc>
                  <a:txBody>
                    <a:bodyPr/>
                    <a:lstStyle/>
                    <a:p>
                      <a:r>
                        <a:rPr lang="el-GR" dirty="0"/>
                        <a:t>Πλεονεκτήματα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Μειονεκτήματα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52973"/>
                  </a:ext>
                </a:extLst>
              </a:tr>
              <a:tr h="828093">
                <a:tc>
                  <a:txBody>
                    <a:bodyPr/>
                    <a:lstStyle/>
                    <a:p>
                      <a:r>
                        <a:rPr lang="el-GR" dirty="0"/>
                        <a:t>Υψηλότερο Εύρος Ζώνης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Ανάγκη ενός ηλεκτροφόρου καλωδίου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977752"/>
                  </a:ext>
                </a:extLst>
              </a:tr>
              <a:tr h="828093">
                <a:tc>
                  <a:txBody>
                    <a:bodyPr/>
                    <a:lstStyle/>
                    <a:p>
                      <a:r>
                        <a:rPr lang="el-GR" dirty="0"/>
                        <a:t>Υψηλότερη πιθανή απόσταση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Πιο πολύπλοκη υποδομή καλωδίων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70523"/>
                  </a:ext>
                </a:extLst>
              </a:tr>
              <a:tr h="828093">
                <a:tc>
                  <a:txBody>
                    <a:bodyPr/>
                    <a:lstStyle/>
                    <a:p>
                      <a:r>
                        <a:rPr lang="el-GR" dirty="0"/>
                        <a:t>Μεγαλύτερη ασφάλεια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4148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Υβριδικές αρχιτεκτονικές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Υβριδικά PON τα οποία αποτελούν ένα συνδυασμό ενός ενεργού κόμβου και μιας αρχιτεκτονικής PON</a:t>
            </a:r>
          </a:p>
          <a:p>
            <a:r>
              <a:rPr lang="el-GR" altLang="en-US" dirty="0"/>
              <a:t>Η εφικτή απόσταση είναι υψηλότερη από ότι στην περίπτωση χρησιμοποίησης ενός PON με διαμοίραση ισχύος</a:t>
            </a:r>
          </a:p>
          <a:p>
            <a:r>
              <a:rPr lang="el-GR" altLang="en-US" dirty="0"/>
              <a:t>Παράλληλα, χρησιμοποιείται απλούστερη υποδομή σε σχέση με μια απολύτως ενεργή τοπολογία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577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και μειονεκτήματα ενός υβριδικού PON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altLang="en-US" dirty="0"/>
              <a:t>Πλεονεκτήματα/μειονεκτήματα υβριδικού PON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3D74F4D-05B5-4535-8027-B34B81C18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2031"/>
              </p:ext>
            </p:extLst>
          </p:nvPr>
        </p:nvGraphicFramePr>
        <p:xfrm>
          <a:off x="1524000" y="1916832"/>
          <a:ext cx="6096000" cy="288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08454998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73987854"/>
                    </a:ext>
                  </a:extLst>
                </a:gridCol>
              </a:tblGrid>
              <a:tr h="960107">
                <a:tc>
                  <a:txBody>
                    <a:bodyPr/>
                    <a:lstStyle/>
                    <a:p>
                      <a:r>
                        <a:rPr lang="el-GR" dirty="0"/>
                        <a:t>Πλεονεκτήματα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Μειονεκτήματα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18345"/>
                  </a:ext>
                </a:extLst>
              </a:tr>
              <a:tr h="960107">
                <a:tc>
                  <a:txBody>
                    <a:bodyPr/>
                    <a:lstStyle/>
                    <a:p>
                      <a:r>
                        <a:rPr lang="el-GR" dirty="0"/>
                        <a:t>Υψηλή εφικτή απόσταση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Ανάγκη ενός ηλεκτροφόρου καλωδίου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88482"/>
                  </a:ext>
                </a:extLst>
              </a:tr>
              <a:tr h="960107">
                <a:tc>
                  <a:txBody>
                    <a:bodyPr/>
                    <a:lstStyle/>
                    <a:p>
                      <a:r>
                        <a:rPr lang="el-GR" dirty="0"/>
                        <a:t>Απλούστερη υποδομή από ότι στην ενεργή τοπολογία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27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4148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Αρχιτεκτονική </a:t>
            </a:r>
            <a:r>
              <a:rPr lang="en-US" altLang="en-US"/>
              <a:t>Reverse</a:t>
            </a:r>
            <a:r>
              <a:rPr lang="el-GR" altLang="en-US"/>
              <a:t> PON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Υποδομές οπτικών ινών που συνδέουν τελικούς χρήστες και ανήκουν στους ίδιους</a:t>
            </a:r>
          </a:p>
          <a:p>
            <a:r>
              <a:rPr lang="el-GR" altLang="en-US" dirty="0"/>
              <a:t>Έρχεται σε «σύγκρουση» με τις υπάρχουσες κραταιές πολιτικές των τηλεπικοινωνιακών παρόχων και των </a:t>
            </a:r>
            <a:r>
              <a:rPr lang="en-US" altLang="en-US" dirty="0"/>
              <a:t>service providers</a:t>
            </a:r>
            <a:r>
              <a:rPr lang="el-GR" altLang="en-US" dirty="0"/>
              <a:t> </a:t>
            </a:r>
          </a:p>
          <a:p>
            <a:r>
              <a:rPr lang="el-GR" altLang="en-US" dirty="0"/>
              <a:t>Αποτελεί την αντιστροφή της κλασικής αρχιτεκτονικής PON, με τον εξοπλισμό του πελάτη να παρέχει διακριτές «συνδέσεις» με διάφορους </a:t>
            </a:r>
            <a:r>
              <a:rPr lang="en-US" altLang="en-US" dirty="0"/>
              <a:t>service providers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και μειονεκτήματα ενός </a:t>
            </a:r>
            <a:r>
              <a:rPr lang="en-US" altLang="en-US" dirty="0"/>
              <a:t>Reverse PON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altLang="en-US" dirty="0"/>
              <a:t>Πλεονεκτήματα/μειονεκτήματα </a:t>
            </a:r>
            <a:r>
              <a:rPr lang="en-US" altLang="en-US" dirty="0"/>
              <a:t>Reverse PON</a:t>
            </a:r>
            <a:endParaRPr lang="el-GR" alt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660FCB71-6440-4113-997A-5BF0F3243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149185"/>
              </p:ext>
            </p:extLst>
          </p:nvPr>
        </p:nvGraphicFramePr>
        <p:xfrm>
          <a:off x="1524000" y="1628800"/>
          <a:ext cx="6096000" cy="3384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03724689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05736954"/>
                    </a:ext>
                  </a:extLst>
                </a:gridCol>
              </a:tblGrid>
              <a:tr h="387000">
                <a:tc>
                  <a:txBody>
                    <a:bodyPr/>
                    <a:lstStyle/>
                    <a:p>
                      <a:r>
                        <a:rPr lang="el-GR" dirty="0"/>
                        <a:t>Πλεονεκτήματα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Μειονεκτήματα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49365"/>
                  </a:ext>
                </a:extLst>
              </a:tr>
              <a:tr h="1257045">
                <a:tc>
                  <a:txBody>
                    <a:bodyPr/>
                    <a:lstStyle/>
                    <a:p>
                      <a:r>
                        <a:rPr lang="el-GR" dirty="0"/>
                        <a:t>Υψηλή εφικτή απόσταση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Ανάγκη για διαχείριση της οπτικής ίνας και του τερματικού εξοπλισμού από τον τελικό χρήστη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495419"/>
                  </a:ext>
                </a:extLst>
              </a:tr>
              <a:tr h="676870">
                <a:tc>
                  <a:txBody>
                    <a:bodyPr/>
                    <a:lstStyle/>
                    <a:p>
                      <a:r>
                        <a:rPr lang="el-GR" dirty="0"/>
                        <a:t>Μεγαλύτερη εμβέλεια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Υψηλό αρχικό κόστος απόκτησης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036241"/>
                  </a:ext>
                </a:extLst>
              </a:tr>
              <a:tr h="676870">
                <a:tc>
                  <a:txBody>
                    <a:bodyPr/>
                    <a:lstStyle/>
                    <a:p>
                      <a:r>
                        <a:rPr lang="el-GR" dirty="0"/>
                        <a:t>Υψηλότερο εύρος ζώνης και πλήρως </a:t>
                      </a:r>
                      <a:r>
                        <a:rPr lang="el-GR" dirty="0" err="1"/>
                        <a:t>διαχειρίσιμο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02086"/>
                  </a:ext>
                </a:extLst>
              </a:tr>
              <a:tr h="387000">
                <a:tc>
                  <a:txBody>
                    <a:bodyPr/>
                    <a:lstStyle/>
                    <a:p>
                      <a:r>
                        <a:rPr lang="el-GR" dirty="0"/>
                        <a:t>Ευελιξία στην επιλογή </a:t>
                      </a:r>
                      <a:r>
                        <a:rPr lang="en-US" dirty="0"/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284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8686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PON σε σύγκριση με τις </a:t>
            </a:r>
            <a:r>
              <a:rPr lang="en-US" altLang="en-US" dirty="0"/>
              <a:t>point-to-point</a:t>
            </a:r>
            <a:r>
              <a:rPr lang="el-GR" altLang="en-US" dirty="0"/>
              <a:t> αρχιτεκτονικές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Εξοικονόμηση ινών πρόσβασης</a:t>
            </a:r>
          </a:p>
          <a:p>
            <a:r>
              <a:rPr lang="el-GR" altLang="en-US" dirty="0"/>
              <a:t>Εξοικονόμηση θυρών στο σημείο παρουσίας (POP) του παρόχου </a:t>
            </a:r>
          </a:p>
          <a:p>
            <a:r>
              <a:rPr lang="el-GR" altLang="en-US" dirty="0"/>
              <a:t>Broadcast μετάδοση </a:t>
            </a:r>
          </a:p>
          <a:p>
            <a:r>
              <a:rPr lang="el-GR" altLang="en-US" dirty="0"/>
              <a:t>Δεν χρειάζεται παροχή ηλεκτρικού ρεύματος</a:t>
            </a:r>
          </a:p>
          <a:p>
            <a:r>
              <a:rPr lang="el-GR" altLang="en-US" dirty="0"/>
              <a:t>Οικονομικότερη επισκευή βλαβών από </a:t>
            </a:r>
            <a:r>
              <a:rPr lang="en-US" altLang="en-US" dirty="0"/>
              <a:t>home run</a:t>
            </a:r>
          </a:p>
          <a:p>
            <a:r>
              <a:rPr lang="el-GR" altLang="en-US" dirty="0"/>
              <a:t>Μείωση αρχικού κόστους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Μειονεκτήματα PON σε σύγκριση με τις </a:t>
            </a:r>
            <a:r>
              <a:rPr lang="en-US" altLang="en-US" dirty="0"/>
              <a:t>point-to-point</a:t>
            </a:r>
            <a:r>
              <a:rPr lang="el-GR" altLang="en-US" dirty="0"/>
              <a:t> αρχιτεκτονικές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Κοινό εύρος ζώνης </a:t>
            </a:r>
          </a:p>
          <a:p>
            <a:r>
              <a:rPr lang="el-GR" altLang="en-US" dirty="0"/>
              <a:t>Απαιτείται κρυπτογράφηση </a:t>
            </a:r>
          </a:p>
          <a:p>
            <a:r>
              <a:rPr lang="el-GR" altLang="en-US" dirty="0"/>
              <a:t>Δεν μπορεί να υπάρξει διάκριση χρηστών στο φυσικό επίπεδο αλλά μόνο σε ένα λογικό επίπεδο</a:t>
            </a:r>
          </a:p>
          <a:p>
            <a:r>
              <a:rPr lang="el-GR" altLang="en-US" dirty="0"/>
              <a:t>Δυσκολότερη ανίχνευση λαθών και συντήρηση </a:t>
            </a:r>
          </a:p>
          <a:p>
            <a:r>
              <a:rPr lang="el-GR" altLang="en-US" dirty="0"/>
              <a:t>Πιθανή ασυμβατότητα με νέες τεχνολογίες (π.χ. </a:t>
            </a:r>
            <a:r>
              <a:rPr lang="en-US" altLang="en-US" dirty="0"/>
              <a:t>10-Gbps PON</a:t>
            </a:r>
            <a:r>
              <a:rPr lang="el-GR" alt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αρχιτεκτονικών </a:t>
            </a:r>
            <a:r>
              <a:rPr lang="el-GR" altLang="en-US" dirty="0" err="1"/>
              <a:t>Ethernet</a:t>
            </a:r>
            <a:r>
              <a:rPr lang="el-GR" altLang="en-US" dirty="0"/>
              <a:t> FTT</a:t>
            </a:r>
            <a:r>
              <a:rPr lang="en-US" altLang="en-US" dirty="0"/>
              <a:t>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Ουσιαστικά απεριόριστο εύρος ζώνης </a:t>
            </a:r>
          </a:p>
          <a:p>
            <a:r>
              <a:rPr lang="el-GR" altLang="en-US" dirty="0" err="1"/>
              <a:t>Προσιτότητα</a:t>
            </a:r>
            <a:r>
              <a:rPr lang="el-GR" altLang="en-US" dirty="0"/>
              <a:t> (ίνες τεχνολογίας 100BX ή 1000BX μπορούν να διανύσουν έως και 10 χιλιόμετρα χωρίς ενίσχυση)</a:t>
            </a:r>
          </a:p>
          <a:p>
            <a:r>
              <a:rPr lang="el-GR" altLang="en-US" dirty="0"/>
              <a:t>Δυνατότητα Επέκτασης </a:t>
            </a:r>
          </a:p>
          <a:p>
            <a:r>
              <a:rPr lang="el-GR" altLang="en-US" dirty="0"/>
              <a:t>Ευκολία αναβάθμισης εύρους ζώνης </a:t>
            </a:r>
          </a:p>
          <a:p>
            <a:r>
              <a:rPr lang="el-GR" altLang="en-US" dirty="0"/>
              <a:t>Ασφάλεια </a:t>
            </a:r>
          </a:p>
          <a:p>
            <a:r>
              <a:rPr lang="el-GR" altLang="en-US" dirty="0"/>
              <a:t>Μικρότερο λειτουργικό κόστος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Σύγκριση τεχνολογιών </a:t>
            </a:r>
            <a:r>
              <a:rPr lang="en-US" altLang="en-US" dirty="0"/>
              <a:t>PON</a:t>
            </a:r>
            <a:r>
              <a:rPr lang="el-GR" altLang="en-US" dirty="0"/>
              <a:t>, </a:t>
            </a:r>
            <a:r>
              <a:rPr lang="en-US" altLang="en-US" dirty="0"/>
              <a:t>Active network </a:t>
            </a:r>
            <a:r>
              <a:rPr lang="el-GR" altLang="en-US" dirty="0"/>
              <a:t>και </a:t>
            </a:r>
            <a:r>
              <a:rPr lang="en-US" altLang="en-US" dirty="0"/>
              <a:t>Home run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792288" y="6093296"/>
            <a:ext cx="5486400" cy="491104"/>
          </a:xfrm>
        </p:spPr>
        <p:txBody>
          <a:bodyPr>
            <a:normAutofit/>
          </a:bodyPr>
          <a:lstStyle/>
          <a:p>
            <a:pPr algn="ctr"/>
            <a:r>
              <a:rPr lang="el-GR" altLang="en-US" dirty="0"/>
              <a:t>Σύγκριση </a:t>
            </a:r>
            <a:r>
              <a:rPr lang="en-US" altLang="en-US" dirty="0"/>
              <a:t>PON</a:t>
            </a:r>
            <a:r>
              <a:rPr lang="el-GR" altLang="en-US" dirty="0"/>
              <a:t>, </a:t>
            </a:r>
            <a:r>
              <a:rPr lang="en-US" altLang="en-US" dirty="0"/>
              <a:t>Active network </a:t>
            </a:r>
            <a:r>
              <a:rPr lang="el-GR" altLang="en-US" dirty="0"/>
              <a:t>και </a:t>
            </a:r>
            <a:r>
              <a:rPr lang="en-US" altLang="en-US" dirty="0"/>
              <a:t>Home run</a:t>
            </a:r>
            <a:endParaRPr lang="el-GR" alt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1BD7DA7-848D-4FC4-871A-11A24C97C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85869"/>
              </p:ext>
            </p:extLst>
          </p:nvPr>
        </p:nvGraphicFramePr>
        <p:xfrm>
          <a:off x="323527" y="1418400"/>
          <a:ext cx="8496945" cy="458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>
                  <a:extLst>
                    <a:ext uri="{9D8B030D-6E8A-4147-A177-3AD203B41FA5}">
                      <a16:colId xmlns:a16="http://schemas.microsoft.com/office/drawing/2014/main" val="447017242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49012996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619054816"/>
                    </a:ext>
                  </a:extLst>
                </a:gridCol>
                <a:gridCol w="1454561">
                  <a:extLst>
                    <a:ext uri="{9D8B030D-6E8A-4147-A177-3AD203B41FA5}">
                      <a16:colId xmlns:a16="http://schemas.microsoft.com/office/drawing/2014/main" val="203463002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489624587"/>
                    </a:ext>
                  </a:extLst>
                </a:gridCol>
              </a:tblGrid>
              <a:tr h="409491">
                <a:tc>
                  <a:txBody>
                    <a:bodyPr/>
                    <a:lstStyle/>
                    <a:p>
                      <a:r>
                        <a:rPr lang="el-GR" sz="1200" dirty="0"/>
                        <a:t>Χαρακτηριστικό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B(G) PON (GPON)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E(GE) PON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Active Ethernet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Home 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324547"/>
                  </a:ext>
                </a:extLst>
              </a:tr>
              <a:tr h="449674">
                <a:tc>
                  <a:txBody>
                    <a:bodyPr/>
                    <a:lstStyle/>
                    <a:p>
                      <a:r>
                        <a:rPr lang="el-GR" sz="1200" dirty="0"/>
                        <a:t>Τύπος δικτύου διανομής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Παθητικό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Παθητικό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Παθητικό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1981"/>
                  </a:ext>
                </a:extLst>
              </a:tr>
              <a:tr h="435771">
                <a:tc>
                  <a:txBody>
                    <a:bodyPr/>
                    <a:lstStyle/>
                    <a:p>
                      <a:r>
                        <a:rPr lang="el-GR" sz="1200" dirty="0"/>
                        <a:t>Πρότυπο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ITU-T G.983 (G.984)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IEEE 802.3ah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IEEE 802.3ah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617864"/>
                  </a:ext>
                </a:extLst>
              </a:tr>
              <a:tr h="491106">
                <a:tc>
                  <a:txBody>
                    <a:bodyPr/>
                    <a:lstStyle/>
                    <a:p>
                      <a:r>
                        <a:rPr lang="el-GR" sz="1200" dirty="0"/>
                        <a:t>Χωρητικότητα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Μέχρι 32 (64) χρήστες ανά δέντρο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16 χρήστες ανά δέντρο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8224"/>
                  </a:ext>
                </a:extLst>
              </a:tr>
              <a:tr h="491106">
                <a:tc>
                  <a:txBody>
                    <a:bodyPr/>
                    <a:lstStyle/>
                    <a:p>
                      <a:r>
                        <a:rPr lang="el-GR" sz="1200" dirty="0"/>
                        <a:t>Εμβέλεια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 km </a:t>
                      </a:r>
                      <a:r>
                        <a:rPr lang="el-GR" sz="1200" dirty="0"/>
                        <a:t>από </a:t>
                      </a:r>
                      <a:r>
                        <a:rPr lang="en-US" sz="1200" dirty="0"/>
                        <a:t>OLT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10 </a:t>
                      </a:r>
                      <a:r>
                        <a:rPr lang="en-US" sz="1200" dirty="0"/>
                        <a:t>km </a:t>
                      </a:r>
                      <a:r>
                        <a:rPr lang="el-GR" sz="1200" dirty="0"/>
                        <a:t>από ενεργό κόμβο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Εξαρτάται από τον εξοπλισμό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116977"/>
                  </a:ext>
                </a:extLst>
              </a:tr>
              <a:tr h="491106">
                <a:tc>
                  <a:txBody>
                    <a:bodyPr/>
                    <a:lstStyle/>
                    <a:p>
                      <a:r>
                        <a:rPr lang="el-GR" sz="1200" dirty="0"/>
                        <a:t>Ρυθμοί μετάδοσης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Μέχρι 2.4 </a:t>
                      </a:r>
                      <a:r>
                        <a:rPr lang="en-US" sz="1200" dirty="0"/>
                        <a:t>Gbps </a:t>
                      </a:r>
                      <a:r>
                        <a:rPr lang="el-GR" sz="1200" dirty="0"/>
                        <a:t>ανά </a:t>
                      </a:r>
                      <a:r>
                        <a:rPr lang="en-US" sz="1200" dirty="0"/>
                        <a:t>PON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Μέχρι 1.2 </a:t>
                      </a:r>
                      <a:r>
                        <a:rPr lang="en-US" sz="1200" dirty="0"/>
                        <a:t>Gbps </a:t>
                      </a:r>
                      <a:r>
                        <a:rPr lang="el-GR" sz="1200" dirty="0"/>
                        <a:t>ανά </a:t>
                      </a:r>
                      <a:r>
                        <a:rPr lang="en-US" sz="1200" dirty="0"/>
                        <a:t>PON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Μέχρι 1.2 </a:t>
                      </a:r>
                      <a:r>
                        <a:rPr lang="en-US" sz="1200" dirty="0"/>
                        <a:t>Gbps </a:t>
                      </a:r>
                      <a:r>
                        <a:rPr lang="el-GR" sz="1200" dirty="0"/>
                        <a:t>ανά χρήστη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Εξαρτάται από τον εξοπλισμό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863087"/>
                  </a:ext>
                </a:extLst>
              </a:tr>
              <a:tr h="435771">
                <a:tc>
                  <a:txBody>
                    <a:bodyPr/>
                    <a:lstStyle/>
                    <a:p>
                      <a:r>
                        <a:rPr lang="el-GR" sz="1200" dirty="0"/>
                        <a:t>Αξιοποίηση </a:t>
                      </a:r>
                      <a:r>
                        <a:rPr lang="en-US" sz="12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Υψηλή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Χαμηλή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Χαμηλή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Χαμηλή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407381"/>
                  </a:ext>
                </a:extLst>
              </a:tr>
              <a:tr h="610080">
                <a:tc>
                  <a:txBody>
                    <a:bodyPr/>
                    <a:lstStyle/>
                    <a:p>
                      <a:r>
                        <a:rPr lang="el-GR" sz="1200" dirty="0" err="1"/>
                        <a:t>Κλιμακωσιμότητα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Περισσότερη οπτική ίνα και εξοπλισμός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Περισσότερη οπτική ίνα και εξοπλισμός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Επιπλέον εξοπλισμός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Απεριόριστη (θεωρητικά χωρητικότητα)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177324"/>
                  </a:ext>
                </a:extLst>
              </a:tr>
              <a:tr h="693326">
                <a:tc>
                  <a:txBody>
                    <a:bodyPr/>
                    <a:lstStyle/>
                    <a:p>
                      <a:r>
                        <a:rPr lang="el-GR" sz="1200" dirty="0"/>
                        <a:t>Αποδοχή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Μεγάλοι πάρχοι ειδι-κά εντός Αμερικής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/>
                        <a:t>Μεγάλοι πάροχοι </a:t>
                      </a:r>
                      <a:r>
                        <a:rPr lang="el-GR" sz="1200" dirty="0"/>
                        <a:t>ειδικά εκτός Αμερικής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Δήμοι και Υπηρεσίες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/>
                        <a:t>Εγκατάσταση νέων δικτύων (όχι εξέλιξη υπαρχόντων)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973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Συμπεράσματα Σύγκρισης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σύγκριση αφορά την μέγιστη ταχύτητα </a:t>
            </a:r>
            <a:r>
              <a:rPr lang="en-US" dirty="0"/>
              <a:t>download</a:t>
            </a:r>
            <a:r>
              <a:rPr lang="el-GR" dirty="0"/>
              <a:t> (ονομαστική), την μέγιστη ταχύτητα </a:t>
            </a:r>
            <a:r>
              <a:rPr lang="en-US" dirty="0"/>
              <a:t>upload </a:t>
            </a:r>
            <a:r>
              <a:rPr lang="el-GR" dirty="0"/>
              <a:t>καθώς και την ελάχιστη μέση ταχύτητα </a:t>
            </a:r>
            <a:r>
              <a:rPr lang="en-US" dirty="0"/>
              <a:t>download </a:t>
            </a:r>
            <a:r>
              <a:rPr lang="el-GR" dirty="0"/>
              <a:t>και </a:t>
            </a:r>
            <a:r>
              <a:rPr lang="en-US" dirty="0"/>
              <a:t>upload </a:t>
            </a:r>
            <a:r>
              <a:rPr lang="el-GR" dirty="0"/>
              <a:t>ανά χρήστη</a:t>
            </a:r>
          </a:p>
          <a:p>
            <a:r>
              <a:rPr lang="el-GR" dirty="0"/>
              <a:t>Το σενάριο αναφέρεται σε αποκλειστική χρήση της εκάστοτε τεχνολογίας από ένα μόνο χρήστη στη μία περίπτωση και από 20 χρήστες στην άλλη</a:t>
            </a:r>
          </a:p>
          <a:p>
            <a:r>
              <a:rPr lang="el-GR" dirty="0"/>
              <a:t>Η σύγκριση δείχνει :</a:t>
            </a:r>
          </a:p>
          <a:p>
            <a:pPr lvl="1"/>
            <a:r>
              <a:rPr lang="el-GR" dirty="0"/>
              <a:t> Την υπεροχή των τεχνολογιών </a:t>
            </a:r>
            <a:r>
              <a:rPr lang="en-US" dirty="0"/>
              <a:t>FTTx </a:t>
            </a:r>
            <a:r>
              <a:rPr lang="el-GR" dirty="0"/>
              <a:t>σε σχέση με τις υπόλοιπες γνωστές ευρυζωνικές τεχνολογίες</a:t>
            </a:r>
          </a:p>
          <a:p>
            <a:pPr lvl="1"/>
            <a:r>
              <a:rPr lang="el-GR" dirty="0"/>
              <a:t>Και πως κύριο μειονέκτημα των αρχιτεκτονικών </a:t>
            </a:r>
            <a:r>
              <a:rPr lang="en-US" dirty="0"/>
              <a:t>PON </a:t>
            </a:r>
            <a:r>
              <a:rPr lang="el-GR" dirty="0"/>
              <a:t>σε σχέση με τις </a:t>
            </a:r>
            <a:r>
              <a:rPr lang="en-US" dirty="0"/>
              <a:t>P</a:t>
            </a:r>
            <a:r>
              <a:rPr lang="el-GR" dirty="0"/>
              <a:t>2</a:t>
            </a:r>
            <a:r>
              <a:rPr lang="en-US" dirty="0"/>
              <a:t>P</a:t>
            </a:r>
            <a:r>
              <a:rPr lang="el-GR" dirty="0"/>
              <a:t>, είναι ο διαμοιρασμός του εύρους ζώνης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38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Μύθος</a:t>
            </a:r>
            <a:r>
              <a:rPr lang="en-US" altLang="en-US" dirty="0"/>
              <a:t> 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Γρήγορο Internet = ADSL </a:t>
            </a:r>
            <a:endParaRPr lang="en-US" altLang="en-US" dirty="0"/>
          </a:p>
          <a:p>
            <a:pPr lvl="1"/>
            <a:r>
              <a:rPr lang="el-GR" dirty="0"/>
              <a:t>Ολοένα και πιο απαιτητικές Δικτυακές Εφαρμογές</a:t>
            </a:r>
            <a:r>
              <a:rPr lang="en-US" dirty="0"/>
              <a:t> (</a:t>
            </a:r>
            <a:r>
              <a:rPr lang="el-GR" dirty="0"/>
              <a:t>βίντεο, τηλεδιασκέψεις υψηλής ευκρίνειας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l-GR" dirty="0"/>
              <a:t>Μεγαλύτερες απαιτήσεις σε ταχύτητες και ικανότητα ταυτόχρονης εξυπηρέτησης πολλών «</a:t>
            </a:r>
            <a:r>
              <a:rPr lang="en-US" dirty="0"/>
              <a:t>Bandwidth heavy</a:t>
            </a:r>
            <a:r>
              <a:rPr lang="el-GR" dirty="0"/>
              <a:t>»εφαρμογών</a:t>
            </a:r>
          </a:p>
          <a:p>
            <a:pPr lvl="1"/>
            <a:r>
              <a:rPr lang="el-GR" dirty="0"/>
              <a:t>Όσες χώρες παραμένουν στα χάλκινα καλώδια θα πρέπει να αναμένουν ραγδαία τεχνολογική υποβάθμιση απέναντι στις χώρες που θα μεταβούν σε οπτικά δίκτυα</a:t>
            </a:r>
          </a:p>
        </p:txBody>
      </p:sp>
    </p:spTree>
    <p:extLst>
      <p:ext uri="{BB962C8B-B14F-4D97-AF65-F5344CB8AC3E}">
        <p14:creationId xmlns:p14="http://schemas.microsoft.com/office/powerpoint/2010/main" val="20381320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Μύθοι για τα δίκτυα πρόσβασης νέας γενιάς</a:t>
            </a:r>
            <a:endParaRPr lang="en-US" altLang="en-US" dirty="0"/>
          </a:p>
          <a:p>
            <a:r>
              <a:rPr lang="en-US" altLang="en-US" dirty="0"/>
              <a:t>FTTx</a:t>
            </a:r>
          </a:p>
          <a:p>
            <a:pPr lvl="1"/>
            <a:r>
              <a:rPr lang="el-GR" altLang="en-US" dirty="0"/>
              <a:t>Αρχιτεκτονική των δικτύων </a:t>
            </a:r>
            <a:r>
              <a:rPr lang="en-US" altLang="en-US" dirty="0"/>
              <a:t>FTTx</a:t>
            </a:r>
          </a:p>
          <a:p>
            <a:pPr lvl="1"/>
            <a:r>
              <a:rPr lang="en-US" altLang="en-US" dirty="0"/>
              <a:t>PON</a:t>
            </a:r>
          </a:p>
          <a:p>
            <a:pPr lvl="1"/>
            <a:r>
              <a:rPr lang="en-US" altLang="en-US" dirty="0"/>
              <a:t>Home Run</a:t>
            </a:r>
          </a:p>
          <a:p>
            <a:pPr lvl="1"/>
            <a:r>
              <a:rPr lang="en-US" altLang="en-US" dirty="0"/>
              <a:t>Active Node</a:t>
            </a:r>
          </a:p>
          <a:p>
            <a:pPr lvl="1"/>
            <a:r>
              <a:rPr lang="en-US" altLang="en-US" dirty="0"/>
              <a:t>Reverse PON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(1/2)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Σημειώσεις μαθήματος (Κεφάλαιο </a:t>
            </a:r>
            <a:r>
              <a:rPr lang="en-US" dirty="0"/>
              <a:t>5</a:t>
            </a:r>
            <a:r>
              <a:rPr lang="el-GR" dirty="0"/>
              <a:t>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/>
              <a:t>Data </a:t>
            </a:r>
            <a:r>
              <a:rPr lang="en-US" dirty="0"/>
              <a:t>and Computer Communications, William Stallings</a:t>
            </a:r>
            <a:endParaRPr lang="el-GR" dirty="0"/>
          </a:p>
          <a:p>
            <a:pPr lvl="1"/>
            <a:r>
              <a:rPr lang="el-GR" dirty="0"/>
              <a:t>Δίκτυα Οπτικών Ινών, </a:t>
            </a:r>
            <a:r>
              <a:rPr lang="el-GR" dirty="0" err="1"/>
              <a:t>Green</a:t>
            </a:r>
            <a:r>
              <a:rPr lang="el-GR" dirty="0"/>
              <a:t> P. E.</a:t>
            </a:r>
          </a:p>
          <a:p>
            <a:pPr lvl="1"/>
            <a:r>
              <a:rPr lang="en-US" dirty="0"/>
              <a:t>Optical networks</a:t>
            </a:r>
            <a:r>
              <a:rPr lang="el-GR" dirty="0"/>
              <a:t>, </a:t>
            </a:r>
            <a:r>
              <a:rPr lang="en-US" dirty="0" err="1"/>
              <a:t>Sivarajan</a:t>
            </a:r>
            <a:r>
              <a:rPr lang="en-US" dirty="0"/>
              <a:t> </a:t>
            </a:r>
            <a:r>
              <a:rPr lang="en-US" dirty="0" err="1"/>
              <a:t>Ramaswani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(2/2)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4"/>
              </a:rPr>
              <a:t>http://www.ftthcouncil.eu/</a:t>
            </a:r>
            <a:r>
              <a:rPr lang="el-GR" dirty="0"/>
              <a:t> </a:t>
            </a:r>
            <a:r>
              <a:rPr lang="en-US" dirty="0"/>
              <a:t>(Fiber to the Home Council: Europe)</a:t>
            </a:r>
            <a:endParaRPr lang="el-GR" dirty="0"/>
          </a:p>
          <a:p>
            <a:pPr lvl="1"/>
            <a:r>
              <a:rPr lang="en-US" dirty="0">
                <a:hlinkClick r:id="rId5"/>
              </a:rPr>
              <a:t>http://www.thefoa.org/tech/ref/contents.html</a:t>
            </a:r>
            <a:r>
              <a:rPr lang="el-GR" dirty="0"/>
              <a:t> (</a:t>
            </a:r>
            <a:r>
              <a:rPr lang="en-US" dirty="0"/>
              <a:t>Fiber Optic Association's Guide To Fiber Optics &amp; Premises Cabling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060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latin typeface="Calibri" pitchFamily="34" charset="0"/>
              </a:rPr>
              <a:t>Μύθος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>
                <a:latin typeface="Calibri" pitchFamily="34" charset="0"/>
              </a:rPr>
              <a:t>Το </a:t>
            </a:r>
            <a:r>
              <a:rPr lang="en-US" altLang="en-US" dirty="0"/>
              <a:t>ADSL</a:t>
            </a:r>
            <a:r>
              <a:rPr lang="el-GR" altLang="en-US" dirty="0">
                <a:latin typeface="Calibri" pitchFamily="34" charset="0"/>
              </a:rPr>
              <a:t> μπορεί να εξελίσσεται</a:t>
            </a:r>
            <a:r>
              <a:rPr lang="en-US" altLang="en-US" dirty="0"/>
              <a:t> </a:t>
            </a:r>
            <a:r>
              <a:rPr lang="el-GR" altLang="en-US" dirty="0">
                <a:latin typeface="Calibri" pitchFamily="34" charset="0"/>
              </a:rPr>
              <a:t>καλύπτοντας τις ανάγκες των χρηστών</a:t>
            </a:r>
            <a:endParaRPr lang="en-US" altLang="en-US" dirty="0">
              <a:latin typeface="Calibri" pitchFamily="34" charset="0"/>
            </a:endParaRPr>
          </a:p>
          <a:p>
            <a:pPr lvl="1"/>
            <a:r>
              <a:rPr lang="el-GR" dirty="0"/>
              <a:t>Αρκετές ερευνητικές προσπάθειες</a:t>
            </a:r>
            <a:r>
              <a:rPr lang="en-US" dirty="0"/>
              <a:t> </a:t>
            </a:r>
            <a:r>
              <a:rPr lang="el-GR" dirty="0"/>
              <a:t>εστιάζουν στη μείωση του θορύβου από τα χάλκινα καλώδια</a:t>
            </a:r>
          </a:p>
          <a:p>
            <a:pPr lvl="1"/>
            <a:r>
              <a:rPr lang="el-GR" dirty="0"/>
              <a:t>Ωστόσο, η φύση του χαλκού αδυνατεί να προσφέρει αξιόπιστα τις ταχύτητες που απαιτούν οι χρήστες</a:t>
            </a:r>
          </a:p>
          <a:p>
            <a:pPr lvl="1"/>
            <a:r>
              <a:rPr lang="el-GR" dirty="0"/>
              <a:t>Οι ΟΟΣΑ, ΕΕ επιμένουν πως «οι οπτικές ίνες είναι το μόνο μέσο μετάδοσης που αντέχει στο χρόνο για την κάλυψη των αναγκών» - </a:t>
            </a:r>
            <a:r>
              <a:rPr lang="en-US" dirty="0"/>
              <a:t>Viviane </a:t>
            </a:r>
            <a:r>
              <a:rPr lang="en-US" dirty="0" err="1"/>
              <a:t>Reding</a:t>
            </a:r>
            <a:r>
              <a:rPr lang="en-US" dirty="0"/>
              <a:t> </a:t>
            </a:r>
            <a:r>
              <a:rPr lang="el-GR" dirty="0"/>
              <a:t>(Ευρωπαία επίτροπος)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32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latin typeface="Calibri" pitchFamily="34" charset="0"/>
              </a:rPr>
              <a:t>Μύθος 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>
                <a:latin typeface="Calibri" pitchFamily="34" charset="0"/>
              </a:rPr>
              <a:t>Τα δίκτυα οπτικών ινών απευθύνονται σε επιχειρηματικούς χρήστες</a:t>
            </a:r>
          </a:p>
          <a:p>
            <a:pPr lvl="1"/>
            <a:r>
              <a:rPr lang="el-GR" altLang="en-US" dirty="0"/>
              <a:t>Είναι πιο οικονομική όταν υπάρχει εξαρχής εγκατάσταση οπτικής καλωδίωσης σε νέα κτίρια</a:t>
            </a:r>
          </a:p>
          <a:p>
            <a:pPr lvl="1"/>
            <a:r>
              <a:rPr lang="el-GR" altLang="en-US" dirty="0"/>
              <a:t>Οι χώρες Βόρειας Ευρώπης, Βόρειας Αμερικής και η Ανατολική Ασία: Μαζικές επενδύσεις σε οπτικές ίνες μέχρι το σπίτι</a:t>
            </a:r>
          </a:p>
          <a:p>
            <a:pPr lvl="1"/>
            <a:r>
              <a:rPr lang="el-GR" altLang="en-US" dirty="0"/>
              <a:t>Το δίκτυο οπτικών ινών αναπτύσσεται σταθερά και δέχεται μεγαλύτερη υποδοχή από τους απλούς χρήστες (ιδιώτες)</a:t>
            </a:r>
          </a:p>
          <a:p>
            <a:pPr lvl="1"/>
            <a:r>
              <a:rPr lang="el-GR" altLang="en-US" dirty="0"/>
              <a:t>Στη Γαλλία υπάρχει κανονισμός που καθιστά υποχρεωτική την οπτική καλωδίωση σε νέα κτίρια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n-US" dirty="0"/>
              <a:t>Οι προηγμένες χώρες έχουν αντιληφθεί τη σπουδαιότητα της χρήσης οπτικών ινών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latin typeface="Calibri" pitchFamily="34" charset="0"/>
              </a:rPr>
              <a:t>Μύθος 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>
                <a:latin typeface="Calibri" pitchFamily="34" charset="0"/>
              </a:rPr>
              <a:t>Η ελληνική αγορά δεν απαιτεί ακόμα μεγάλες ταχύτητες σύνδεσης στο </a:t>
            </a:r>
            <a:r>
              <a:rPr lang="en-US" altLang="en-US" dirty="0"/>
              <a:t>Internet</a:t>
            </a:r>
            <a:endParaRPr lang="el-GR" altLang="en-US" dirty="0"/>
          </a:p>
          <a:p>
            <a:pPr lvl="1"/>
            <a:r>
              <a:rPr lang="el-GR" altLang="en-US" dirty="0"/>
              <a:t>Τέτοιου τύπου αναφορές είναι αβάσιμες</a:t>
            </a:r>
          </a:p>
          <a:p>
            <a:pPr lvl="1"/>
            <a:r>
              <a:rPr lang="el-GR" altLang="en-US" dirty="0"/>
              <a:t>Τα τελευταία χρόνια με την αύξηση της μέσης ταχύτητας πρόσβασης, η ζήτηση αυξήθηκε</a:t>
            </a:r>
          </a:p>
          <a:p>
            <a:pPr lvl="1"/>
            <a:r>
              <a:rPr lang="el-GR" altLang="en-US" dirty="0"/>
              <a:t>Οι χρήστες διέψευσαν τις θεωρίες περί «καθυστερημένης αγοράς» και «ανώριμων χρηστών»</a:t>
            </a:r>
          </a:p>
          <a:p>
            <a:pPr lvl="1"/>
            <a:r>
              <a:rPr lang="el-GR" altLang="en-US" dirty="0"/>
              <a:t>Νέες απαιτητικές εφαρμογές εμφανίσθηκαν όπως ηλεκτρονική εκπαίδευση και </a:t>
            </a:r>
            <a:r>
              <a:rPr lang="en-US" altLang="en-US" dirty="0"/>
              <a:t>o</a:t>
            </a:r>
            <a:r>
              <a:rPr lang="el-GR" altLang="en-US" dirty="0" err="1"/>
              <a:t>nline</a:t>
            </a:r>
            <a:r>
              <a:rPr lang="el-GR" altLang="en-US" dirty="0"/>
              <a:t> διανομή τηλεοπτικών προγραμμάτων. Ταυτόχρονη πρόσβαση σε τέτοιες εφαρμογές επιτάσσει τη χρήση οπτικής ίνας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latin typeface="Calibri" pitchFamily="34" charset="0"/>
              </a:rPr>
              <a:t>Μύθος 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>
                <a:latin typeface="Calibri" pitchFamily="34" charset="0"/>
              </a:rPr>
              <a:t>Το κόστος του </a:t>
            </a:r>
            <a:r>
              <a:rPr lang="en-US" altLang="en-US" dirty="0"/>
              <a:t>FTTH </a:t>
            </a:r>
            <a:r>
              <a:rPr lang="el-GR" altLang="en-US" dirty="0">
                <a:latin typeface="Calibri" pitchFamily="34" charset="0"/>
              </a:rPr>
              <a:t>είναι απαγορευτικό </a:t>
            </a:r>
          </a:p>
          <a:p>
            <a:pPr lvl="1"/>
            <a:r>
              <a:rPr lang="el-GR" altLang="en-US" dirty="0"/>
              <a:t>Οι νέες τεχνολογίες εγκατάστασης οπτικών καλωδίων έχουν συρρικνώσει το κόστος οπτικής σύνδεσης </a:t>
            </a:r>
          </a:p>
          <a:p>
            <a:pPr lvl="1"/>
            <a:r>
              <a:rPr lang="el-GR" altLang="en-US" dirty="0"/>
              <a:t>Σε κάλυψη 1.000.000 νοικοκυριών το κόστος μπορεί να πέσει κάτω από 1.000 € / οικία</a:t>
            </a:r>
          </a:p>
          <a:p>
            <a:pPr lvl="1"/>
            <a:r>
              <a:rPr lang="el-GR" altLang="en-US" dirty="0"/>
              <a:t>Οι οπτικές συνδέσεις προσφέρουν μεγάλη αξιοπιστία (εξοικονόμηση σε βάθος χρόνου)</a:t>
            </a:r>
          </a:p>
          <a:p>
            <a:pPr lvl="1"/>
            <a:r>
              <a:rPr lang="el-GR" altLang="en-US" dirty="0"/>
              <a:t>Δυνατότητα τμηματικής εγκατάστασης οπτικής ίνας στο δίκτυο – μακροχρόνιος ορίζοντας εγκατάστασης</a:t>
            </a:r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2972</Words>
  <Application>Microsoft Office PowerPoint</Application>
  <PresentationFormat>On-screen Show (4:3)</PresentationFormat>
  <Paragraphs>452</Paragraphs>
  <Slides>53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Calibri</vt:lpstr>
      <vt:lpstr>Wingdings</vt:lpstr>
      <vt:lpstr>1_Θέμα του Office</vt:lpstr>
      <vt:lpstr>ΕΥΡΥΖΩΝΙΚΕΣ ΤΕΧΝΟΛΟΓΙΕΣ</vt:lpstr>
      <vt:lpstr>Σκοποί  ενότητας</vt:lpstr>
      <vt:lpstr>Περιεχόμενα ενότητας</vt:lpstr>
      <vt:lpstr>Δίκτυα FTTx (Μέρος 1)</vt:lpstr>
      <vt:lpstr>Μύθος 1</vt:lpstr>
      <vt:lpstr>Μύθος 2</vt:lpstr>
      <vt:lpstr>Μύθος 3</vt:lpstr>
      <vt:lpstr>Μύθος 4</vt:lpstr>
      <vt:lpstr>Μύθος 5</vt:lpstr>
      <vt:lpstr>Μύθος 6</vt:lpstr>
      <vt:lpstr>Μύθος 7</vt:lpstr>
      <vt:lpstr>Μύθος 8</vt:lpstr>
      <vt:lpstr>Μύθος 9</vt:lpstr>
      <vt:lpstr>Μύθος 10</vt:lpstr>
      <vt:lpstr>Μύθος 11</vt:lpstr>
      <vt:lpstr>FTTx (1/2)</vt:lpstr>
      <vt:lpstr>FTTx (2/2)</vt:lpstr>
      <vt:lpstr>FTTN</vt:lpstr>
      <vt:lpstr>FTTC </vt:lpstr>
      <vt:lpstr>FTTB </vt:lpstr>
      <vt:lpstr>FTTH</vt:lpstr>
      <vt:lpstr>Άλλοι τύποι FTTx </vt:lpstr>
      <vt:lpstr>Αποστάσεις βασικών τύπων FTTx</vt:lpstr>
      <vt:lpstr>Διαστρωμάτωση δικτύου</vt:lpstr>
      <vt:lpstr>Τμήματα οπτικού δικτύου</vt:lpstr>
      <vt:lpstr>Κατηγοριοποίηση αρχιτεκτονικών FTTx (1/3)</vt:lpstr>
      <vt:lpstr>Κατηγοριοποίηση αρχιτεκτονικών FTTx (2/3)</vt:lpstr>
      <vt:lpstr>Κατηγοριοποίηση αρχιτεκτονικών FTTx (3/3)</vt:lpstr>
      <vt:lpstr>Ενεργό / παθητικό δίκτυο</vt:lpstr>
      <vt:lpstr>Σύγκριση ενεργού και παθητικού δικτύου </vt:lpstr>
      <vt:lpstr>PON</vt:lpstr>
      <vt:lpstr>Πλεονεκτήματα και μειονεκτήματα του ΡΟΝ</vt:lpstr>
      <vt:lpstr>Πρότυπα PON (1/3)</vt:lpstr>
      <vt:lpstr>Πρότυπα PON (2/3)</vt:lpstr>
      <vt:lpstr>Πρότυπα PON (3/3)</vt:lpstr>
      <vt:lpstr>Αρχιτεκτονικές τύπου “home run”</vt:lpstr>
      <vt:lpstr>Πλεονεκτήματα και μειονεκτήματα του Home Run </vt:lpstr>
      <vt:lpstr>Αρχιτεκτονικές ενεργού δικτύου (Active Node – Ethernet Switch) (1/2)</vt:lpstr>
      <vt:lpstr>Αρχιτεκτονικές ενεργού δικτύου (Active Node – Ethernet Switch) (2/2)</vt:lpstr>
      <vt:lpstr>Πλεονεκτήματα και μειονεκτήματα της χρήσης ενός ενεργού κόμβου</vt:lpstr>
      <vt:lpstr>Υβριδικές αρχιτεκτονικές</vt:lpstr>
      <vt:lpstr>Πλεονεκτήματα και μειονεκτήματα ενός υβριδικού PON </vt:lpstr>
      <vt:lpstr>Αρχιτεκτονική Reverse PON</vt:lpstr>
      <vt:lpstr>Πλεονεκτήματα και μειονεκτήματα ενός Reverse PON</vt:lpstr>
      <vt:lpstr>Πλεονεκτήματα PON σε σύγκριση με τις point-to-point αρχιτεκτονικές</vt:lpstr>
      <vt:lpstr>Μειονεκτήματα PON σε σύγκριση με τις point-to-point αρχιτεκτονικές</vt:lpstr>
      <vt:lpstr>Πλεονεκτήματα αρχιτεκτονικών Ethernet FTTx</vt:lpstr>
      <vt:lpstr>Σύγκριση τεχνολογιών PON, Active network και Home run</vt:lpstr>
      <vt:lpstr>Συμπεράσματα Σύγκρισης</vt:lpstr>
      <vt:lpstr>Σύντομη ανασκόπηση</vt:lpstr>
      <vt:lpstr>Βιβλιογραφία (1/2)</vt:lpstr>
      <vt:lpstr>Βιβλιογραφία (2/2)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440</cp:revision>
  <dcterms:created xsi:type="dcterms:W3CDTF">2012-09-06T09:03:05Z</dcterms:created>
  <dcterms:modified xsi:type="dcterms:W3CDTF">2022-02-24T10:51:09Z</dcterms:modified>
</cp:coreProperties>
</file>