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0"/>
  </p:notesMasterIdLst>
  <p:sldIdLst>
    <p:sldId id="444" r:id="rId2"/>
    <p:sldId id="262" r:id="rId3"/>
    <p:sldId id="430" r:id="rId4"/>
    <p:sldId id="431" r:id="rId5"/>
    <p:sldId id="418" r:id="rId6"/>
    <p:sldId id="419" r:id="rId7"/>
    <p:sldId id="420" r:id="rId8"/>
    <p:sldId id="381" r:id="rId9"/>
    <p:sldId id="384" r:id="rId10"/>
    <p:sldId id="387" r:id="rId11"/>
    <p:sldId id="385" r:id="rId12"/>
    <p:sldId id="386" r:id="rId13"/>
    <p:sldId id="388" r:id="rId14"/>
    <p:sldId id="389" r:id="rId15"/>
    <p:sldId id="390" r:id="rId16"/>
    <p:sldId id="391" r:id="rId17"/>
    <p:sldId id="392" r:id="rId18"/>
    <p:sldId id="424" r:id="rId19"/>
    <p:sldId id="393" r:id="rId20"/>
    <p:sldId id="394" r:id="rId21"/>
    <p:sldId id="395" r:id="rId22"/>
    <p:sldId id="398" r:id="rId23"/>
    <p:sldId id="400" r:id="rId24"/>
    <p:sldId id="401" r:id="rId25"/>
    <p:sldId id="425" r:id="rId26"/>
    <p:sldId id="402" r:id="rId27"/>
    <p:sldId id="403" r:id="rId28"/>
    <p:sldId id="396" r:id="rId29"/>
    <p:sldId id="397" r:id="rId30"/>
    <p:sldId id="404" r:id="rId31"/>
    <p:sldId id="405" r:id="rId32"/>
    <p:sldId id="426" r:id="rId33"/>
    <p:sldId id="406" r:id="rId34"/>
    <p:sldId id="407" r:id="rId35"/>
    <p:sldId id="409" r:id="rId36"/>
    <p:sldId id="410" r:id="rId37"/>
    <p:sldId id="412" r:id="rId38"/>
    <p:sldId id="413" r:id="rId39"/>
    <p:sldId id="415" r:id="rId40"/>
    <p:sldId id="417" r:id="rId41"/>
    <p:sldId id="421" r:id="rId42"/>
    <p:sldId id="422" r:id="rId43"/>
    <p:sldId id="432" r:id="rId44"/>
    <p:sldId id="433" r:id="rId45"/>
    <p:sldId id="435" r:id="rId46"/>
    <p:sldId id="436" r:id="rId47"/>
    <p:sldId id="449" r:id="rId48"/>
    <p:sldId id="465" r:id="rId49"/>
    <p:sldId id="466" r:id="rId50"/>
    <p:sldId id="467" r:id="rId51"/>
    <p:sldId id="450" r:id="rId52"/>
    <p:sldId id="451" r:id="rId53"/>
    <p:sldId id="452" r:id="rId54"/>
    <p:sldId id="448" r:id="rId55"/>
    <p:sldId id="461" r:id="rId56"/>
    <p:sldId id="457" r:id="rId57"/>
    <p:sldId id="462" r:id="rId58"/>
    <p:sldId id="463" r:id="rId59"/>
    <p:sldId id="464" r:id="rId60"/>
    <p:sldId id="468" r:id="rId61"/>
    <p:sldId id="470" r:id="rId62"/>
    <p:sldId id="469" r:id="rId63"/>
    <p:sldId id="471" r:id="rId64"/>
    <p:sldId id="472" r:id="rId65"/>
    <p:sldId id="321" r:id="rId66"/>
    <p:sldId id="320" r:id="rId67"/>
    <p:sldId id="427" r:id="rId68"/>
    <p:sldId id="322" r:id="rId6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 id="1" name="kanakisn"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68" d="100"/>
          <a:sy n="68" d="100"/>
        </p:scale>
        <p:origin x="149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2/12/2020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51</a:t>
            </a:fld>
            <a:endParaRPr lang="el-GR"/>
          </a:p>
        </p:txBody>
      </p:sp>
    </p:spTree>
    <p:extLst>
      <p:ext uri="{BB962C8B-B14F-4D97-AF65-F5344CB8AC3E}">
        <p14:creationId xmlns:p14="http://schemas.microsoft.com/office/powerpoint/2010/main" val="89831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118840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2708099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68</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Στυλ κύριου υπότιτλου</a:t>
            </a:r>
          </a:p>
        </p:txBody>
      </p:sp>
    </p:spTree>
    <p:extLst>
      <p:ext uri="{BB962C8B-B14F-4D97-AF65-F5344CB8AC3E}">
        <p14:creationId xmlns:p14="http://schemas.microsoft.com/office/powerpoint/2010/main" val="1971696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Κινητά Δίκτυα Επικοινωνιών</a:t>
            </a:r>
            <a:endParaRPr lang="en-US" sz="1000" dirty="0">
              <a:solidFill>
                <a:srgbClr val="5075BC"/>
              </a:solidFill>
              <a:ea typeface="ＭＳ Ｐゴシック" pitchFamily="34" charset="-128"/>
              <a:cs typeface="+mn-cs"/>
            </a:endParaRPr>
          </a:p>
        </p:txBody>
      </p:sp>
      <p:pic>
        <p:nvPicPr>
          <p:cNvPr id="8" name="Picture 7" descr="http://www.upatras.gr/sites/www.upatras.gr/files/logo-up-4color-stam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200" y="6237312"/>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45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78991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3423171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410507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Κινητά Δίκτυα Επικοινωνιών</a:t>
            </a:r>
            <a:endParaRPr lang="en-US" sz="1000" dirty="0">
              <a:solidFill>
                <a:srgbClr val="5075BC"/>
              </a:solidFill>
              <a:ea typeface="ＭＳ Ｐゴシック" pitchFamily="34" charset="-128"/>
              <a:cs typeface="+mn-cs"/>
            </a:endParaRPr>
          </a:p>
        </p:txBody>
      </p:sp>
      <p:pic>
        <p:nvPicPr>
          <p:cNvPr id="8" name="Picture 7" descr="http://www.upatras.gr/sites/www.upatras.gr/files/logo-up-4color-stam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200" y="6237312"/>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17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215975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Κινητά Δίκτυα Επικοινωνιών</a:t>
            </a:r>
            <a:endParaRPr lang="en-US" sz="1000" dirty="0">
              <a:solidFill>
                <a:srgbClr val="5075BC"/>
              </a:solidFill>
              <a:ea typeface="ＭＳ Ｐゴシック" pitchFamily="34" charset="-128"/>
              <a:cs typeface="+mn-cs"/>
            </a:endParaRPr>
          </a:p>
        </p:txBody>
      </p:sp>
      <p:pic>
        <p:nvPicPr>
          <p:cNvPr id="9" name="Picture 8" descr="http://www.upatras.gr/sites/www.upatras.gr/files/logo-up-4color-stam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200" y="6237312"/>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51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Κινητά Δίκτυα Επικοινωνιών</a:t>
            </a:r>
            <a:endParaRPr lang="en-US" sz="1000" dirty="0">
              <a:solidFill>
                <a:srgbClr val="5075BC"/>
              </a:solidFill>
              <a:ea typeface="ＭＳ Ｐゴシック" pitchFamily="34" charset="-128"/>
              <a:cs typeface="+mn-cs"/>
            </a:endParaRPr>
          </a:p>
        </p:txBody>
      </p:sp>
      <p:pic>
        <p:nvPicPr>
          <p:cNvPr id="11" name="Picture 10" descr="http://www.upatras.gr/sites/www.upatras.gr/files/logo-up-4color-stam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200" y="6237312"/>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9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Κινητά Δίκτυα Επικοινωνιών</a:t>
            </a:r>
            <a:endParaRPr lang="en-US" sz="1000" dirty="0">
              <a:solidFill>
                <a:srgbClr val="5075BC"/>
              </a:solidFill>
              <a:ea typeface="ＭＳ Ｐゴシック" pitchFamily="34" charset="-128"/>
              <a:cs typeface="+mn-cs"/>
            </a:endParaRPr>
          </a:p>
        </p:txBody>
      </p:sp>
      <p:pic>
        <p:nvPicPr>
          <p:cNvPr id="7" name="Picture 6" descr="http://www.upatras.gr/sites/www.upatras.gr/files/logo-up-4color-stam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200" y="6237312"/>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74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878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Κινητά Δίκτυα Επικοινωνιών</a:t>
            </a:r>
            <a:endParaRPr lang="en-US" sz="1000" dirty="0">
              <a:solidFill>
                <a:srgbClr val="5075BC"/>
              </a:solidFill>
              <a:ea typeface="ＭＳ Ｐゴシック" pitchFamily="34" charset="-128"/>
              <a:cs typeface="+mn-cs"/>
            </a:endParaRPr>
          </a:p>
        </p:txBody>
      </p:sp>
      <p:pic>
        <p:nvPicPr>
          <p:cNvPr id="8" name="Picture 7" descr="http://www.upatras.gr/sites/www.upatras.gr/files/logo-up-4color-stam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200" y="6237312"/>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91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Κινητά Δίκτυα Επικοινωνιών</a:t>
            </a:r>
            <a:endParaRPr lang="en-US" sz="1000" dirty="0">
              <a:solidFill>
                <a:srgbClr val="5075BC"/>
              </a:solidFill>
              <a:ea typeface="ＭＳ Ｐゴシック" pitchFamily="34" charset="-128"/>
              <a:cs typeface="+mn-cs"/>
            </a:endParaRPr>
          </a:p>
        </p:txBody>
      </p:sp>
      <p:pic>
        <p:nvPicPr>
          <p:cNvPr id="10" name="Picture 9" descr="http://www.upatras.gr/sites/www.upatras.gr/files/logo-up-4color-stamp.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200" y="6237312"/>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81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98211238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0" r:id="rId12"/>
    <p:sldLayoutId id="2147483661" r:id="rId13"/>
  </p:sldLayoutIdLst>
  <p:hf sldNum="0"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kkinos@cti.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telematics.upatras.gr/telematics/bouras?language=e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s://el.wikipedia.org/wiki/LTE" TargetMode="External"/><Relationship Id="rId3" Type="http://schemas.openxmlformats.org/officeDocument/2006/relationships/hyperlink" Target="http://telematics.upatras.gr/telematics/bouras/undergraduate-courses/diktua-dhmosias-xrhshs-kai-diasundesh-diktuwn?language=el" TargetMode="External"/><Relationship Id="rId7" Type="http://schemas.openxmlformats.org/officeDocument/2006/relationships/hyperlink" Target="http://www.gsacom.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3gpp.org/DynaReport/25-series.htm" TargetMode="External"/><Relationship Id="rId5" Type="http://schemas.openxmlformats.org/officeDocument/2006/relationships/hyperlink" Target="http://www.3gpp.org/" TargetMode="External"/><Relationship Id="rId4" Type="http://schemas.openxmlformats.org/officeDocument/2006/relationships/hyperlink" Target="http://www.umts-forum.org/" TargetMode="External"/><Relationship Id="rId9" Type="http://schemas.openxmlformats.org/officeDocument/2006/relationships/hyperlink" Target="https://en.wikipedia.org/wiki/LTE_Advanced"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006575"/>
            <a:ext cx="7772400" cy="1470025"/>
          </a:xfrm>
        </p:spPr>
        <p:txBody>
          <a:bodyPr/>
          <a:lstStyle/>
          <a:p>
            <a:r>
              <a:rPr lang="el-GR" dirty="0"/>
              <a:t>ΔΙΚΤΥΑ ΔΗΜΟΣΙΑΣ ΧΡΗΣΗΣ ΚΑΙ ΔΙΑΣΥΝΔΕΣΗ ΔΙΚΤΥΩΝ</a:t>
            </a:r>
            <a:endParaRPr lang="el-GR" dirty="0">
              <a:solidFill>
                <a:srgbClr val="5075BC"/>
              </a:solidFill>
            </a:endParaRPr>
          </a:p>
        </p:txBody>
      </p:sp>
      <p:sp>
        <p:nvSpPr>
          <p:cNvPr id="3" name="Υπότιτλος 2"/>
          <p:cNvSpPr>
            <a:spLocks noGrp="1"/>
          </p:cNvSpPr>
          <p:nvPr>
            <p:ph type="subTitle" idx="1"/>
          </p:nvPr>
        </p:nvSpPr>
        <p:spPr>
          <a:xfrm>
            <a:off x="0" y="3384822"/>
            <a:ext cx="9144000" cy="2996505"/>
          </a:xfrm>
        </p:spPr>
        <p:txBody>
          <a:bodyPr>
            <a:normAutofit fontScale="92500"/>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#8</a:t>
            </a:r>
            <a:r>
              <a:rPr lang="el-GR" sz="2800" dirty="0">
                <a:solidFill>
                  <a:srgbClr val="5075BC"/>
                </a:solidFill>
                <a:latin typeface="+mj-lt"/>
                <a:ea typeface="+mj-ea"/>
                <a:cs typeface="+mj-cs"/>
              </a:rPr>
              <a:t>:</a:t>
            </a:r>
            <a:r>
              <a:rPr lang="en-US" sz="2800" dirty="0">
                <a:solidFill>
                  <a:srgbClr val="5075BC"/>
                </a:solidFill>
                <a:latin typeface="+mj-lt"/>
                <a:ea typeface="+mj-ea"/>
                <a:cs typeface="+mj-cs"/>
              </a:rPr>
              <a:t> </a:t>
            </a:r>
            <a:r>
              <a:rPr lang="el-GR" sz="2800" dirty="0"/>
              <a:t>Κινητά Δίκτυα Επικοινωνιών</a:t>
            </a:r>
            <a:endParaRPr lang="en-US" sz="2800" dirty="0"/>
          </a:p>
          <a:p>
            <a:endParaRPr lang="el-GR" sz="2800" dirty="0">
              <a:solidFill>
                <a:srgbClr val="FF0000"/>
              </a:solidFill>
            </a:endParaRPr>
          </a:p>
          <a:p>
            <a:r>
              <a:rPr lang="el-GR" sz="2800" dirty="0"/>
              <a:t>Βασίλειος Κόκκινος (εκ μέρους του Καθηγητή Χ. Ι. Μπούρα)</a:t>
            </a:r>
          </a:p>
          <a:p>
            <a:r>
              <a:rPr lang="el-GR" sz="2800" dirty="0"/>
              <a:t>Τμήμα Μηχανικών Η/Υ &amp; Πληροφορικής</a:t>
            </a:r>
            <a:r>
              <a:rPr lang="en-US" sz="2800" dirty="0"/>
              <a:t>, </a:t>
            </a:r>
            <a:r>
              <a:rPr lang="el-GR" sz="2800" dirty="0"/>
              <a:t>Πανεπιστήμιο Πατρών</a:t>
            </a:r>
          </a:p>
          <a:p>
            <a:r>
              <a:rPr lang="en-US" sz="2800" dirty="0"/>
              <a:t>email: </a:t>
            </a:r>
            <a:r>
              <a:rPr lang="en-US" sz="2800" dirty="0">
                <a:hlinkClick r:id="rId3"/>
              </a:rPr>
              <a:t>kokkinos@cti.gr</a:t>
            </a:r>
            <a:r>
              <a:rPr lang="el-GR" sz="2800" dirty="0"/>
              <a:t>, </a:t>
            </a:r>
            <a:endParaRPr lang="en-US" sz="2800" dirty="0"/>
          </a:p>
          <a:p>
            <a:r>
              <a:rPr lang="en-US" sz="2800" dirty="0"/>
              <a:t>site: </a:t>
            </a:r>
            <a:r>
              <a:rPr lang="en-US" sz="2800" dirty="0">
                <a:hlinkClick r:id="rId4"/>
              </a:rPr>
              <a:t>http://telematics.upatras.gr/telematics/bouras?language=el</a:t>
            </a:r>
            <a:endParaRPr lang="en-US" sz="2800" dirty="0"/>
          </a:p>
          <a:p>
            <a:endParaRPr lang="el-GR" sz="2800" dirty="0"/>
          </a:p>
        </p:txBody>
      </p:sp>
      <p:pic>
        <p:nvPicPr>
          <p:cNvPr id="6" name="Picture 5" descr="Λογότυπος ΠΠ Κάθετος Έγχρωμος  (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310296"/>
            <a:ext cx="3657600" cy="132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899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a:t>GSM</a:t>
            </a:r>
            <a:r>
              <a:rPr lang="el-GR" altLang="en-US"/>
              <a:t> – Φάσμα</a:t>
            </a:r>
            <a:endParaRPr lang="en-US" dirty="0"/>
          </a:p>
        </p:txBody>
      </p:sp>
      <p:sp>
        <p:nvSpPr>
          <p:cNvPr id="3" name="Content Placeholder 2"/>
          <p:cNvSpPr>
            <a:spLocks noGrp="1"/>
          </p:cNvSpPr>
          <p:nvPr>
            <p:ph idx="1"/>
          </p:nvPr>
        </p:nvSpPr>
        <p:spPr/>
        <p:txBody>
          <a:bodyPr>
            <a:normAutofit fontScale="85000" lnSpcReduction="20000"/>
          </a:bodyPr>
          <a:lstStyle/>
          <a:p>
            <a:r>
              <a:rPr lang="en-US" altLang="en-US" dirty="0"/>
              <a:t>Uplink: 890-915 MHZ</a:t>
            </a:r>
          </a:p>
          <a:p>
            <a:r>
              <a:rPr lang="en-US" altLang="en-US" dirty="0"/>
              <a:t>Downlink: 935-960 MHz</a:t>
            </a:r>
          </a:p>
          <a:p>
            <a:r>
              <a:rPr lang="en-US" altLang="en-US" dirty="0"/>
              <a:t>H </a:t>
            </a:r>
            <a:r>
              <a:rPr lang="el-GR" altLang="en-US" dirty="0"/>
              <a:t>ζώνη συχνοτήτων των 2</a:t>
            </a:r>
            <a:r>
              <a:rPr lang="en-US" altLang="en-US" dirty="0"/>
              <a:t>x25 MHz </a:t>
            </a:r>
            <a:r>
              <a:rPr lang="el-GR" altLang="en-US" dirty="0"/>
              <a:t>χωρίζεται σε ζώνες των 200 </a:t>
            </a:r>
            <a:r>
              <a:rPr lang="en-US" altLang="en-US" dirty="0"/>
              <a:t>kHz </a:t>
            </a:r>
            <a:r>
              <a:rPr lang="el-GR" altLang="en-US" dirty="0"/>
              <a:t>με </a:t>
            </a:r>
            <a:r>
              <a:rPr lang="en-US" altLang="en-US" dirty="0"/>
              <a:t>FDMA</a:t>
            </a:r>
          </a:p>
          <a:p>
            <a:r>
              <a:rPr lang="el-GR" altLang="en-US" dirty="0"/>
              <a:t>Στο πεδίο του χρόνου χρησιμοποιείται</a:t>
            </a:r>
            <a:br>
              <a:rPr lang="en-US" altLang="en-US" dirty="0"/>
            </a:br>
            <a:r>
              <a:rPr lang="en-US" altLang="en-US" dirty="0"/>
              <a:t>TDMA </a:t>
            </a:r>
            <a:r>
              <a:rPr lang="el-GR" altLang="en-US" dirty="0"/>
              <a:t>χωρίζοντας το σήμα σε 8 διαφορετικά </a:t>
            </a:r>
            <a:r>
              <a:rPr lang="en-US" altLang="en-US" dirty="0"/>
              <a:t>timeslots</a:t>
            </a:r>
          </a:p>
          <a:p>
            <a:r>
              <a:rPr lang="el-GR" altLang="en-US" dirty="0"/>
              <a:t>Πολλοί χρήστες (8) μπορούν να μοιραστούν την ίδια ζώνη συχνοτήτων. Καθένας χρησιμοποιεί το δικό του </a:t>
            </a:r>
            <a:r>
              <a:rPr lang="en-US" altLang="en-US" dirty="0"/>
              <a:t>timeslot, </a:t>
            </a:r>
            <a:r>
              <a:rPr lang="el-GR" altLang="en-US" dirty="0"/>
              <a:t>διαδοχικά</a:t>
            </a:r>
          </a:p>
          <a:p>
            <a:r>
              <a:rPr lang="el-GR" altLang="en-US" dirty="0"/>
              <a:t>8 </a:t>
            </a:r>
            <a:r>
              <a:rPr lang="en-US" altLang="en-US" dirty="0"/>
              <a:t>Slots </a:t>
            </a:r>
            <a:r>
              <a:rPr lang="el-GR" altLang="en-US" dirty="0"/>
              <a:t>αποτελούν </a:t>
            </a:r>
            <a:r>
              <a:rPr lang="en-US" altLang="en-US" dirty="0"/>
              <a:t>1 TDMA Frame. </a:t>
            </a:r>
            <a:r>
              <a:rPr lang="el-GR" altLang="en-US" dirty="0"/>
              <a:t>Κάθε </a:t>
            </a:r>
            <a:r>
              <a:rPr lang="en-US" altLang="en-US" dirty="0"/>
              <a:t>frame </a:t>
            </a:r>
            <a:r>
              <a:rPr lang="el-GR" altLang="en-US" dirty="0"/>
              <a:t>έχει διάρκεια 4,615</a:t>
            </a:r>
            <a:r>
              <a:rPr lang="en-US" altLang="en-US" dirty="0"/>
              <a:t>ms</a:t>
            </a:r>
            <a:endParaRPr lang="en-GB" altLang="en-US" dirty="0"/>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a:t>GSM</a:t>
            </a:r>
            <a:r>
              <a:rPr lang="el-GR" altLang="en-US"/>
              <a:t> – Αρχιτεκτονική (1/2)</a:t>
            </a:r>
            <a:endParaRPr lang="en-US" dirty="0"/>
          </a:p>
        </p:txBody>
      </p:sp>
      <p:sp>
        <p:nvSpPr>
          <p:cNvPr id="3" name="Content Placeholder 2"/>
          <p:cNvSpPr>
            <a:spLocks noGrp="1"/>
          </p:cNvSpPr>
          <p:nvPr>
            <p:ph idx="1"/>
          </p:nvPr>
        </p:nvSpPr>
        <p:spPr/>
        <p:txBody>
          <a:bodyPr>
            <a:normAutofit fontScale="92500" lnSpcReduction="20000"/>
          </a:bodyPr>
          <a:lstStyle/>
          <a:p>
            <a:r>
              <a:rPr lang="el-GR" altLang="en-US" dirty="0"/>
              <a:t>Το δίκτυο διαιρείται σε τρία μέρη</a:t>
            </a:r>
            <a:r>
              <a:rPr lang="en-US" altLang="en-US" dirty="0"/>
              <a:t>:</a:t>
            </a:r>
          </a:p>
          <a:p>
            <a:pPr lvl="1"/>
            <a:r>
              <a:rPr lang="en-GB" altLang="en-US" dirty="0" err="1"/>
              <a:t>Κινητό</a:t>
            </a:r>
            <a:r>
              <a:rPr lang="el-GR" altLang="en-US" dirty="0"/>
              <a:t>ς</a:t>
            </a:r>
            <a:r>
              <a:rPr lang="en-GB" altLang="en-US" dirty="0"/>
              <a:t> </a:t>
            </a:r>
            <a:r>
              <a:rPr lang="en-GB" altLang="en-US" dirty="0" err="1"/>
              <a:t>Στ</a:t>
            </a:r>
            <a:r>
              <a:rPr lang="en-GB" altLang="en-US" dirty="0"/>
              <a:t>αθμός (Mobile Station, MS)</a:t>
            </a:r>
            <a:r>
              <a:rPr lang="en-US" altLang="en-US" dirty="0"/>
              <a:t> </a:t>
            </a:r>
            <a:r>
              <a:rPr lang="el-GR" altLang="en-US" dirty="0"/>
              <a:t>, δηλαδή τη </a:t>
            </a:r>
            <a:r>
              <a:rPr lang="en-GB" altLang="en-US" dirty="0" err="1"/>
              <a:t>συσκευή</a:t>
            </a:r>
            <a:r>
              <a:rPr lang="en-GB" altLang="en-US" dirty="0"/>
              <a:t> </a:t>
            </a:r>
            <a:r>
              <a:rPr lang="el-GR" altLang="en-US" dirty="0"/>
              <a:t>του </a:t>
            </a:r>
            <a:r>
              <a:rPr lang="en-GB" altLang="en-US" dirty="0" err="1"/>
              <a:t>συνδρομητή</a:t>
            </a:r>
            <a:endParaRPr lang="en-US" altLang="en-US" dirty="0"/>
          </a:p>
          <a:p>
            <a:pPr lvl="1"/>
            <a:r>
              <a:rPr lang="en-GB" altLang="en-US" dirty="0"/>
              <a:t>Υπ</a:t>
            </a:r>
            <a:r>
              <a:rPr lang="en-GB" altLang="en-US" dirty="0" err="1"/>
              <a:t>οσύστημ</a:t>
            </a:r>
            <a:r>
              <a:rPr lang="en-GB" altLang="en-US" dirty="0"/>
              <a:t>α Σταθμού Βάσης (Base Station Subsystem, BSS)</a:t>
            </a:r>
            <a:r>
              <a:rPr lang="el-GR" altLang="en-US" dirty="0"/>
              <a:t>, που ε</a:t>
            </a:r>
            <a:r>
              <a:rPr lang="en-GB" altLang="en-US" dirty="0" err="1"/>
              <a:t>λέγχει</a:t>
            </a:r>
            <a:r>
              <a:rPr lang="en-GB" altLang="en-US" dirty="0"/>
              <a:t> </a:t>
            </a:r>
            <a:r>
              <a:rPr lang="en-GB" altLang="en-US" dirty="0" err="1"/>
              <a:t>τον</a:t>
            </a:r>
            <a:r>
              <a:rPr lang="en-GB" altLang="en-US" dirty="0"/>
              <a:t> ρα</a:t>
            </a:r>
            <a:r>
              <a:rPr lang="en-GB" altLang="en-US" dirty="0" err="1"/>
              <a:t>διο-σύνδεσμο</a:t>
            </a:r>
            <a:r>
              <a:rPr lang="en-GB" altLang="en-US" dirty="0"/>
              <a:t> </a:t>
            </a:r>
            <a:r>
              <a:rPr lang="en-GB" altLang="en-US" dirty="0" err="1"/>
              <a:t>με</a:t>
            </a:r>
            <a:r>
              <a:rPr lang="en-GB" altLang="en-US" dirty="0"/>
              <a:t> </a:t>
            </a:r>
            <a:r>
              <a:rPr lang="en-GB" altLang="en-US" dirty="0" err="1"/>
              <a:t>τον</a:t>
            </a:r>
            <a:r>
              <a:rPr lang="en-GB" altLang="en-US" dirty="0"/>
              <a:t> MS</a:t>
            </a:r>
            <a:endParaRPr lang="en-US" altLang="en-US" dirty="0"/>
          </a:p>
          <a:p>
            <a:pPr lvl="1"/>
            <a:r>
              <a:rPr lang="en-GB" altLang="en-US" dirty="0"/>
              <a:t>Υπ</a:t>
            </a:r>
            <a:r>
              <a:rPr lang="en-GB" altLang="en-US" dirty="0" err="1"/>
              <a:t>οσύστημ</a:t>
            </a:r>
            <a:r>
              <a:rPr lang="en-GB" altLang="en-US" dirty="0"/>
              <a:t>α Δικτύου</a:t>
            </a:r>
            <a:r>
              <a:rPr lang="el-GR" altLang="en-US" dirty="0"/>
              <a:t>, δηλαδή το </a:t>
            </a:r>
            <a:r>
              <a:rPr lang="en-GB" altLang="en-US" dirty="0" err="1"/>
              <a:t>κύρι</a:t>
            </a:r>
            <a:r>
              <a:rPr lang="el-GR" altLang="en-US" dirty="0"/>
              <a:t>ό</a:t>
            </a:r>
            <a:r>
              <a:rPr lang="en-GB" altLang="en-US" dirty="0"/>
              <a:t> </a:t>
            </a:r>
            <a:r>
              <a:rPr lang="en-GB" altLang="en-US" dirty="0" err="1"/>
              <a:t>του</a:t>
            </a:r>
            <a:r>
              <a:rPr lang="en-GB" altLang="en-US" dirty="0"/>
              <a:t> </a:t>
            </a:r>
            <a:r>
              <a:rPr lang="en-GB" altLang="en-US" dirty="0" err="1"/>
              <a:t>τμήμ</a:t>
            </a:r>
            <a:r>
              <a:rPr lang="en-GB" altLang="en-US" dirty="0"/>
              <a:t>α</a:t>
            </a:r>
            <a:r>
              <a:rPr lang="el-GR" altLang="en-US" dirty="0"/>
              <a:t>, </a:t>
            </a:r>
            <a:r>
              <a:rPr lang="en-GB" altLang="en-US" dirty="0" err="1"/>
              <a:t>το</a:t>
            </a:r>
            <a:r>
              <a:rPr lang="en-GB" altLang="en-US" dirty="0"/>
              <a:t> Κέντρο Μεταγωγής Κινητών Υπηρεσιών (Mobile services Switching Center, MSC)</a:t>
            </a:r>
            <a:endParaRPr lang="el-GR" altLang="en-US" dirty="0"/>
          </a:p>
          <a:p>
            <a:pPr lvl="2"/>
            <a:r>
              <a:rPr lang="en-US" altLang="en-US" dirty="0"/>
              <a:t>E</a:t>
            </a:r>
            <a:r>
              <a:rPr lang="en-GB" altLang="en-US" dirty="0" err="1"/>
              <a:t>κτελεί</a:t>
            </a:r>
            <a:r>
              <a:rPr lang="en-GB" altLang="en-US" dirty="0"/>
              <a:t> </a:t>
            </a:r>
            <a:r>
              <a:rPr lang="en-GB" altLang="en-US" dirty="0" err="1"/>
              <a:t>την</a:t>
            </a:r>
            <a:r>
              <a:rPr lang="en-GB" altLang="en-US" dirty="0"/>
              <a:t> </a:t>
            </a:r>
            <a:r>
              <a:rPr lang="en-GB" altLang="en-US" dirty="0" err="1"/>
              <a:t>μετ</a:t>
            </a:r>
            <a:r>
              <a:rPr lang="en-GB" altLang="en-US" dirty="0"/>
              <a:t>αγωγή των κλήσεων </a:t>
            </a:r>
            <a:r>
              <a:rPr lang="el-GR" altLang="en-US" dirty="0"/>
              <a:t>και τη </a:t>
            </a:r>
            <a:r>
              <a:rPr lang="en-GB" altLang="en-US" dirty="0" err="1"/>
              <a:t>δι</a:t>
            </a:r>
            <a:r>
              <a:rPr lang="en-GB" altLang="en-US" dirty="0"/>
              <a:t>αχείριση κινητικότητας</a:t>
            </a:r>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GSM</a:t>
            </a:r>
            <a:r>
              <a:rPr lang="el-GR" altLang="en-US" dirty="0"/>
              <a:t> – Αρχιτεκτονική (2/2)</a:t>
            </a:r>
            <a:endParaRPr lang="en-US" dirty="0"/>
          </a:p>
        </p:txBody>
      </p:sp>
      <p:sp>
        <p:nvSpPr>
          <p:cNvPr id="6" name="Text Placeholder 5"/>
          <p:cNvSpPr>
            <a:spLocks noGrp="1"/>
          </p:cNvSpPr>
          <p:nvPr>
            <p:ph type="body" sz="half" idx="2"/>
          </p:nvPr>
        </p:nvSpPr>
        <p:spPr>
          <a:xfrm>
            <a:off x="1115616" y="5733256"/>
            <a:ext cx="7056784" cy="582960"/>
          </a:xfrm>
        </p:spPr>
        <p:txBody>
          <a:bodyPr>
            <a:normAutofit fontScale="92500" lnSpcReduction="10000"/>
          </a:bodyPr>
          <a:lstStyle/>
          <a:p>
            <a:pPr algn="ctr"/>
            <a:r>
              <a:rPr lang="en-GB" altLang="en-US" dirty="0"/>
              <a:t>GSM</a:t>
            </a:r>
            <a:r>
              <a:rPr lang="el-GR" altLang="en-US" dirty="0"/>
              <a:t> – Αρχιτεκτονική </a:t>
            </a:r>
          </a:p>
          <a:p>
            <a:pPr algn="ctr"/>
            <a:r>
              <a:rPr lang="el-GR" altLang="en-US" sz="1400" dirty="0"/>
              <a:t>(πηγή: </a:t>
            </a:r>
            <a:r>
              <a:rPr lang="en-US" altLang="en-US" sz="1400" dirty="0"/>
              <a:t>https://he.wikipedia.org/wiki/GSM#/media/File:Gsm_network_architecture.png</a:t>
            </a:r>
            <a:r>
              <a:rPr lang="el-GR" altLang="en-US" sz="1400" dirty="0"/>
              <a:t>) </a:t>
            </a:r>
            <a:endParaRPr lang="en-US" sz="1400" dirty="0"/>
          </a:p>
        </p:txBody>
      </p:sp>
      <p:pic>
        <p:nvPicPr>
          <p:cNvPr id="1026" name="Picture 2" descr="GSM – Αρχιτεκτονική &#10;"/>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2915816" y="1772816"/>
            <a:ext cx="3888432" cy="3844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950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GPRS – </a:t>
            </a:r>
            <a:r>
              <a:rPr lang="el-GR" altLang="en-US"/>
              <a:t>Κύρια Χαρακτηριστικά</a:t>
            </a:r>
            <a:endParaRPr lang="en-US" dirty="0"/>
          </a:p>
        </p:txBody>
      </p:sp>
      <p:sp>
        <p:nvSpPr>
          <p:cNvPr id="3" name="Content Placeholder 2"/>
          <p:cNvSpPr>
            <a:spLocks noGrp="1"/>
          </p:cNvSpPr>
          <p:nvPr>
            <p:ph idx="1"/>
          </p:nvPr>
        </p:nvSpPr>
        <p:spPr/>
        <p:txBody>
          <a:bodyPr/>
          <a:lstStyle/>
          <a:p>
            <a:r>
              <a:rPr lang="el-GR" altLang="en-US" dirty="0"/>
              <a:t>Ταχύτητα:</a:t>
            </a:r>
          </a:p>
          <a:p>
            <a:pPr lvl="1"/>
            <a:r>
              <a:rPr lang="el-GR" altLang="en-US" dirty="0"/>
              <a:t>το GPRS προσφέρει ταχύτητες από 14.400 έως 115.000 bps</a:t>
            </a:r>
          </a:p>
          <a:p>
            <a:r>
              <a:rPr lang="el-GR" altLang="en-US" dirty="0"/>
              <a:t>Αμεσότητα</a:t>
            </a:r>
          </a:p>
          <a:p>
            <a:r>
              <a:rPr lang="el-GR" altLang="en-US" dirty="0"/>
              <a:t>Νέες, καλύτερες εφαρμογές</a:t>
            </a:r>
          </a:p>
          <a:p>
            <a:pPr lvl="1"/>
            <a:r>
              <a:rPr lang="en-GB" altLang="en-US" dirty="0" err="1"/>
              <a:t>Το</a:t>
            </a:r>
            <a:r>
              <a:rPr lang="en-GB" altLang="en-US" dirty="0"/>
              <a:t> GPRS </a:t>
            </a:r>
            <a:r>
              <a:rPr lang="en-GB" altLang="en-US" dirty="0" err="1"/>
              <a:t>διευκολύνει</a:t>
            </a:r>
            <a:r>
              <a:rPr lang="en-GB" altLang="en-US" dirty="0"/>
              <a:t> </a:t>
            </a:r>
            <a:r>
              <a:rPr lang="en-GB" altLang="en-US" dirty="0" err="1"/>
              <a:t>νέες</a:t>
            </a:r>
            <a:r>
              <a:rPr lang="en-GB" altLang="en-US" dirty="0"/>
              <a:t> </a:t>
            </a:r>
            <a:r>
              <a:rPr lang="en-GB" altLang="en-US" dirty="0" err="1"/>
              <a:t>εφ</a:t>
            </a:r>
            <a:r>
              <a:rPr lang="en-GB" altLang="en-US" dirty="0"/>
              <a:t>αρμογές που παλαιότερα δεν ήταν διαθέσιμες στα δίκτυα GSM, λόγω των περιορισμών ταχύτητας</a:t>
            </a:r>
            <a:endParaRPr lang="en-US" dirty="0"/>
          </a:p>
        </p:txBody>
      </p:sp>
    </p:spTree>
    <p:extLst>
      <p:ext uri="{BB962C8B-B14F-4D97-AF65-F5344CB8AC3E}">
        <p14:creationId xmlns:p14="http://schemas.microsoft.com/office/powerpoint/2010/main" val="1425950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GPRS-</a:t>
            </a:r>
            <a:r>
              <a:rPr lang="el-GR" altLang="en-US"/>
              <a:t>Δικτυακά Χαρακτηριστικά (1/4)</a:t>
            </a:r>
            <a:endParaRPr lang="en-US" dirty="0"/>
          </a:p>
        </p:txBody>
      </p:sp>
      <p:sp>
        <p:nvSpPr>
          <p:cNvPr id="3" name="Content Placeholder 2"/>
          <p:cNvSpPr>
            <a:spLocks noGrp="1"/>
          </p:cNvSpPr>
          <p:nvPr>
            <p:ph idx="1"/>
          </p:nvPr>
        </p:nvSpPr>
        <p:spPr/>
        <p:txBody>
          <a:bodyPr/>
          <a:lstStyle/>
          <a:p>
            <a:r>
              <a:rPr lang="el-GR" altLang="en-US" u="sng" dirty="0"/>
              <a:t>Μεταγωγή Πακέτου</a:t>
            </a:r>
          </a:p>
          <a:p>
            <a:pPr lvl="1"/>
            <a:r>
              <a:rPr lang="en-US" altLang="en-US" dirty="0" err="1"/>
              <a:t>Το</a:t>
            </a:r>
            <a:r>
              <a:rPr lang="en-US" altLang="en-US" dirty="0"/>
              <a:t> GPRS επ</a:t>
            </a:r>
            <a:r>
              <a:rPr lang="en-US" altLang="en-US" dirty="0" err="1"/>
              <a:t>ικ</a:t>
            </a:r>
            <a:r>
              <a:rPr lang="en-US" altLang="en-US" dirty="0"/>
              <a:t>αλύπτει το υπάρχον GSM δίκτυο μεταγωγής κυκλώματος, με μία διεπαφή βασιζόμενη </a:t>
            </a:r>
            <a:r>
              <a:rPr lang="el-GR" altLang="en-US" dirty="0"/>
              <a:t>σε</a:t>
            </a:r>
            <a:r>
              <a:rPr lang="en-US" altLang="en-US" dirty="0"/>
              <a:t> πα</a:t>
            </a:r>
            <a:r>
              <a:rPr lang="en-US" altLang="en-US" dirty="0" err="1"/>
              <a:t>κέτ</a:t>
            </a:r>
            <a:r>
              <a:rPr lang="el-GR" altLang="en-US" dirty="0"/>
              <a:t>α</a:t>
            </a:r>
          </a:p>
          <a:p>
            <a:pPr lvl="1"/>
            <a:r>
              <a:rPr lang="el-GR" altLang="en-US" dirty="0"/>
              <a:t>Έτσι παρέχεται στους συνδρομητές ένα δίκτυο που υποστηρίζει τόσο μεταγωγή κυκλώματος όσο και μεταγωγή πακέτου</a:t>
            </a:r>
            <a:endParaRPr lang="en-US" altLang="en-US" dirty="0"/>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GPRS-</a:t>
            </a:r>
            <a:r>
              <a:rPr lang="el-GR" altLang="en-US"/>
              <a:t>Δικτυακά Χαρακτηριστικά (2/4)</a:t>
            </a:r>
            <a:endParaRPr lang="en-US" dirty="0"/>
          </a:p>
        </p:txBody>
      </p:sp>
      <p:sp>
        <p:nvSpPr>
          <p:cNvPr id="3" name="Content Placeholder 2"/>
          <p:cNvSpPr>
            <a:spLocks noGrp="1"/>
          </p:cNvSpPr>
          <p:nvPr>
            <p:ph idx="1"/>
          </p:nvPr>
        </p:nvSpPr>
        <p:spPr/>
        <p:txBody>
          <a:bodyPr/>
          <a:lstStyle/>
          <a:p>
            <a:r>
              <a:rPr lang="el-GR" altLang="en-US" u="sng" dirty="0"/>
              <a:t>Αποδοτικότητα Φάσματος</a:t>
            </a:r>
          </a:p>
          <a:p>
            <a:pPr lvl="1"/>
            <a:r>
              <a:rPr lang="el-GR" altLang="en-US" dirty="0"/>
              <a:t>Η μεταγωγή πακέτου, συνεπάγεται ότι οι πόροι του συστήματος χρησιμοποιούνται μόνο όταν οι χρήστες στέλνουν ή δέχονται δεδομένα </a:t>
            </a:r>
          </a:p>
          <a:p>
            <a:pPr lvl="1"/>
            <a:r>
              <a:rPr lang="el-GR" altLang="en-US" dirty="0"/>
              <a:t>Αντί να αφιερώνεται ένα ασύρματο κανάλι σε κάποιον χρήστη, για μία σταθερή χρονική περίοδο, οι διαθέσιμοι πόροι μπορούν να μοιραστούν σε πολλούς χρήστες ταυτόχρονα</a:t>
            </a:r>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GPRS-</a:t>
            </a:r>
            <a:r>
              <a:rPr lang="el-GR" altLang="en-US"/>
              <a:t>Δικτυακά Χαρακτηριστικά (3/4)</a:t>
            </a:r>
            <a:endParaRPr lang="en-US" dirty="0"/>
          </a:p>
        </p:txBody>
      </p:sp>
      <p:sp>
        <p:nvSpPr>
          <p:cNvPr id="3" name="Content Placeholder 2"/>
          <p:cNvSpPr>
            <a:spLocks noGrp="1"/>
          </p:cNvSpPr>
          <p:nvPr>
            <p:ph idx="1"/>
          </p:nvPr>
        </p:nvSpPr>
        <p:spPr/>
        <p:txBody>
          <a:bodyPr/>
          <a:lstStyle/>
          <a:p>
            <a:r>
              <a:rPr lang="el-GR" altLang="en-US" u="sng" dirty="0"/>
              <a:t>Αποδοτικότητα Φάσματος (συν.)</a:t>
            </a:r>
          </a:p>
          <a:p>
            <a:pPr lvl="1"/>
            <a:r>
              <a:rPr lang="el-GR" altLang="en-US" dirty="0"/>
              <a:t>Οι πόροι διανέμονται πιο αποδοτικά, υποστηρίζοντας εικονική συνδεσιμότητα</a:t>
            </a:r>
          </a:p>
          <a:p>
            <a:pPr lvl="1"/>
            <a:r>
              <a:rPr lang="el-GR" altLang="en-US" dirty="0"/>
              <a:t>Η μεταφορά κυκλοφορίας μέσω Δεδομένων Μεταγωγής Κυκλώματος στο GPRS μειώνει το φόρτο του κέντρου SMS και του καναλιού σηματοδοσίας</a:t>
            </a:r>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GPRS-</a:t>
            </a:r>
            <a:r>
              <a:rPr lang="el-GR" altLang="en-US"/>
              <a:t>Δικτυακά Χαρακτηριστικά (4/4)</a:t>
            </a:r>
            <a:endParaRPr lang="en-US" dirty="0"/>
          </a:p>
        </p:txBody>
      </p:sp>
      <p:sp>
        <p:nvSpPr>
          <p:cNvPr id="3" name="Content Placeholder 2"/>
          <p:cNvSpPr>
            <a:spLocks noGrp="1"/>
          </p:cNvSpPr>
          <p:nvPr>
            <p:ph idx="1"/>
          </p:nvPr>
        </p:nvSpPr>
        <p:spPr/>
        <p:txBody>
          <a:bodyPr/>
          <a:lstStyle/>
          <a:p>
            <a:r>
              <a:rPr lang="el-GR" altLang="en-US" u="sng" dirty="0"/>
              <a:t>Διαδίκτυο</a:t>
            </a:r>
          </a:p>
          <a:p>
            <a:pPr lvl="1"/>
            <a:r>
              <a:rPr lang="el-GR" altLang="en-US" dirty="0"/>
              <a:t>Για πρώτη φορά, το GPRS επιτρέπει τη σύνδεση των κινητών στο Διαδίκτυο, επιτρέποντας τη </a:t>
            </a:r>
            <a:r>
              <a:rPr lang="el-GR" altLang="en-US" dirty="0" err="1"/>
              <a:t>διαδικτύωση</a:t>
            </a:r>
            <a:r>
              <a:rPr lang="el-GR" altLang="en-US" dirty="0"/>
              <a:t> του Διαδικτύου με το δίκτυο GPRS</a:t>
            </a:r>
          </a:p>
          <a:p>
            <a:r>
              <a:rPr lang="el-GR" altLang="en-US" u="sng" dirty="0"/>
              <a:t>Υποστήριξη των </a:t>
            </a:r>
            <a:r>
              <a:rPr lang="en-US" altLang="en-US" u="sng" dirty="0"/>
              <a:t>TDMA </a:t>
            </a:r>
            <a:r>
              <a:rPr lang="el-GR" altLang="en-US" u="sng" dirty="0"/>
              <a:t>και</a:t>
            </a:r>
            <a:r>
              <a:rPr lang="en-US" altLang="en-US" u="sng" dirty="0"/>
              <a:t> GSM</a:t>
            </a:r>
            <a:endParaRPr lang="el-GR" altLang="en-US" u="sng" dirty="0"/>
          </a:p>
          <a:p>
            <a:pPr lvl="1"/>
            <a:r>
              <a:rPr lang="el-GR" altLang="en-US" dirty="0"/>
              <a:t>Υποστηρίζει όχι μόνο το </a:t>
            </a:r>
            <a:r>
              <a:rPr lang="en-US" altLang="en-US" dirty="0"/>
              <a:t>GSM </a:t>
            </a:r>
            <a:r>
              <a:rPr lang="el-GR" altLang="en-US" dirty="0"/>
              <a:t>αλλά και το </a:t>
            </a:r>
            <a:r>
              <a:rPr lang="en-GB" altLang="en-US" dirty="0"/>
              <a:t>IS – 136 TDMA, </a:t>
            </a:r>
            <a:r>
              <a:rPr lang="el-GR" altLang="en-US" dirty="0"/>
              <a:t>ιδιαίτερα </a:t>
            </a:r>
            <a:r>
              <a:rPr lang="en-GB" altLang="en-US" dirty="0" err="1"/>
              <a:t>δημοφιλές</a:t>
            </a:r>
            <a:r>
              <a:rPr lang="en-GB" altLang="en-US" dirty="0"/>
              <a:t> </a:t>
            </a:r>
            <a:r>
              <a:rPr lang="en-GB" altLang="en-US" dirty="0" err="1"/>
              <a:t>στην</a:t>
            </a:r>
            <a:r>
              <a:rPr lang="en-GB" altLang="en-US" dirty="0"/>
              <a:t> </a:t>
            </a:r>
            <a:r>
              <a:rPr lang="en-GB" altLang="en-US" dirty="0" err="1"/>
              <a:t>Αμερικ</a:t>
            </a:r>
            <a:r>
              <a:rPr lang="en-GB" altLang="en-US" dirty="0"/>
              <a:t>ανική ήπειρο</a:t>
            </a:r>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Ταχύτητες και κωδικοποίηση </a:t>
            </a:r>
            <a:r>
              <a:rPr lang="en-US" dirty="0"/>
              <a:t>GPRS</a:t>
            </a:r>
          </a:p>
        </p:txBody>
      </p:sp>
      <p:sp>
        <p:nvSpPr>
          <p:cNvPr id="3" name="Text Placeholder 2"/>
          <p:cNvSpPr>
            <a:spLocks noGrp="1"/>
          </p:cNvSpPr>
          <p:nvPr>
            <p:ph type="body" sz="half" idx="2"/>
          </p:nvPr>
        </p:nvSpPr>
        <p:spPr>
          <a:xfrm>
            <a:off x="1475656" y="5589240"/>
            <a:ext cx="6048672" cy="726976"/>
          </a:xfrm>
        </p:spPr>
        <p:txBody>
          <a:bodyPr/>
          <a:lstStyle/>
          <a:p>
            <a:pPr algn="ctr"/>
            <a:r>
              <a:rPr lang="el-GR" dirty="0"/>
              <a:t>Ταχύτητες και κωδικοποίηση</a:t>
            </a:r>
            <a:r>
              <a:rPr lang="en-US" dirty="0"/>
              <a:t> GPRS </a:t>
            </a:r>
          </a:p>
          <a:p>
            <a:pPr algn="ctr"/>
            <a:r>
              <a:rPr lang="en-US" sz="1600" dirty="0"/>
              <a:t>(</a:t>
            </a:r>
            <a:r>
              <a:rPr lang="el-GR" sz="1600" dirty="0"/>
              <a:t>πηγή</a:t>
            </a:r>
            <a:r>
              <a:rPr lang="en-US" sz="1600" dirty="0"/>
              <a:t>: http://en.wikipedia.org/wiki/General_Packet_Radio_Service)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780928"/>
            <a:ext cx="6953387" cy="1626843"/>
          </a:xfrm>
          <a:prstGeom prst="rect">
            <a:avLst/>
          </a:prstGeom>
        </p:spPr>
      </p:pic>
    </p:spTree>
    <p:extLst>
      <p:ext uri="{BB962C8B-B14F-4D97-AF65-F5344CB8AC3E}">
        <p14:creationId xmlns:p14="http://schemas.microsoft.com/office/powerpoint/2010/main" val="2828478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Περιορισμοί </a:t>
            </a:r>
            <a:r>
              <a:rPr lang="en-US" altLang="en-US" dirty="0"/>
              <a:t>GPRS </a:t>
            </a:r>
            <a:r>
              <a:rPr lang="el-GR" altLang="en-US" dirty="0"/>
              <a:t>(1/3)</a:t>
            </a:r>
            <a:r>
              <a:rPr lang="en-US" altLang="en-US" dirty="0"/>
              <a:t> </a:t>
            </a:r>
            <a:endParaRPr lang="en-US" dirty="0"/>
          </a:p>
        </p:txBody>
      </p:sp>
      <p:sp>
        <p:nvSpPr>
          <p:cNvPr id="3" name="Content Placeholder 2"/>
          <p:cNvSpPr>
            <a:spLocks noGrp="1"/>
          </p:cNvSpPr>
          <p:nvPr>
            <p:ph idx="1"/>
          </p:nvPr>
        </p:nvSpPr>
        <p:spPr/>
        <p:txBody>
          <a:bodyPr>
            <a:normAutofit fontScale="92500" lnSpcReduction="20000"/>
          </a:bodyPr>
          <a:lstStyle/>
          <a:p>
            <a:r>
              <a:rPr lang="en-GB" altLang="en-US" u="sng" dirty="0" err="1"/>
              <a:t>Μειωμένη</a:t>
            </a:r>
            <a:r>
              <a:rPr lang="en-GB" altLang="en-US" u="sng" dirty="0"/>
              <a:t> </a:t>
            </a:r>
            <a:r>
              <a:rPr lang="en-GB" altLang="en-US" u="sng" dirty="0" err="1"/>
              <a:t>χωρητικότητ</a:t>
            </a:r>
            <a:r>
              <a:rPr lang="en-GB" altLang="en-US" u="sng" dirty="0"/>
              <a:t>α κυψελών για όλους τους χρήστες</a:t>
            </a:r>
            <a:endParaRPr lang="en-US" altLang="en-US" u="sng" dirty="0"/>
          </a:p>
          <a:p>
            <a:pPr lvl="1"/>
            <a:r>
              <a:rPr lang="en-US" altLang="en-US" dirty="0"/>
              <a:t>Υπ</a:t>
            </a:r>
            <a:r>
              <a:rPr lang="en-US" altLang="en-US" dirty="0" err="1"/>
              <a:t>άρχουν</a:t>
            </a:r>
            <a:r>
              <a:rPr lang="en-US" altLang="en-US" dirty="0"/>
              <a:t> π</a:t>
            </a:r>
            <a:r>
              <a:rPr lang="en-US" altLang="en-US" dirty="0" err="1"/>
              <a:t>εριορισμένοι</a:t>
            </a:r>
            <a:r>
              <a:rPr lang="en-US" altLang="en-US" dirty="0"/>
              <a:t> π</a:t>
            </a:r>
            <a:r>
              <a:rPr lang="en-US" altLang="en-US" dirty="0" err="1"/>
              <a:t>όροι</a:t>
            </a:r>
            <a:r>
              <a:rPr lang="en-US" altLang="en-US" dirty="0"/>
              <a:t> π</a:t>
            </a:r>
            <a:r>
              <a:rPr lang="en-US" altLang="en-US" dirty="0" err="1"/>
              <a:t>ου</a:t>
            </a:r>
            <a:r>
              <a:rPr lang="en-US" altLang="en-US" dirty="0"/>
              <a:t> να μπ</a:t>
            </a:r>
            <a:r>
              <a:rPr lang="en-US" altLang="en-US" dirty="0" err="1"/>
              <a:t>ορούν</a:t>
            </a:r>
            <a:r>
              <a:rPr lang="en-US" altLang="en-US" dirty="0"/>
              <a:t> να α</a:t>
            </a:r>
            <a:r>
              <a:rPr lang="en-US" altLang="en-US" dirty="0" err="1"/>
              <a:t>φιερωθούν</a:t>
            </a:r>
            <a:r>
              <a:rPr lang="en-US" altLang="en-US" dirty="0"/>
              <a:t> </a:t>
            </a:r>
            <a:r>
              <a:rPr lang="en-US" altLang="en-US" dirty="0" err="1"/>
              <a:t>σε</a:t>
            </a:r>
            <a:r>
              <a:rPr lang="en-US" altLang="en-US" dirty="0"/>
              <a:t> </a:t>
            </a:r>
            <a:r>
              <a:rPr lang="en-US" altLang="en-US" dirty="0" err="1"/>
              <a:t>δι</a:t>
            </a:r>
            <a:r>
              <a:rPr lang="en-US" altLang="en-US" dirty="0"/>
              <a:t>αφορετικές χρήσεις</a:t>
            </a:r>
          </a:p>
          <a:p>
            <a:r>
              <a:rPr lang="en-GB" altLang="en-US" u="sng" dirty="0" err="1"/>
              <a:t>Οι</a:t>
            </a:r>
            <a:r>
              <a:rPr lang="en-GB" altLang="en-US" u="sng" dirty="0"/>
              <a:t> πρα</a:t>
            </a:r>
            <a:r>
              <a:rPr lang="en-GB" altLang="en-US" u="sng" dirty="0" err="1"/>
              <a:t>γμ</a:t>
            </a:r>
            <a:r>
              <a:rPr lang="en-GB" altLang="en-US" u="sng" dirty="0"/>
              <a:t>ατικές ταχύτητες είναι πολύ μικρότερες</a:t>
            </a:r>
            <a:endParaRPr lang="en-US" altLang="en-US" u="sng" dirty="0"/>
          </a:p>
          <a:p>
            <a:pPr lvl="1"/>
            <a:r>
              <a:rPr lang="en-US" altLang="en-US" dirty="0"/>
              <a:t>Η επ</a:t>
            </a:r>
            <a:r>
              <a:rPr lang="en-US" altLang="en-US" dirty="0" err="1"/>
              <a:t>ίτευξη</a:t>
            </a:r>
            <a:r>
              <a:rPr lang="en-US" altLang="en-US" dirty="0"/>
              <a:t> </a:t>
            </a:r>
            <a:r>
              <a:rPr lang="en-US" altLang="en-US" dirty="0" err="1"/>
              <a:t>του</a:t>
            </a:r>
            <a:r>
              <a:rPr lang="en-US" altLang="en-US" dirty="0"/>
              <a:t> </a:t>
            </a:r>
            <a:r>
              <a:rPr lang="en-US" altLang="en-US" dirty="0" err="1"/>
              <a:t>θεωρητικού</a:t>
            </a:r>
            <a:r>
              <a:rPr lang="en-US" altLang="en-US" dirty="0"/>
              <a:t> </a:t>
            </a:r>
            <a:r>
              <a:rPr lang="en-US" altLang="en-US" dirty="0" err="1"/>
              <a:t>μέγιστου</a:t>
            </a:r>
            <a:r>
              <a:rPr lang="en-US" altLang="en-US" dirty="0"/>
              <a:t> </a:t>
            </a:r>
            <a:r>
              <a:rPr lang="en-US" altLang="en-US" dirty="0" err="1"/>
              <a:t>ρυθμού</a:t>
            </a:r>
            <a:r>
              <a:rPr lang="en-US" altLang="en-US" dirty="0"/>
              <a:t> </a:t>
            </a:r>
            <a:r>
              <a:rPr lang="en-US" altLang="en-US" dirty="0" err="1"/>
              <a:t>μετάδοσης</a:t>
            </a:r>
            <a:r>
              <a:rPr lang="en-US" altLang="en-US" dirty="0"/>
              <a:t>, θα απα</a:t>
            </a:r>
            <a:r>
              <a:rPr lang="en-US" altLang="en-US" dirty="0" err="1"/>
              <a:t>ιτούσε</a:t>
            </a:r>
            <a:r>
              <a:rPr lang="en-US" altLang="en-US" dirty="0"/>
              <a:t> από </a:t>
            </a:r>
            <a:r>
              <a:rPr lang="en-US" altLang="en-US" dirty="0" err="1"/>
              <a:t>έν</a:t>
            </a:r>
            <a:r>
              <a:rPr lang="en-US" altLang="en-US" dirty="0"/>
              <a:t>αν και μόνο χρήστη να κατέχει και τις 8 χρονικές σχισμές, χωρίς προστασία από σφάλματα</a:t>
            </a:r>
          </a:p>
          <a:p>
            <a:pPr lvl="1"/>
            <a:r>
              <a:rPr lang="en-US" altLang="en-US" dirty="0" err="1"/>
              <a:t>Tο</a:t>
            </a:r>
            <a:r>
              <a:rPr lang="en-US" altLang="en-US" dirty="0"/>
              <a:t> </a:t>
            </a:r>
            <a:r>
              <a:rPr lang="en-US" altLang="en-US" dirty="0" err="1"/>
              <a:t>εύρος</a:t>
            </a:r>
            <a:r>
              <a:rPr lang="en-US" altLang="en-US" dirty="0"/>
              <a:t> </a:t>
            </a:r>
            <a:r>
              <a:rPr lang="en-US" altLang="en-US" dirty="0" err="1"/>
              <a:t>ζώνης</a:t>
            </a:r>
            <a:r>
              <a:rPr lang="en-US" altLang="en-US" dirty="0"/>
              <a:t> π</a:t>
            </a:r>
            <a:r>
              <a:rPr lang="en-US" altLang="en-US" dirty="0" err="1"/>
              <a:t>ου</a:t>
            </a:r>
            <a:r>
              <a:rPr lang="en-US" altLang="en-US" dirty="0"/>
              <a:t> </a:t>
            </a:r>
            <a:r>
              <a:rPr lang="en-US" altLang="en-US" dirty="0" err="1"/>
              <a:t>είν</a:t>
            </a:r>
            <a:r>
              <a:rPr lang="en-US" altLang="en-US" dirty="0"/>
              <a:t>αι πραγματικά διαθέσιμο, είναι σημαντικά περιορισμένο</a:t>
            </a:r>
            <a:endParaRPr lang="en-GB" altLang="en-US" dirty="0"/>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ενότητας</a:t>
            </a:r>
          </a:p>
        </p:txBody>
      </p:sp>
      <p:sp>
        <p:nvSpPr>
          <p:cNvPr id="3" name="Content Placeholder 2"/>
          <p:cNvSpPr>
            <a:spLocks noGrp="1"/>
          </p:cNvSpPr>
          <p:nvPr>
            <p:ph idx="1"/>
          </p:nvPr>
        </p:nvSpPr>
        <p:spPr/>
        <p:txBody>
          <a:bodyPr>
            <a:normAutofit fontScale="85000" lnSpcReduction="20000"/>
          </a:bodyPr>
          <a:lstStyle/>
          <a:p>
            <a:r>
              <a:rPr lang="el-GR" altLang="en-US" dirty="0"/>
              <a:t>Κινητή Τηλεφωνία - Ιστορική Αναδρομή</a:t>
            </a:r>
            <a:endParaRPr lang="en-US" altLang="en-US" dirty="0"/>
          </a:p>
          <a:p>
            <a:r>
              <a:rPr lang="en-US" altLang="en-US" dirty="0"/>
              <a:t>Global System Mobile (GSM)</a:t>
            </a:r>
            <a:endParaRPr lang="el-GR" altLang="en-US" dirty="0"/>
          </a:p>
          <a:p>
            <a:r>
              <a:rPr lang="en-US" altLang="en-US" dirty="0"/>
              <a:t>General Packet Radio Service</a:t>
            </a:r>
            <a:r>
              <a:rPr lang="el-GR" altLang="en-US" dirty="0"/>
              <a:t> (</a:t>
            </a:r>
            <a:r>
              <a:rPr lang="en-US" altLang="en-US" dirty="0"/>
              <a:t>GPRS</a:t>
            </a:r>
            <a:r>
              <a:rPr lang="el-GR" altLang="en-US" dirty="0"/>
              <a:t>)</a:t>
            </a:r>
          </a:p>
          <a:p>
            <a:r>
              <a:rPr lang="el-GR" altLang="en-US" dirty="0" err="1"/>
              <a:t>Enhanced</a:t>
            </a:r>
            <a:r>
              <a:rPr lang="el-GR" altLang="en-US" dirty="0"/>
              <a:t> </a:t>
            </a:r>
            <a:r>
              <a:rPr lang="el-GR" altLang="en-US" dirty="0" err="1"/>
              <a:t>Data</a:t>
            </a:r>
            <a:r>
              <a:rPr lang="el-GR" altLang="en-US" dirty="0"/>
              <a:t> </a:t>
            </a:r>
            <a:r>
              <a:rPr lang="el-GR" altLang="en-US" dirty="0" err="1"/>
              <a:t>rates</a:t>
            </a:r>
            <a:r>
              <a:rPr lang="el-GR" altLang="en-US" dirty="0"/>
              <a:t> for GSM </a:t>
            </a:r>
            <a:r>
              <a:rPr lang="el-GR" altLang="en-US" dirty="0" err="1"/>
              <a:t>Evolution</a:t>
            </a:r>
            <a:r>
              <a:rPr lang="el-GR" altLang="en-US" dirty="0"/>
              <a:t> (EDGE)</a:t>
            </a:r>
            <a:endParaRPr lang="en-US" altLang="en-US" dirty="0"/>
          </a:p>
          <a:p>
            <a:r>
              <a:rPr lang="el-GR" altLang="en-US" dirty="0"/>
              <a:t>Τρίτη γενιά κινητής τηλεφωνίας - </a:t>
            </a:r>
            <a:r>
              <a:rPr lang="en-US" altLang="en-US" dirty="0"/>
              <a:t>Universal Mobile Telecommunication System (UMTS) </a:t>
            </a:r>
            <a:r>
              <a:rPr lang="el-GR" altLang="en-US" dirty="0"/>
              <a:t>και </a:t>
            </a:r>
            <a:r>
              <a:rPr lang="en-US" altLang="en-US" dirty="0"/>
              <a:t>High Speed Packet Access (HSPA)</a:t>
            </a:r>
          </a:p>
          <a:p>
            <a:r>
              <a:rPr lang="en-US" altLang="en-US" dirty="0"/>
              <a:t>LTE</a:t>
            </a:r>
          </a:p>
          <a:p>
            <a:r>
              <a:rPr lang="en-US" altLang="en-US" dirty="0"/>
              <a:t>LTE-Advanced (LTE-A)</a:t>
            </a:r>
            <a:endParaRPr lang="el-GR" altLang="en-US" dirty="0"/>
          </a:p>
          <a:p>
            <a:r>
              <a:rPr lang="el-GR" altLang="en-US" dirty="0"/>
              <a:t>5</a:t>
            </a:r>
            <a:r>
              <a:rPr lang="en-US" altLang="en-US" dirty="0"/>
              <a:t>G </a:t>
            </a:r>
            <a:r>
              <a:rPr lang="el-GR" altLang="en-US" dirty="0"/>
              <a:t>Δίκτυα</a:t>
            </a:r>
            <a:endParaRPr lang="en-US" altLang="en-US" dirty="0"/>
          </a:p>
          <a:p>
            <a:pPr marL="0"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3038295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Περιορισμοί </a:t>
            </a:r>
            <a:r>
              <a:rPr lang="en-US" altLang="en-US" dirty="0"/>
              <a:t>GPRS</a:t>
            </a:r>
            <a:r>
              <a:rPr lang="el-GR" altLang="en-US" dirty="0"/>
              <a:t> (2/3)</a:t>
            </a:r>
            <a:endParaRPr lang="en-US" dirty="0"/>
          </a:p>
        </p:txBody>
      </p:sp>
      <p:sp>
        <p:nvSpPr>
          <p:cNvPr id="3" name="Content Placeholder 2"/>
          <p:cNvSpPr>
            <a:spLocks noGrp="1"/>
          </p:cNvSpPr>
          <p:nvPr>
            <p:ph idx="1"/>
          </p:nvPr>
        </p:nvSpPr>
        <p:spPr/>
        <p:txBody>
          <a:bodyPr>
            <a:normAutofit fontScale="92500" lnSpcReduction="20000"/>
          </a:bodyPr>
          <a:lstStyle/>
          <a:p>
            <a:r>
              <a:rPr lang="en-GB" altLang="en-US" u="sng" dirty="0"/>
              <a:t>Κα</a:t>
            </a:r>
            <a:r>
              <a:rPr lang="en-GB" altLang="en-US" u="sng" dirty="0" err="1"/>
              <a:t>θυστερήσεις</a:t>
            </a:r>
            <a:r>
              <a:rPr lang="en-GB" altLang="en-US" u="sng" dirty="0"/>
              <a:t> </a:t>
            </a:r>
            <a:r>
              <a:rPr lang="en-GB" altLang="en-US" u="sng" dirty="0" err="1"/>
              <a:t>μετ</a:t>
            </a:r>
            <a:r>
              <a:rPr lang="en-GB" altLang="en-US" u="sng" dirty="0"/>
              <a:t>αφοράς</a:t>
            </a:r>
            <a:endParaRPr lang="el-GR" altLang="en-US" u="sng" dirty="0"/>
          </a:p>
          <a:p>
            <a:pPr lvl="1"/>
            <a:r>
              <a:rPr lang="en-US" altLang="en-US" dirty="0"/>
              <a:t>Τα πα</a:t>
            </a:r>
            <a:r>
              <a:rPr lang="en-US" altLang="en-US" dirty="0" err="1"/>
              <a:t>κέτ</a:t>
            </a:r>
            <a:r>
              <a:rPr lang="en-US" altLang="en-US" dirty="0"/>
              <a:t>α του GPRS στέλνονται σε διάφορες κατευθύνσεις για να φτάσουν στον ίδιο προορισμό</a:t>
            </a:r>
            <a:endParaRPr lang="el-GR" altLang="en-US" dirty="0"/>
          </a:p>
          <a:p>
            <a:pPr lvl="1"/>
            <a:r>
              <a:rPr lang="en-US" altLang="en-US" dirty="0" err="1"/>
              <a:t>Αυτό</a:t>
            </a:r>
            <a:r>
              <a:rPr lang="en-US" altLang="en-US" dirty="0"/>
              <a:t> </a:t>
            </a:r>
            <a:r>
              <a:rPr lang="en-US" altLang="en-US" dirty="0" err="1"/>
              <a:t>εμ</a:t>
            </a:r>
            <a:r>
              <a:rPr lang="en-US" altLang="en-US" dirty="0"/>
              <a:t>περιέχει τη δυνατότητα για ένα ή περισσότερα πακέτα </a:t>
            </a:r>
            <a:r>
              <a:rPr lang="el-GR" altLang="en-US" dirty="0"/>
              <a:t>ν</a:t>
            </a:r>
            <a:r>
              <a:rPr lang="en-US" altLang="en-US" dirty="0"/>
              <a:t>α χα</a:t>
            </a:r>
            <a:r>
              <a:rPr lang="en-US" altLang="en-US" dirty="0" err="1"/>
              <a:t>θούν</a:t>
            </a:r>
            <a:r>
              <a:rPr lang="en-US" altLang="en-US" dirty="0"/>
              <a:t> ή να υπ</a:t>
            </a:r>
            <a:r>
              <a:rPr lang="en-US" altLang="en-US" dirty="0" err="1"/>
              <a:t>οστούν</a:t>
            </a:r>
            <a:r>
              <a:rPr lang="en-US" altLang="en-US" dirty="0"/>
              <a:t> β</a:t>
            </a:r>
            <a:r>
              <a:rPr lang="en-US" altLang="en-US" dirty="0" err="1"/>
              <a:t>λά</a:t>
            </a:r>
            <a:r>
              <a:rPr lang="en-US" altLang="en-US" dirty="0"/>
              <a:t>βη κατά τη διάρκεια της μετάδοσης</a:t>
            </a:r>
          </a:p>
          <a:p>
            <a:r>
              <a:rPr lang="en-GB" altLang="en-US" u="sng" dirty="0" err="1"/>
              <a:t>Όχι</a:t>
            </a:r>
            <a:r>
              <a:rPr lang="en-GB" altLang="en-US" u="sng" dirty="0"/>
              <a:t> απ</a:t>
            </a:r>
            <a:r>
              <a:rPr lang="en-GB" altLang="en-US" u="sng" dirty="0" err="1"/>
              <a:t>οθήκευση</a:t>
            </a:r>
            <a:r>
              <a:rPr lang="en-GB" altLang="en-US" u="sng" dirty="0"/>
              <a:t> και π</a:t>
            </a:r>
            <a:r>
              <a:rPr lang="en-GB" altLang="en-US" u="sng" dirty="0" err="1"/>
              <a:t>ροώθησ</a:t>
            </a:r>
            <a:r>
              <a:rPr lang="el-GR" altLang="en-US" u="sng" dirty="0"/>
              <a:t>η</a:t>
            </a:r>
          </a:p>
          <a:p>
            <a:pPr lvl="1"/>
            <a:r>
              <a:rPr lang="en-GB" altLang="en-US" dirty="0" err="1"/>
              <a:t>Ενώ</a:t>
            </a:r>
            <a:r>
              <a:rPr lang="en-GB" altLang="en-US" dirty="0"/>
              <a:t> η </a:t>
            </a:r>
            <a:r>
              <a:rPr lang="en-GB" altLang="en-US" dirty="0" err="1"/>
              <a:t>μηχ</a:t>
            </a:r>
            <a:r>
              <a:rPr lang="en-GB" altLang="en-US" dirty="0"/>
              <a:t>ανή αποθήκευσης και προώθησης είναι η καρδιά του κέντρου SMS και κύριο χαρακτηριστικό της υπηρεσίας SMS, δεν υπάρχει κάτι αντίστοιχο στο GPRS</a:t>
            </a:r>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Περιορισμοί </a:t>
            </a:r>
            <a:r>
              <a:rPr lang="en-US" altLang="en-US"/>
              <a:t>GPRS</a:t>
            </a:r>
            <a:r>
              <a:rPr lang="el-GR" altLang="en-US"/>
              <a:t> (3/3)</a:t>
            </a:r>
            <a:endParaRPr lang="en-US" dirty="0"/>
          </a:p>
        </p:txBody>
      </p:sp>
      <p:sp>
        <p:nvSpPr>
          <p:cNvPr id="3" name="Content Placeholder 2"/>
          <p:cNvSpPr>
            <a:spLocks noGrp="1"/>
          </p:cNvSpPr>
          <p:nvPr>
            <p:ph idx="1"/>
          </p:nvPr>
        </p:nvSpPr>
        <p:spPr/>
        <p:txBody>
          <a:bodyPr/>
          <a:lstStyle/>
          <a:p>
            <a:r>
              <a:rPr lang="en-GB" altLang="en-US" u="sng" dirty="0" err="1"/>
              <a:t>Μη</a:t>
            </a:r>
            <a:r>
              <a:rPr lang="en-GB" altLang="en-US" u="sng" dirty="0"/>
              <a:t> β</a:t>
            </a:r>
            <a:r>
              <a:rPr lang="en-GB" altLang="en-US" u="sng" dirty="0" err="1"/>
              <a:t>έλτιστη</a:t>
            </a:r>
            <a:r>
              <a:rPr lang="en-GB" altLang="en-US" u="sng" dirty="0"/>
              <a:t> </a:t>
            </a:r>
            <a:r>
              <a:rPr lang="en-GB" altLang="en-US" u="sng" dirty="0" err="1"/>
              <a:t>κωδικο</a:t>
            </a:r>
            <a:r>
              <a:rPr lang="en-GB" altLang="en-US" u="sng" dirty="0"/>
              <a:t>ποίηση</a:t>
            </a:r>
            <a:endParaRPr lang="en-US" altLang="en-US" u="sng" dirty="0"/>
          </a:p>
          <a:p>
            <a:pPr lvl="1"/>
            <a:r>
              <a:rPr lang="en-US" altLang="en-US" dirty="0" err="1"/>
              <a:t>Το</a:t>
            </a:r>
            <a:r>
              <a:rPr lang="en-US" altLang="en-US" dirty="0"/>
              <a:t> GPRS βα</a:t>
            </a:r>
            <a:r>
              <a:rPr lang="en-US" altLang="en-US" dirty="0" err="1"/>
              <a:t>σίζετ</a:t>
            </a:r>
            <a:r>
              <a:rPr lang="en-US" altLang="en-US" dirty="0"/>
              <a:t>αι σε μία κωδικοποίηση που καλείται Gaussian Minimum Shift Keying (GMSK)</a:t>
            </a:r>
          </a:p>
          <a:p>
            <a:pPr lvl="1"/>
            <a:r>
              <a:rPr lang="en-US" altLang="en-US" dirty="0" err="1"/>
              <a:t>Το</a:t>
            </a:r>
            <a:r>
              <a:rPr lang="en-US" altLang="en-US" dirty="0"/>
              <a:t> EDGE </a:t>
            </a:r>
            <a:r>
              <a:rPr lang="el-GR" altLang="en-US" dirty="0"/>
              <a:t>και το </a:t>
            </a:r>
            <a:r>
              <a:rPr lang="en-US" altLang="en-US" dirty="0"/>
              <a:t>UMTS βα</a:t>
            </a:r>
            <a:r>
              <a:rPr lang="en-US" altLang="en-US" dirty="0" err="1"/>
              <a:t>σίζ</a:t>
            </a:r>
            <a:r>
              <a:rPr lang="el-GR" altLang="en-US" dirty="0" err="1"/>
              <a:t>ονται</a:t>
            </a:r>
            <a:r>
              <a:rPr lang="en-US" altLang="en-US" dirty="0"/>
              <a:t> </a:t>
            </a:r>
            <a:r>
              <a:rPr lang="en-US" altLang="en-US" dirty="0" err="1"/>
              <a:t>σε</a:t>
            </a:r>
            <a:r>
              <a:rPr lang="en-US" altLang="en-US" dirty="0"/>
              <a:t> </a:t>
            </a:r>
            <a:r>
              <a:rPr lang="en-US" altLang="en-US" dirty="0" err="1"/>
              <a:t>έν</a:t>
            </a:r>
            <a:r>
              <a:rPr lang="en-US" altLang="en-US" dirty="0"/>
              <a:t>αν νέο τρόπο κωδικοποίησης, ονομαζόμενο 8 Phase-shift keying (PSK), ο οποίος επιτρέπει μεγαλύτερο ρυθμό μετάδοσης</a:t>
            </a:r>
            <a:endParaRPr lang="en-GB" altLang="en-US" dirty="0"/>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Αρχιτεκτονική</a:t>
            </a:r>
            <a:r>
              <a:rPr lang="en-US" altLang="en-US" dirty="0"/>
              <a:t> GPRS (1/</a:t>
            </a:r>
            <a:r>
              <a:rPr lang="el-GR" altLang="en-US" dirty="0"/>
              <a:t>3</a:t>
            </a:r>
            <a:r>
              <a:rPr lang="en-US" altLang="en-US" dirty="0"/>
              <a:t>)</a:t>
            </a:r>
            <a:endParaRPr lang="en-US" dirty="0"/>
          </a:p>
        </p:txBody>
      </p:sp>
      <p:sp>
        <p:nvSpPr>
          <p:cNvPr id="3" name="Content Placeholder 2"/>
          <p:cNvSpPr>
            <a:spLocks noGrp="1"/>
          </p:cNvSpPr>
          <p:nvPr>
            <p:ph idx="1"/>
          </p:nvPr>
        </p:nvSpPr>
        <p:spPr/>
        <p:txBody>
          <a:bodyPr/>
          <a:lstStyle/>
          <a:p>
            <a:r>
              <a:rPr lang="el-GR" altLang="en-US" dirty="0"/>
              <a:t>Ε</a:t>
            </a:r>
            <a:r>
              <a:rPr lang="en-GB" altLang="en-US" dirty="0" err="1"/>
              <a:t>ισάγετ</a:t>
            </a:r>
            <a:r>
              <a:rPr lang="en-GB" altLang="en-US" dirty="0"/>
              <a:t>αι</a:t>
            </a:r>
            <a:r>
              <a:rPr lang="el-GR" altLang="en-US" dirty="0"/>
              <a:t> μ</a:t>
            </a:r>
            <a:r>
              <a:rPr lang="en-GB" altLang="en-US" dirty="0"/>
              <a:t>ία </a:t>
            </a:r>
            <a:r>
              <a:rPr lang="en-GB" altLang="en-US" dirty="0" err="1"/>
              <a:t>νέ</a:t>
            </a:r>
            <a:r>
              <a:rPr lang="en-GB" altLang="en-US" dirty="0"/>
              <a:t>α κλάση κόμβων δικτύου, οι οποίοι καλούνται «Κόμβοι Υποστήριξης GPRS- </a:t>
            </a:r>
            <a:r>
              <a:rPr lang="en-US" altLang="en-US" dirty="0"/>
              <a:t>GPRS Support Nodes </a:t>
            </a:r>
            <a:r>
              <a:rPr lang="en-GB" altLang="en-US" dirty="0"/>
              <a:t>(GSN)»</a:t>
            </a:r>
            <a:r>
              <a:rPr lang="el-GR" altLang="en-US" dirty="0"/>
              <a:t> μ</a:t>
            </a:r>
            <a:r>
              <a:rPr lang="en-GB" altLang="en-US" dirty="0"/>
              <a:t>ε </a:t>
            </a:r>
            <a:r>
              <a:rPr lang="en-GB" altLang="en-US" dirty="0" err="1"/>
              <a:t>σκο</a:t>
            </a:r>
            <a:r>
              <a:rPr lang="en-GB" altLang="en-US" dirty="0"/>
              <a:t>πό την ενσωμάτωση του GPRS στην υπάρχουσα αρχιτεκτονική του GSM</a:t>
            </a:r>
            <a:endParaRPr lang="el-GR" altLang="en-US" dirty="0"/>
          </a:p>
          <a:p>
            <a:r>
              <a:rPr lang="el-GR" altLang="en-US" dirty="0"/>
              <a:t>Δύο τύποι </a:t>
            </a:r>
            <a:r>
              <a:rPr lang="en-US" altLang="en-US" dirty="0"/>
              <a:t>GSN </a:t>
            </a:r>
            <a:r>
              <a:rPr lang="el-GR" altLang="en-US" dirty="0"/>
              <a:t>:</a:t>
            </a:r>
            <a:endParaRPr lang="en-US" altLang="en-US" dirty="0"/>
          </a:p>
          <a:p>
            <a:pPr lvl="1"/>
            <a:r>
              <a:rPr lang="en-US" altLang="en-US" dirty="0"/>
              <a:t>SGSN (Serving GPRS Support Node)</a:t>
            </a:r>
          </a:p>
          <a:p>
            <a:pPr lvl="1"/>
            <a:r>
              <a:rPr lang="en-US" altLang="en-US" dirty="0"/>
              <a:t>GGSN (Gateway GPRS Support Node)</a:t>
            </a:r>
            <a:endParaRPr lang="en-GB" altLang="en-US" dirty="0"/>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Αρχιτεκτονική</a:t>
            </a:r>
            <a:r>
              <a:rPr lang="en-US" altLang="en-US" dirty="0"/>
              <a:t> GPRS</a:t>
            </a:r>
            <a:r>
              <a:rPr lang="el-GR" altLang="en-US" dirty="0"/>
              <a:t> </a:t>
            </a:r>
            <a:r>
              <a:rPr lang="en-US" altLang="en-US" dirty="0"/>
              <a:t>(</a:t>
            </a:r>
            <a:r>
              <a:rPr lang="el-GR" altLang="en-US" dirty="0"/>
              <a:t>2</a:t>
            </a:r>
            <a:r>
              <a:rPr lang="en-US" altLang="en-US" dirty="0"/>
              <a:t>/</a:t>
            </a:r>
            <a:r>
              <a:rPr lang="el-GR" altLang="en-US" dirty="0"/>
              <a:t>3</a:t>
            </a:r>
            <a:r>
              <a:rPr lang="en-US" altLang="en-US" dirty="0"/>
              <a:t>)</a:t>
            </a:r>
            <a:endParaRPr lang="en-US" dirty="0"/>
          </a:p>
        </p:txBody>
      </p:sp>
      <p:sp>
        <p:nvSpPr>
          <p:cNvPr id="3" name="Content Placeholder 2"/>
          <p:cNvSpPr>
            <a:spLocks noGrp="1"/>
          </p:cNvSpPr>
          <p:nvPr>
            <p:ph idx="1"/>
          </p:nvPr>
        </p:nvSpPr>
        <p:spPr/>
        <p:txBody>
          <a:bodyPr>
            <a:normAutofit lnSpcReduction="10000"/>
          </a:bodyPr>
          <a:lstStyle/>
          <a:p>
            <a:r>
              <a:rPr lang="el-GR" altLang="en-US" dirty="0"/>
              <a:t>Κόμβος </a:t>
            </a:r>
            <a:r>
              <a:rPr lang="en-US" altLang="en-US" dirty="0"/>
              <a:t>SGSN</a:t>
            </a:r>
          </a:p>
          <a:p>
            <a:pPr lvl="1"/>
            <a:r>
              <a:rPr lang="el-GR" altLang="en-US" dirty="0"/>
              <a:t>Ε</a:t>
            </a:r>
            <a:r>
              <a:rPr lang="en-US" altLang="en-US" dirty="0" err="1"/>
              <a:t>ίν</a:t>
            </a:r>
            <a:r>
              <a:rPr lang="en-US" altLang="en-US" dirty="0"/>
              <a:t>αι υπεύθυνος για την μεταφορά των πακέτων δεδομένων, από και προς τους κινητούς σταθμούς που βρίσκονται στην περιοχή υπηρεσίας του</a:t>
            </a:r>
            <a:endParaRPr lang="el-GR" altLang="en-US" dirty="0"/>
          </a:p>
          <a:p>
            <a:pPr lvl="1"/>
            <a:r>
              <a:rPr lang="el-GR" altLang="en-US" dirty="0"/>
              <a:t>Πραγματοποιεί</a:t>
            </a:r>
            <a:r>
              <a:rPr lang="en-US" altLang="en-US" dirty="0"/>
              <a:t>:</a:t>
            </a:r>
          </a:p>
          <a:p>
            <a:pPr lvl="2"/>
            <a:r>
              <a:rPr lang="el-GR" altLang="en-US" dirty="0"/>
              <a:t>Δ</a:t>
            </a:r>
            <a:r>
              <a:rPr lang="en-US" altLang="en-US" dirty="0" err="1"/>
              <a:t>ρομολόγηση</a:t>
            </a:r>
            <a:r>
              <a:rPr lang="en-US" altLang="en-US" dirty="0"/>
              <a:t> και </a:t>
            </a:r>
            <a:r>
              <a:rPr lang="en-US" altLang="en-US" dirty="0" err="1"/>
              <a:t>μετ</a:t>
            </a:r>
            <a:r>
              <a:rPr lang="en-US" altLang="en-US" dirty="0"/>
              <a:t>αφορά πακέτων</a:t>
            </a:r>
            <a:endParaRPr lang="el-GR" altLang="en-US" dirty="0"/>
          </a:p>
          <a:p>
            <a:pPr lvl="2"/>
            <a:r>
              <a:rPr lang="el-GR" altLang="en-US" dirty="0"/>
              <a:t>Έ</a:t>
            </a:r>
            <a:r>
              <a:rPr lang="en-US" altLang="en-US" dirty="0" err="1"/>
              <a:t>λεγχο</a:t>
            </a:r>
            <a:r>
              <a:rPr lang="en-US" altLang="en-US" dirty="0"/>
              <a:t> </a:t>
            </a:r>
            <a:r>
              <a:rPr lang="en-US" altLang="en-US" dirty="0" err="1"/>
              <a:t>κινητικότητ</a:t>
            </a:r>
            <a:r>
              <a:rPr lang="en-US" altLang="en-US" dirty="0"/>
              <a:t>ας </a:t>
            </a:r>
            <a:endParaRPr lang="el-GR" altLang="en-US" dirty="0"/>
          </a:p>
          <a:p>
            <a:pPr lvl="2"/>
            <a:r>
              <a:rPr lang="el-GR" altLang="en-US" dirty="0"/>
              <a:t>Λ</a:t>
            </a:r>
            <a:r>
              <a:rPr lang="en-US" altLang="en-US" dirty="0" err="1"/>
              <a:t>ειτουργίες</a:t>
            </a:r>
            <a:r>
              <a:rPr lang="en-US" altLang="en-US" dirty="0"/>
              <a:t> τα</a:t>
            </a:r>
            <a:r>
              <a:rPr lang="en-US" altLang="en-US" dirty="0" err="1"/>
              <a:t>υτ</a:t>
            </a:r>
            <a:r>
              <a:rPr lang="el-GR" altLang="en-US" dirty="0" err="1"/>
              <a:t>οποίησης</a:t>
            </a:r>
            <a:r>
              <a:rPr lang="en-US" altLang="en-US" dirty="0"/>
              <a:t> και </a:t>
            </a:r>
            <a:r>
              <a:rPr lang="en-US" altLang="en-US" dirty="0" err="1"/>
              <a:t>χρέωσης</a:t>
            </a:r>
            <a:endParaRPr lang="en-US" altLang="en-US" dirty="0"/>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Αρχιτεκτονική</a:t>
            </a:r>
            <a:r>
              <a:rPr lang="en-US" altLang="en-US" dirty="0"/>
              <a:t> GPRS</a:t>
            </a:r>
            <a:r>
              <a:rPr lang="el-GR" altLang="en-US" dirty="0"/>
              <a:t> </a:t>
            </a:r>
            <a:r>
              <a:rPr lang="en-US" altLang="en-US" dirty="0"/>
              <a:t>(</a:t>
            </a:r>
            <a:r>
              <a:rPr lang="el-GR" altLang="en-US" dirty="0"/>
              <a:t>3</a:t>
            </a:r>
            <a:r>
              <a:rPr lang="en-US" altLang="en-US" dirty="0"/>
              <a:t>/</a:t>
            </a:r>
            <a:r>
              <a:rPr lang="el-GR" altLang="en-US" dirty="0"/>
              <a:t>3</a:t>
            </a:r>
            <a:r>
              <a:rPr lang="en-US" altLang="en-US" dirty="0"/>
              <a:t>)</a:t>
            </a:r>
            <a:endParaRPr lang="en-US" dirty="0"/>
          </a:p>
        </p:txBody>
      </p:sp>
      <p:sp>
        <p:nvSpPr>
          <p:cNvPr id="3" name="Content Placeholder 2"/>
          <p:cNvSpPr>
            <a:spLocks noGrp="1"/>
          </p:cNvSpPr>
          <p:nvPr>
            <p:ph idx="1"/>
          </p:nvPr>
        </p:nvSpPr>
        <p:spPr/>
        <p:txBody>
          <a:bodyPr/>
          <a:lstStyle/>
          <a:p>
            <a:r>
              <a:rPr lang="el-GR" altLang="en-US" dirty="0"/>
              <a:t>Κόμβος </a:t>
            </a:r>
            <a:r>
              <a:rPr lang="en-US" altLang="en-US" dirty="0"/>
              <a:t>GGSN</a:t>
            </a:r>
            <a:endParaRPr lang="el-GR" altLang="en-US" dirty="0"/>
          </a:p>
          <a:p>
            <a:pPr lvl="1"/>
            <a:r>
              <a:rPr lang="el-GR" altLang="en-US" dirty="0"/>
              <a:t>Λ</a:t>
            </a:r>
            <a:r>
              <a:rPr lang="en-GB" altLang="en-US" dirty="0" err="1"/>
              <a:t>ειτουργεί</a:t>
            </a:r>
            <a:r>
              <a:rPr lang="en-GB" altLang="en-US" dirty="0"/>
              <a:t> </a:t>
            </a:r>
            <a:r>
              <a:rPr lang="en-GB" altLang="en-US" dirty="0" err="1"/>
              <a:t>ως</a:t>
            </a:r>
            <a:r>
              <a:rPr lang="en-GB" altLang="en-US" dirty="0"/>
              <a:t> </a:t>
            </a:r>
            <a:r>
              <a:rPr lang="en-GB" altLang="en-US" dirty="0" err="1"/>
              <a:t>δι</a:t>
            </a:r>
            <a:r>
              <a:rPr lang="en-GB" altLang="en-US" dirty="0"/>
              <a:t>ασύνδεση μεταξύ του κορμού του δικτύου GPRS και των εξωτερικών δικτύων δεδομένων πακέτων</a:t>
            </a:r>
            <a:endParaRPr lang="el-GR" altLang="en-US" dirty="0"/>
          </a:p>
          <a:p>
            <a:pPr lvl="1"/>
            <a:r>
              <a:rPr lang="en-GB" altLang="en-US" dirty="0" err="1"/>
              <a:t>Μετ</a:t>
            </a:r>
            <a:r>
              <a:rPr lang="en-GB" altLang="en-US" dirty="0"/>
              <a:t>ατρέπει τα πακέτα GPRS που προέρχονται από το SGSN σε πακέτα του καταλλήλου πρωτοκόλλου </a:t>
            </a:r>
            <a:r>
              <a:rPr lang="en-US" dirty="0"/>
              <a:t>Packet Data Protocol (</a:t>
            </a:r>
            <a:r>
              <a:rPr lang="en-GB" altLang="en-US" dirty="0"/>
              <a:t>PDP), </a:t>
            </a:r>
            <a:r>
              <a:rPr lang="en-GB" altLang="en-US" dirty="0" err="1"/>
              <a:t>γι</a:t>
            </a:r>
            <a:r>
              <a:rPr lang="en-GB" altLang="en-US" dirty="0"/>
              <a:t>α παράδειγμα X.25 ή IP και τα μεταδίδει στο κατάλληλο δίκτυο δεδομένων.</a:t>
            </a:r>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GPRS - </a:t>
            </a:r>
            <a:r>
              <a:rPr lang="el-GR" dirty="0"/>
              <a:t>Δομή κόμβων</a:t>
            </a:r>
            <a:endParaRPr lang="en-US" dirty="0"/>
          </a:p>
        </p:txBody>
      </p:sp>
      <p:pic>
        <p:nvPicPr>
          <p:cNvPr id="3074" name="Picture 2" descr="Εικόνα. Λογικοί κόμβοι στο GPRS&#10;"/>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4649" b="4649"/>
          <a:stretch>
            <a:fillRect/>
          </a:stretch>
        </p:blipFill>
        <p:spPr bwMode="auto">
          <a:xfrm>
            <a:off x="1691680" y="1943013"/>
            <a:ext cx="5486400"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a:xfrm>
            <a:off x="1115108" y="5373216"/>
            <a:ext cx="6840760" cy="943000"/>
          </a:xfrm>
        </p:spPr>
        <p:txBody>
          <a:bodyPr>
            <a:normAutofit/>
          </a:bodyPr>
          <a:lstStyle/>
          <a:p>
            <a:pPr algn="ctr"/>
            <a:r>
              <a:rPr lang="el-GR" dirty="0"/>
              <a:t>Λογικοί κόμβοι στο </a:t>
            </a:r>
            <a:r>
              <a:rPr lang="en-US" dirty="0"/>
              <a:t>GPRS </a:t>
            </a:r>
          </a:p>
          <a:p>
            <a:pPr algn="ctr"/>
            <a:r>
              <a:rPr lang="en-US" sz="1500" dirty="0"/>
              <a:t>(</a:t>
            </a:r>
            <a:r>
              <a:rPr lang="el-GR" sz="1500" dirty="0"/>
              <a:t>πηγή: </a:t>
            </a:r>
            <a:r>
              <a:rPr lang="en-US" sz="1500" dirty="0"/>
              <a:t>https://commons.wikimedia.org/wiki/File:GPRS_core_structure.png)</a:t>
            </a:r>
          </a:p>
        </p:txBody>
      </p:sp>
    </p:spTree>
    <p:extLst>
      <p:ext uri="{BB962C8B-B14F-4D97-AF65-F5344CB8AC3E}">
        <p14:creationId xmlns:p14="http://schemas.microsoft.com/office/powerpoint/2010/main" val="2388469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GPRS – QoS</a:t>
            </a:r>
            <a:r>
              <a:rPr lang="el-GR" altLang="en-US"/>
              <a:t> (1/2)</a:t>
            </a:r>
            <a:endParaRPr lang="en-US" dirty="0"/>
          </a:p>
        </p:txBody>
      </p:sp>
      <p:sp>
        <p:nvSpPr>
          <p:cNvPr id="3" name="Content Placeholder 2"/>
          <p:cNvSpPr>
            <a:spLocks noGrp="1"/>
          </p:cNvSpPr>
          <p:nvPr>
            <p:ph idx="1"/>
          </p:nvPr>
        </p:nvSpPr>
        <p:spPr/>
        <p:txBody>
          <a:bodyPr>
            <a:normAutofit/>
          </a:bodyPr>
          <a:lstStyle/>
          <a:p>
            <a:r>
              <a:rPr lang="en-GB" altLang="en-US" dirty="0" err="1"/>
              <a:t>Το</a:t>
            </a:r>
            <a:r>
              <a:rPr lang="en-GB" altLang="en-US" dirty="0"/>
              <a:t> GPRS επ</a:t>
            </a:r>
            <a:r>
              <a:rPr lang="en-GB" altLang="en-US" dirty="0" err="1"/>
              <a:t>ιτρέ</a:t>
            </a:r>
            <a:r>
              <a:rPr lang="en-GB" altLang="en-US" dirty="0"/>
              <a:t>πει τον καθορισμό προφίλ QoS με βάση τις </a:t>
            </a:r>
            <a:r>
              <a:rPr lang="el-GR" altLang="en-US" dirty="0"/>
              <a:t>εξής </a:t>
            </a:r>
            <a:r>
              <a:rPr lang="en-GB" altLang="en-US" dirty="0"/>
              <a:t>παρα</a:t>
            </a:r>
            <a:r>
              <a:rPr lang="en-GB" altLang="en-US" dirty="0" err="1"/>
              <a:t>μέτρους</a:t>
            </a:r>
            <a:r>
              <a:rPr lang="en-GB" altLang="en-US" dirty="0"/>
              <a:t>: </a:t>
            </a:r>
            <a:endParaRPr lang="en-US" altLang="en-US" dirty="0"/>
          </a:p>
          <a:p>
            <a:pPr lvl="1"/>
            <a:r>
              <a:rPr lang="en-GB" altLang="en-US" dirty="0" err="1"/>
              <a:t>Ακολουθί</a:t>
            </a:r>
            <a:r>
              <a:rPr lang="en-GB" altLang="en-US" dirty="0"/>
              <a:t>α εξυπηρέτησης</a:t>
            </a:r>
            <a:endParaRPr lang="el-GR" altLang="en-US" dirty="0"/>
          </a:p>
          <a:p>
            <a:pPr lvl="2"/>
            <a:r>
              <a:rPr lang="el-GR" altLang="en-US" dirty="0"/>
              <a:t>Τρεις κλάσεις π</a:t>
            </a:r>
            <a:r>
              <a:rPr lang="en-US" altLang="en-US" dirty="0" err="1"/>
              <a:t>ροτερ</a:t>
            </a:r>
            <a:r>
              <a:rPr lang="en-US" altLang="en-US" dirty="0"/>
              <a:t>αιότητα</a:t>
            </a:r>
            <a:r>
              <a:rPr lang="el-GR" altLang="en-US" dirty="0"/>
              <a:t>ς</a:t>
            </a:r>
            <a:r>
              <a:rPr lang="en-US" altLang="en-US" dirty="0"/>
              <a:t> </a:t>
            </a:r>
            <a:r>
              <a:rPr lang="en-US" altLang="en-US" dirty="0" err="1"/>
              <a:t>εξυ</a:t>
            </a:r>
            <a:r>
              <a:rPr lang="en-US" altLang="en-US" dirty="0"/>
              <a:t>πηρέτησης: </a:t>
            </a:r>
            <a:endParaRPr lang="el-GR" altLang="en-US" dirty="0"/>
          </a:p>
          <a:p>
            <a:pPr lvl="3"/>
            <a:r>
              <a:rPr lang="en-US" altLang="en-US" dirty="0" err="1"/>
              <a:t>Υψηλή</a:t>
            </a:r>
            <a:endParaRPr lang="el-GR" altLang="en-US" dirty="0"/>
          </a:p>
          <a:p>
            <a:pPr lvl="3"/>
            <a:r>
              <a:rPr lang="el-GR" altLang="en-US" dirty="0"/>
              <a:t>Κ</a:t>
            </a:r>
            <a:r>
              <a:rPr lang="en-US" altLang="en-US" dirty="0"/>
              <a:t>α</a:t>
            </a:r>
            <a:r>
              <a:rPr lang="en-US" altLang="en-US" dirty="0" err="1"/>
              <a:t>νονική</a:t>
            </a:r>
            <a:endParaRPr lang="el-GR" altLang="en-US" dirty="0"/>
          </a:p>
          <a:p>
            <a:pPr lvl="3"/>
            <a:r>
              <a:rPr lang="el-GR" altLang="en-US" dirty="0"/>
              <a:t>Χ</a:t>
            </a:r>
            <a:r>
              <a:rPr lang="en-US" altLang="en-US" dirty="0"/>
              <a:t>α</a:t>
            </a:r>
            <a:r>
              <a:rPr lang="en-US" altLang="en-US" dirty="0" err="1"/>
              <a:t>μηλή</a:t>
            </a:r>
            <a:endParaRPr lang="en-US" altLang="en-US" dirty="0"/>
          </a:p>
        </p:txBody>
      </p:sp>
    </p:spTree>
    <p:extLst>
      <p:ext uri="{BB962C8B-B14F-4D97-AF65-F5344CB8AC3E}">
        <p14:creationId xmlns:p14="http://schemas.microsoft.com/office/powerpoint/2010/main" val="1425950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GPRS – QoS</a:t>
            </a:r>
            <a:r>
              <a:rPr lang="el-GR" altLang="en-US"/>
              <a:t> (2/2)</a:t>
            </a:r>
            <a:endParaRPr lang="en-US" dirty="0"/>
          </a:p>
        </p:txBody>
      </p:sp>
      <p:sp>
        <p:nvSpPr>
          <p:cNvPr id="3" name="Content Placeholder 2"/>
          <p:cNvSpPr>
            <a:spLocks noGrp="1"/>
          </p:cNvSpPr>
          <p:nvPr>
            <p:ph idx="1"/>
          </p:nvPr>
        </p:nvSpPr>
        <p:spPr/>
        <p:txBody>
          <a:bodyPr>
            <a:normAutofit/>
          </a:bodyPr>
          <a:lstStyle/>
          <a:p>
            <a:pPr lvl="1"/>
            <a:r>
              <a:rPr lang="el-GR" altLang="en-US" dirty="0" err="1"/>
              <a:t>Ρυθμαπόδοση</a:t>
            </a:r>
            <a:r>
              <a:rPr lang="el-GR" altLang="en-US" dirty="0"/>
              <a:t> </a:t>
            </a:r>
            <a:r>
              <a:rPr lang="en-GB" altLang="en-US" dirty="0"/>
              <a:t>(throughput)</a:t>
            </a:r>
            <a:endParaRPr lang="el-GR" altLang="en-US" dirty="0"/>
          </a:p>
          <a:p>
            <a:pPr lvl="2"/>
            <a:r>
              <a:rPr lang="el-GR" altLang="en-US" dirty="0"/>
              <a:t>Κ</a:t>
            </a:r>
            <a:r>
              <a:rPr lang="en-GB" altLang="en-US" dirty="0"/>
              <a:t>α</a:t>
            </a:r>
            <a:r>
              <a:rPr lang="en-GB" altLang="en-US" dirty="0" err="1"/>
              <a:t>θορίζει</a:t>
            </a:r>
            <a:r>
              <a:rPr lang="en-GB" altLang="en-US" dirty="0"/>
              <a:t> </a:t>
            </a:r>
            <a:r>
              <a:rPr lang="en-GB" altLang="en-US" dirty="0" err="1"/>
              <a:t>το</a:t>
            </a:r>
            <a:r>
              <a:rPr lang="en-GB" altLang="en-US" dirty="0"/>
              <a:t> </a:t>
            </a:r>
            <a:r>
              <a:rPr lang="en-GB" altLang="en-US" dirty="0" err="1"/>
              <a:t>μέγιστο</a:t>
            </a:r>
            <a:r>
              <a:rPr lang="en-GB" altLang="en-US" dirty="0"/>
              <a:t> </a:t>
            </a:r>
            <a:r>
              <a:rPr lang="el-GR" altLang="en-US" dirty="0"/>
              <a:t>και το μέσο </a:t>
            </a:r>
            <a:r>
              <a:rPr lang="en-GB" altLang="en-US" dirty="0" err="1"/>
              <a:t>ρυθμό</a:t>
            </a:r>
            <a:r>
              <a:rPr lang="en-GB" altLang="en-US" dirty="0"/>
              <a:t> bits</a:t>
            </a:r>
            <a:endParaRPr lang="el-GR" altLang="en-US" dirty="0"/>
          </a:p>
          <a:p>
            <a:pPr lvl="1"/>
            <a:r>
              <a:rPr lang="en-GB" altLang="en-US" dirty="0" err="1"/>
              <a:t>Αξιο</a:t>
            </a:r>
            <a:r>
              <a:rPr lang="en-GB" altLang="en-US" dirty="0"/>
              <a:t>πιστία</a:t>
            </a:r>
          </a:p>
          <a:p>
            <a:pPr lvl="2"/>
            <a:r>
              <a:rPr lang="en-GB" altLang="en-US" dirty="0"/>
              <a:t>Υπ</a:t>
            </a:r>
            <a:r>
              <a:rPr lang="en-GB" altLang="en-US" dirty="0" err="1"/>
              <a:t>οδεικνύει</a:t>
            </a:r>
            <a:r>
              <a:rPr lang="en-GB" altLang="en-US" dirty="0"/>
              <a:t> τα χαρα</a:t>
            </a:r>
            <a:r>
              <a:rPr lang="en-GB" altLang="en-US" dirty="0" err="1"/>
              <a:t>κτηριστικά</a:t>
            </a:r>
            <a:r>
              <a:rPr lang="en-GB" altLang="en-US" dirty="0"/>
              <a:t> </a:t>
            </a:r>
            <a:r>
              <a:rPr lang="en-GB" altLang="en-US" dirty="0" err="1"/>
              <a:t>μετάδοσης</a:t>
            </a:r>
            <a:r>
              <a:rPr lang="en-GB" altLang="en-US" dirty="0"/>
              <a:t> π</a:t>
            </a:r>
            <a:r>
              <a:rPr lang="en-GB" altLang="en-US" dirty="0" err="1"/>
              <a:t>ου</a:t>
            </a:r>
            <a:r>
              <a:rPr lang="en-GB" altLang="en-US" dirty="0"/>
              <a:t> απα</a:t>
            </a:r>
            <a:r>
              <a:rPr lang="en-GB" altLang="en-US" dirty="0" err="1"/>
              <a:t>ιτούντ</a:t>
            </a:r>
            <a:r>
              <a:rPr lang="en-GB" altLang="en-US" dirty="0"/>
              <a:t>αι από μία εφαρμογή</a:t>
            </a:r>
          </a:p>
          <a:p>
            <a:pPr lvl="1"/>
            <a:r>
              <a:rPr lang="en-GB" altLang="en-US" dirty="0"/>
              <a:t>Κα</a:t>
            </a:r>
            <a:r>
              <a:rPr lang="en-GB" altLang="en-US" dirty="0" err="1"/>
              <a:t>θυστέρηση</a:t>
            </a:r>
            <a:endParaRPr lang="en-GB" altLang="en-US" dirty="0"/>
          </a:p>
          <a:p>
            <a:pPr lvl="2"/>
            <a:r>
              <a:rPr lang="en-GB" altLang="en-US" dirty="0" err="1"/>
              <a:t>Οι</a:t>
            </a:r>
            <a:r>
              <a:rPr lang="en-GB" altLang="en-US" dirty="0"/>
              <a:t> πα</a:t>
            </a:r>
            <a:r>
              <a:rPr lang="en-GB" altLang="en-US" dirty="0" err="1"/>
              <a:t>ράμετροι</a:t>
            </a:r>
            <a:r>
              <a:rPr lang="en-GB" altLang="en-US" dirty="0"/>
              <a:t> κα</a:t>
            </a:r>
            <a:r>
              <a:rPr lang="en-GB" altLang="en-US" dirty="0" err="1"/>
              <a:t>θυστέρησης</a:t>
            </a:r>
            <a:r>
              <a:rPr lang="en-GB" altLang="en-US" dirty="0"/>
              <a:t> </a:t>
            </a:r>
            <a:r>
              <a:rPr lang="en-GB" altLang="en-US" dirty="0" err="1"/>
              <a:t>ορίζουν</a:t>
            </a:r>
            <a:r>
              <a:rPr lang="en-GB" altLang="en-US" dirty="0"/>
              <a:t> </a:t>
            </a:r>
            <a:r>
              <a:rPr lang="en-GB" altLang="en-US" dirty="0" err="1"/>
              <a:t>μέγιστες</a:t>
            </a:r>
            <a:r>
              <a:rPr lang="en-GB" altLang="en-US" dirty="0"/>
              <a:t> </a:t>
            </a:r>
            <a:r>
              <a:rPr lang="en-GB" altLang="en-US" dirty="0" err="1"/>
              <a:t>τιμές</a:t>
            </a:r>
            <a:r>
              <a:rPr lang="en-GB" altLang="en-US" dirty="0"/>
              <a:t> </a:t>
            </a:r>
            <a:r>
              <a:rPr lang="en-GB" altLang="en-US" dirty="0" err="1"/>
              <a:t>γι</a:t>
            </a:r>
            <a:r>
              <a:rPr lang="en-GB" altLang="en-US" dirty="0"/>
              <a:t>α τη μέση καθυστέρηση</a:t>
            </a:r>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GPRS – </a:t>
            </a:r>
            <a:r>
              <a:rPr lang="el-GR" altLang="en-US"/>
              <a:t>Εφαρμογές (1/2)</a:t>
            </a:r>
            <a:endParaRPr lang="en-US" dirty="0"/>
          </a:p>
        </p:txBody>
      </p:sp>
      <p:sp>
        <p:nvSpPr>
          <p:cNvPr id="3" name="Content Placeholder 2"/>
          <p:cNvSpPr>
            <a:spLocks noGrp="1"/>
          </p:cNvSpPr>
          <p:nvPr>
            <p:ph idx="1"/>
          </p:nvPr>
        </p:nvSpPr>
        <p:spPr/>
        <p:txBody>
          <a:bodyPr/>
          <a:lstStyle/>
          <a:p>
            <a:r>
              <a:rPr lang="en-GB" altLang="en-US"/>
              <a:t>Υπηρεσίες συζήτησης μέσω κειμένου (chat)</a:t>
            </a:r>
          </a:p>
          <a:p>
            <a:r>
              <a:rPr lang="en-GB" altLang="en-US"/>
              <a:t>Πληροφορία σε οπτική μορφή και σε μορφή κειμένου</a:t>
            </a:r>
          </a:p>
          <a:p>
            <a:r>
              <a:rPr lang="en-GB" altLang="en-US"/>
              <a:t>Σταθερές εικόνες</a:t>
            </a:r>
          </a:p>
          <a:p>
            <a:r>
              <a:rPr lang="en-GB" altLang="en-US"/>
              <a:t>Kινούμενες εικόνες</a:t>
            </a:r>
          </a:p>
          <a:p>
            <a:r>
              <a:rPr lang="en-GB" altLang="en-US"/>
              <a:t>Περιήγηση στον Παγκόσμιο Ιστό</a:t>
            </a:r>
          </a:p>
          <a:p>
            <a:r>
              <a:rPr lang="en-GB" altLang="en-US"/>
              <a:t>Διαμοίραση κειμένου / συνεργασία</a:t>
            </a:r>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GPRS – </a:t>
            </a:r>
            <a:r>
              <a:rPr lang="el-GR" altLang="en-US"/>
              <a:t>Εφαρμογές (2/2)</a:t>
            </a:r>
            <a:endParaRPr lang="en-US" dirty="0"/>
          </a:p>
        </p:txBody>
      </p:sp>
      <p:sp>
        <p:nvSpPr>
          <p:cNvPr id="3" name="Content Placeholder 2"/>
          <p:cNvSpPr>
            <a:spLocks noGrp="1"/>
          </p:cNvSpPr>
          <p:nvPr>
            <p:ph idx="1"/>
          </p:nvPr>
        </p:nvSpPr>
        <p:spPr/>
        <p:txBody>
          <a:bodyPr/>
          <a:lstStyle/>
          <a:p>
            <a:r>
              <a:rPr lang="en-GB" altLang="en-US" dirty="0" err="1"/>
              <a:t>Ήχος</a:t>
            </a:r>
            <a:r>
              <a:rPr lang="en-GB" altLang="en-US" dirty="0"/>
              <a:t> </a:t>
            </a:r>
            <a:r>
              <a:rPr lang="en-GB" altLang="en-US" dirty="0" err="1"/>
              <a:t>υψηλής</a:t>
            </a:r>
            <a:r>
              <a:rPr lang="en-GB" altLang="en-US" dirty="0"/>
              <a:t> π</a:t>
            </a:r>
            <a:r>
              <a:rPr lang="en-GB" altLang="en-US" dirty="0" err="1"/>
              <a:t>οιότητ</a:t>
            </a:r>
            <a:r>
              <a:rPr lang="en-GB" altLang="en-US" dirty="0"/>
              <a:t>ας</a:t>
            </a:r>
          </a:p>
          <a:p>
            <a:r>
              <a:rPr lang="en-GB" altLang="en-US" dirty="0" err="1"/>
              <a:t>Ετ</a:t>
            </a:r>
            <a:r>
              <a:rPr lang="en-GB" altLang="en-US" dirty="0"/>
              <a:t>αιρικό Ηλεκτρονικό Ταχυδρομείο</a:t>
            </a:r>
          </a:p>
          <a:p>
            <a:r>
              <a:rPr lang="en-GB" altLang="en-US" dirty="0" err="1"/>
              <a:t>Δι</a:t>
            </a:r>
            <a:r>
              <a:rPr lang="en-GB" altLang="en-US" dirty="0"/>
              <a:t>αδικτυακό Ηλεκτρονικό Ταχυδρομείο</a:t>
            </a:r>
          </a:p>
          <a:p>
            <a:r>
              <a:rPr lang="en-GB" altLang="en-US" dirty="0"/>
              <a:t>Απ</a:t>
            </a:r>
            <a:r>
              <a:rPr lang="en-GB" altLang="en-US" dirty="0" err="1"/>
              <a:t>ομ</a:t>
            </a:r>
            <a:r>
              <a:rPr lang="en-GB" altLang="en-US" dirty="0"/>
              <a:t>ακρυσμένη πρόσβαση σε τοπικά δίκτυα</a:t>
            </a:r>
          </a:p>
          <a:p>
            <a:r>
              <a:rPr lang="en-GB" altLang="en-US" dirty="0" err="1"/>
              <a:t>Μετ</a:t>
            </a:r>
            <a:r>
              <a:rPr lang="en-GB" altLang="en-US" dirty="0"/>
              <a:t>αφορά αρχείων</a:t>
            </a:r>
          </a:p>
          <a:p>
            <a:r>
              <a:rPr lang="en-GB" altLang="en-US" dirty="0" err="1"/>
              <a:t>Αυτομ</a:t>
            </a:r>
            <a:r>
              <a:rPr lang="en-GB" altLang="en-US" dirty="0"/>
              <a:t>ατοποίηση </a:t>
            </a:r>
            <a:r>
              <a:rPr lang="el-GR" altLang="en-US" dirty="0"/>
              <a:t>κ</a:t>
            </a:r>
            <a:r>
              <a:rPr lang="en-GB" altLang="en-US" dirty="0"/>
              <a:t>α</a:t>
            </a:r>
            <a:r>
              <a:rPr lang="en-GB" altLang="en-US" dirty="0" err="1"/>
              <a:t>τοικί</a:t>
            </a:r>
            <a:r>
              <a:rPr lang="en-GB" altLang="en-US" dirty="0"/>
              <a:t>ας</a:t>
            </a:r>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Κυψελοειδής Τηλεφωνία</a:t>
            </a:r>
            <a:endParaRPr lang="en-US" dirty="0"/>
          </a:p>
        </p:txBody>
      </p:sp>
      <p:sp>
        <p:nvSpPr>
          <p:cNvPr id="3" name="Content Placeholder 2"/>
          <p:cNvSpPr>
            <a:spLocks noGrp="1"/>
          </p:cNvSpPr>
          <p:nvPr>
            <p:ph idx="1"/>
          </p:nvPr>
        </p:nvSpPr>
        <p:spPr/>
        <p:txBody>
          <a:bodyPr>
            <a:normAutofit fontScale="85000" lnSpcReduction="20000"/>
          </a:bodyPr>
          <a:lstStyle/>
          <a:p>
            <a:r>
              <a:rPr lang="el-GR" dirty="0"/>
              <a:t>Αρχή: (1946) Το πρώτο εμπορικό σύστημα</a:t>
            </a:r>
            <a:r>
              <a:rPr lang="en-US" dirty="0"/>
              <a:t> </a:t>
            </a:r>
            <a:r>
              <a:rPr lang="el-GR" dirty="0"/>
              <a:t>κινητής τηλεφωνίας: μια κεντρική κεραία εξυπηρετούσε τους συνδρομητές μέσω</a:t>
            </a:r>
            <a:r>
              <a:rPr lang="en-US" dirty="0"/>
              <a:t> </a:t>
            </a:r>
            <a:r>
              <a:rPr lang="el-GR" dirty="0"/>
              <a:t>των διαθέσιμων καναλιών </a:t>
            </a:r>
            <a:endParaRPr lang="en-US" dirty="0"/>
          </a:p>
          <a:p>
            <a:r>
              <a:rPr lang="el-GR" dirty="0"/>
              <a:t>Η αύξηση του αριθμού των συνδρομητών</a:t>
            </a:r>
            <a:r>
              <a:rPr lang="en-US" dirty="0"/>
              <a:t> </a:t>
            </a:r>
            <a:r>
              <a:rPr lang="el-GR" dirty="0"/>
              <a:t>δημιούργησε προβλήματα, αφού τα</a:t>
            </a:r>
            <a:r>
              <a:rPr lang="en-US" dirty="0"/>
              <a:t> </a:t>
            </a:r>
            <a:r>
              <a:rPr lang="el-GR" dirty="0"/>
              <a:t>διαθέσιμα κανάλια ήταν περιορισμένα</a:t>
            </a:r>
          </a:p>
          <a:p>
            <a:r>
              <a:rPr lang="el-GR" dirty="0"/>
              <a:t>Λύση: η κυψελοειδής τηλεφωνία =&gt; οι περιοχές διαιρούνται σε περιοχές / κυψέλες με μια μικρή κεραία ανά περιοχή</a:t>
            </a:r>
          </a:p>
          <a:p>
            <a:r>
              <a:rPr lang="el-GR" dirty="0"/>
              <a:t>Αλματώδης εξέλιξη: Σήμερα οι συνδρομές κινητής τηλεφωνίας ξεπερνούν τις 5 δις σε όλο τον κόσμο</a:t>
            </a:r>
          </a:p>
        </p:txBody>
      </p:sp>
    </p:spTree>
    <p:extLst>
      <p:ext uri="{BB962C8B-B14F-4D97-AF65-F5344CB8AC3E}">
        <p14:creationId xmlns:p14="http://schemas.microsoft.com/office/powerpoint/2010/main" val="2771635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EDGE (1/2)</a:t>
            </a:r>
            <a:endParaRPr lang="en-US" dirty="0"/>
          </a:p>
        </p:txBody>
      </p:sp>
      <p:sp>
        <p:nvSpPr>
          <p:cNvPr id="3" name="Content Placeholder 2"/>
          <p:cNvSpPr>
            <a:spLocks noGrp="1"/>
          </p:cNvSpPr>
          <p:nvPr>
            <p:ph idx="1"/>
          </p:nvPr>
        </p:nvSpPr>
        <p:spPr/>
        <p:txBody>
          <a:bodyPr>
            <a:normAutofit lnSpcReduction="10000"/>
          </a:bodyPr>
          <a:lstStyle/>
          <a:p>
            <a:r>
              <a:rPr lang="en-US" altLang="en-US" dirty="0"/>
              <a:t>T</a:t>
            </a:r>
            <a:r>
              <a:rPr lang="en-GB" altLang="en-US" dirty="0"/>
              <a:t>ο EDGE </a:t>
            </a:r>
            <a:r>
              <a:rPr lang="en-GB" altLang="en-US" dirty="0" err="1"/>
              <a:t>είν</a:t>
            </a:r>
            <a:r>
              <a:rPr lang="en-GB" altLang="en-US" dirty="0"/>
              <a:t>αι κυρίως μία βελτίωση πάνω στην ασύρματη διασύνδεση </a:t>
            </a:r>
            <a:endParaRPr lang="el-GR" altLang="en-US" dirty="0"/>
          </a:p>
          <a:p>
            <a:r>
              <a:rPr lang="el-GR" altLang="en-US" dirty="0"/>
              <a:t>Θεωρείται ένα </a:t>
            </a:r>
            <a:r>
              <a:rPr lang="en-GB" altLang="en-US" dirty="0"/>
              <a:t>σ</a:t>
            </a:r>
            <a:r>
              <a:rPr lang="el-GR" altLang="en-US" dirty="0"/>
              <a:t>ύ</a:t>
            </a:r>
            <a:r>
              <a:rPr lang="en-GB" altLang="en-US" dirty="0" err="1"/>
              <a:t>στ</a:t>
            </a:r>
            <a:r>
              <a:rPr lang="el-GR" altLang="en-US" dirty="0"/>
              <a:t>η</a:t>
            </a:r>
            <a:r>
              <a:rPr lang="en-GB" altLang="en-US" dirty="0"/>
              <a:t>μα</a:t>
            </a:r>
            <a:r>
              <a:rPr lang="el-GR" altLang="en-US" dirty="0"/>
              <a:t>,</a:t>
            </a:r>
            <a:r>
              <a:rPr lang="en-GB" altLang="en-US" dirty="0"/>
              <a:t> π</a:t>
            </a:r>
            <a:r>
              <a:rPr lang="en-GB" altLang="en-US" dirty="0" err="1"/>
              <a:t>ου</a:t>
            </a:r>
            <a:r>
              <a:rPr lang="en-GB" altLang="en-US" dirty="0"/>
              <a:t> επ</a:t>
            </a:r>
            <a:r>
              <a:rPr lang="en-GB" altLang="en-US" dirty="0" err="1"/>
              <a:t>ιτρέ</a:t>
            </a:r>
            <a:r>
              <a:rPr lang="en-GB" altLang="en-US" dirty="0"/>
              <a:t>πει στα GSM και TDMA/136 να προσφέρουν ένα σύνολο νέων φορέων ασύρματης πρόσβασης στους δικτυακούς πυρήνες τους</a:t>
            </a:r>
            <a:endParaRPr lang="en-US" altLang="en-US" dirty="0"/>
          </a:p>
          <a:p>
            <a:r>
              <a:rPr lang="en-GB" altLang="en-US" dirty="0"/>
              <a:t>Η α</a:t>
            </a:r>
            <a:r>
              <a:rPr lang="en-GB" altLang="en-US" dirty="0" err="1"/>
              <a:t>σύρμ</a:t>
            </a:r>
            <a:r>
              <a:rPr lang="en-GB" altLang="en-US" dirty="0"/>
              <a:t>ατη διασύνδεση του EDGE </a:t>
            </a:r>
            <a:r>
              <a:rPr lang="el-GR" altLang="en-US" dirty="0"/>
              <a:t>σχεδιάστηκε να </a:t>
            </a:r>
            <a:r>
              <a:rPr lang="en-GB" altLang="en-US" dirty="0" err="1"/>
              <a:t>διευκολύνει</a:t>
            </a:r>
            <a:r>
              <a:rPr lang="en-GB" altLang="en-US" dirty="0"/>
              <a:t> </a:t>
            </a:r>
            <a:r>
              <a:rPr lang="en-GB" altLang="en-US" dirty="0" err="1"/>
              <a:t>υψηλότερους</a:t>
            </a:r>
            <a:r>
              <a:rPr lang="en-GB" altLang="en-US" dirty="0"/>
              <a:t> </a:t>
            </a:r>
            <a:r>
              <a:rPr lang="en-GB" altLang="en-US" dirty="0" err="1"/>
              <a:t>ρυθμούς</a:t>
            </a:r>
            <a:r>
              <a:rPr lang="en-GB" altLang="en-US" dirty="0"/>
              <a:t> </a:t>
            </a:r>
            <a:r>
              <a:rPr lang="en-GB" altLang="en-US" dirty="0" err="1"/>
              <a:t>μετάδοσης</a:t>
            </a:r>
            <a:r>
              <a:rPr lang="en-GB" altLang="en-US" dirty="0"/>
              <a:t> </a:t>
            </a:r>
            <a:r>
              <a:rPr lang="en-GB" altLang="en-US" dirty="0" err="1"/>
              <a:t>δεδομένων</a:t>
            </a:r>
            <a:endParaRPr lang="en-US" altLang="en-US" dirty="0"/>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EDGE (2/2)</a:t>
            </a:r>
            <a:endParaRPr lang="en-US" dirty="0"/>
          </a:p>
        </p:txBody>
      </p:sp>
      <p:sp>
        <p:nvSpPr>
          <p:cNvPr id="3" name="Content Placeholder 2"/>
          <p:cNvSpPr>
            <a:spLocks noGrp="1"/>
          </p:cNvSpPr>
          <p:nvPr>
            <p:ph idx="1"/>
          </p:nvPr>
        </p:nvSpPr>
        <p:spPr/>
        <p:txBody>
          <a:bodyPr>
            <a:normAutofit/>
          </a:bodyPr>
          <a:lstStyle/>
          <a:p>
            <a:r>
              <a:rPr lang="el-GR" altLang="en-US" dirty="0"/>
              <a:t>Χρήση κωδικοποίησης 8</a:t>
            </a:r>
            <a:r>
              <a:rPr lang="en-US" altLang="en-US" dirty="0"/>
              <a:t>PSK </a:t>
            </a:r>
            <a:r>
              <a:rPr lang="el-GR" altLang="en-US" dirty="0"/>
              <a:t>αντί </a:t>
            </a:r>
            <a:r>
              <a:rPr lang="en-US" altLang="en-US" dirty="0"/>
              <a:t>GMSK </a:t>
            </a:r>
            <a:r>
              <a:rPr lang="el-GR" altLang="en-US" dirty="0"/>
              <a:t>που χρησιμοποιείται στο </a:t>
            </a:r>
            <a:r>
              <a:rPr lang="en-US" altLang="en-US" dirty="0"/>
              <a:t>GSM </a:t>
            </a:r>
            <a:r>
              <a:rPr lang="el-GR" altLang="en-US" dirty="0"/>
              <a:t>και στο </a:t>
            </a:r>
            <a:r>
              <a:rPr lang="en-US" altLang="en-US" dirty="0"/>
              <a:t>GPRS</a:t>
            </a:r>
          </a:p>
          <a:p>
            <a:r>
              <a:rPr lang="el-GR" altLang="en-US" dirty="0"/>
              <a:t>Το </a:t>
            </a:r>
            <a:r>
              <a:rPr lang="en-GB" altLang="en-US" dirty="0"/>
              <a:t>EDGE </a:t>
            </a:r>
            <a:r>
              <a:rPr lang="el-GR" altLang="en-US" dirty="0"/>
              <a:t>βασίζεται σε</a:t>
            </a:r>
            <a:r>
              <a:rPr lang="en-GB" altLang="en-US" dirty="0"/>
              <a:t> έναν τρόπο λειτουργίας μεταγωγής πακέτου και έναν τρόπο λειτουργίας μεταγωγής κυκλώματος</a:t>
            </a:r>
            <a:r>
              <a:rPr lang="en-US" altLang="en-US" dirty="0"/>
              <a:t>:</a:t>
            </a:r>
            <a:endParaRPr lang="el-GR" altLang="en-US" dirty="0"/>
          </a:p>
          <a:p>
            <a:pPr lvl="1"/>
            <a:r>
              <a:rPr lang="el-GR" altLang="en-US" dirty="0"/>
              <a:t>Β</a:t>
            </a:r>
            <a:r>
              <a:rPr lang="en-GB" altLang="en-US" dirty="0" err="1"/>
              <a:t>ελτιωμένο</a:t>
            </a:r>
            <a:r>
              <a:rPr lang="en-GB" altLang="en-US" dirty="0"/>
              <a:t> GPRS (EGPRS) </a:t>
            </a:r>
            <a:endParaRPr lang="el-GR" altLang="en-US" dirty="0"/>
          </a:p>
          <a:p>
            <a:pPr lvl="1"/>
            <a:r>
              <a:rPr lang="el-GR" altLang="en-US" dirty="0"/>
              <a:t>Β</a:t>
            </a:r>
            <a:r>
              <a:rPr lang="en-GB" altLang="en-US" dirty="0" err="1"/>
              <a:t>ελτιωμέν</a:t>
            </a:r>
            <a:r>
              <a:rPr lang="en-GB" altLang="en-US" dirty="0"/>
              <a:t>α δεδομένα μεταγωγής κυκλώματος (Enhanced Circuit Switched Data – ECSD)</a:t>
            </a:r>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en-US" dirty="0"/>
              <a:t>EDGE -</a:t>
            </a:r>
            <a:r>
              <a:rPr lang="el-GR" altLang="en-US" dirty="0"/>
              <a:t> ρυθμοί μετάδοσης και κωδικοποίηση</a:t>
            </a:r>
            <a:endParaRPr lang="en-US" dirty="0"/>
          </a:p>
        </p:txBody>
      </p:sp>
      <p:sp>
        <p:nvSpPr>
          <p:cNvPr id="3" name="Text Placeholder 2"/>
          <p:cNvSpPr>
            <a:spLocks noGrp="1"/>
          </p:cNvSpPr>
          <p:nvPr>
            <p:ph type="body" sz="half" idx="2"/>
          </p:nvPr>
        </p:nvSpPr>
        <p:spPr>
          <a:xfrm>
            <a:off x="971600" y="5445224"/>
            <a:ext cx="6984776" cy="726976"/>
          </a:xfrm>
        </p:spPr>
        <p:txBody>
          <a:bodyPr>
            <a:normAutofit/>
          </a:bodyPr>
          <a:lstStyle/>
          <a:p>
            <a:pPr algn="ctr"/>
            <a:r>
              <a:rPr lang="en-US" altLang="en-US" dirty="0"/>
              <a:t>EDGE</a:t>
            </a:r>
            <a:r>
              <a:rPr lang="el-GR" altLang="en-US" dirty="0"/>
              <a:t> </a:t>
            </a:r>
            <a:r>
              <a:rPr lang="en-US" altLang="en-US" dirty="0"/>
              <a:t>- </a:t>
            </a:r>
            <a:r>
              <a:rPr lang="el-GR" altLang="en-US" dirty="0"/>
              <a:t>ρυθμοί μετάδοσης και κωδικοποίηση </a:t>
            </a:r>
          </a:p>
          <a:p>
            <a:pPr algn="ctr"/>
            <a:r>
              <a:rPr lang="el-GR" altLang="en-US" sz="1500" dirty="0"/>
              <a:t>(πηγή</a:t>
            </a:r>
            <a:r>
              <a:rPr lang="en-US" altLang="en-US" sz="1500" dirty="0"/>
              <a:t>: http://en.wikipedia.org/wiki/Enhanced_Data_Rates_for_GSM_Evolution</a:t>
            </a:r>
            <a:r>
              <a:rPr lang="el-GR" altLang="en-US" sz="1500" dirty="0"/>
              <a:t>)</a:t>
            </a:r>
            <a:endParaRPr lang="en-US" sz="15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492896"/>
            <a:ext cx="8686800" cy="2545679"/>
          </a:xfrm>
          <a:prstGeom prst="rect">
            <a:avLst/>
          </a:prstGeom>
        </p:spPr>
      </p:pic>
    </p:spTree>
    <p:extLst>
      <p:ext uri="{BB962C8B-B14F-4D97-AF65-F5344CB8AC3E}">
        <p14:creationId xmlns:p14="http://schemas.microsoft.com/office/powerpoint/2010/main" val="3851798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UMTS - </a:t>
            </a:r>
            <a:r>
              <a:rPr lang="el-GR" altLang="en-US"/>
              <a:t>Εισαγωγή</a:t>
            </a:r>
            <a:endParaRPr lang="en-US" dirty="0"/>
          </a:p>
        </p:txBody>
      </p:sp>
      <p:sp>
        <p:nvSpPr>
          <p:cNvPr id="3" name="Content Placeholder 2"/>
          <p:cNvSpPr>
            <a:spLocks noGrp="1"/>
          </p:cNvSpPr>
          <p:nvPr>
            <p:ph idx="1"/>
          </p:nvPr>
        </p:nvSpPr>
        <p:spPr/>
        <p:txBody>
          <a:bodyPr>
            <a:normAutofit fontScale="92500"/>
          </a:bodyPr>
          <a:lstStyle/>
          <a:p>
            <a:r>
              <a:rPr lang="en-GB" altLang="en-US" dirty="0" err="1"/>
              <a:t>Το</a:t>
            </a:r>
            <a:r>
              <a:rPr lang="en-GB" altLang="en-US" dirty="0"/>
              <a:t> UMTS </a:t>
            </a:r>
            <a:r>
              <a:rPr lang="el-GR" altLang="en-US" dirty="0"/>
              <a:t>επέκτεινε </a:t>
            </a:r>
            <a:r>
              <a:rPr lang="en-GB" altLang="en-US" dirty="0"/>
              <a:t>τ</a:t>
            </a:r>
            <a:r>
              <a:rPr lang="el-GR" altLang="en-US" dirty="0" err="1"/>
              <a:t>ις</a:t>
            </a:r>
            <a:r>
              <a:rPr lang="en-GB" altLang="en-US" dirty="0"/>
              <a:t> </a:t>
            </a:r>
            <a:r>
              <a:rPr lang="en-GB" altLang="en-US" dirty="0" err="1"/>
              <a:t>δυν</a:t>
            </a:r>
            <a:r>
              <a:rPr lang="en-GB" altLang="en-US" dirty="0"/>
              <a:t>ατ</a:t>
            </a:r>
            <a:r>
              <a:rPr lang="el-GR" altLang="en-US" dirty="0" err="1"/>
              <a:t>ότητες</a:t>
            </a:r>
            <a:r>
              <a:rPr lang="en-GB" altLang="en-US" dirty="0"/>
              <a:t> των </a:t>
            </a:r>
            <a:r>
              <a:rPr lang="el-GR" altLang="en-US" dirty="0"/>
              <a:t>τότε </a:t>
            </a:r>
            <a:r>
              <a:rPr lang="en-GB" altLang="en-US" dirty="0" err="1"/>
              <a:t>κινητών</a:t>
            </a:r>
            <a:r>
              <a:rPr lang="en-GB" altLang="en-US" dirty="0"/>
              <a:t> καθώς και την επέκταση των ασύρματων και δορυφορικών τεχνολογιών, παρέχοντας</a:t>
            </a:r>
            <a:r>
              <a:rPr lang="en-US" altLang="en-US" dirty="0"/>
              <a:t>:</a:t>
            </a:r>
            <a:endParaRPr lang="el-GR" altLang="en-US" dirty="0"/>
          </a:p>
          <a:p>
            <a:pPr lvl="1"/>
            <a:r>
              <a:rPr lang="el-GR" altLang="en-US" dirty="0"/>
              <a:t>Α</a:t>
            </a:r>
            <a:r>
              <a:rPr lang="en-GB" altLang="en-US" dirty="0" err="1"/>
              <a:t>υξημένη</a:t>
            </a:r>
            <a:r>
              <a:rPr lang="en-GB" altLang="en-US" dirty="0"/>
              <a:t> </a:t>
            </a:r>
            <a:r>
              <a:rPr lang="en-GB" altLang="en-US" dirty="0" err="1"/>
              <a:t>χωρητικότητ</a:t>
            </a:r>
            <a:r>
              <a:rPr lang="en-GB" altLang="en-US" dirty="0"/>
              <a:t>α</a:t>
            </a:r>
            <a:endParaRPr lang="el-GR" altLang="en-US" dirty="0"/>
          </a:p>
          <a:p>
            <a:pPr lvl="1"/>
            <a:r>
              <a:rPr lang="el-GR" altLang="en-US" dirty="0"/>
              <a:t>Υ</a:t>
            </a:r>
            <a:r>
              <a:rPr lang="en-GB" altLang="en-US" dirty="0"/>
              <a:t>π</a:t>
            </a:r>
            <a:r>
              <a:rPr lang="en-GB" altLang="en-US" dirty="0" err="1"/>
              <a:t>οστήριξη</a:t>
            </a:r>
            <a:r>
              <a:rPr lang="en-GB" altLang="en-US" dirty="0"/>
              <a:t> </a:t>
            </a:r>
            <a:r>
              <a:rPr lang="en-GB" altLang="en-US" dirty="0" err="1"/>
              <a:t>δεδομένων</a:t>
            </a:r>
            <a:endParaRPr lang="el-GR" altLang="en-US" dirty="0"/>
          </a:p>
          <a:p>
            <a:pPr lvl="1"/>
            <a:r>
              <a:rPr lang="el-GR" altLang="en-US" dirty="0"/>
              <a:t>Μ</a:t>
            </a:r>
            <a:r>
              <a:rPr lang="en-GB" altLang="en-US" dirty="0" err="1"/>
              <a:t>εγ</a:t>
            </a:r>
            <a:r>
              <a:rPr lang="en-GB" altLang="en-US" dirty="0"/>
              <a:t>αλύτερο εύρος υπηρεσιών χρησιμοποιώντας ένα πρωτοποριακό σχήμα </a:t>
            </a:r>
            <a:r>
              <a:rPr lang="el-GR" altLang="en-US" dirty="0"/>
              <a:t>ασύρματης </a:t>
            </a:r>
            <a:r>
              <a:rPr lang="en-GB" altLang="en-US" dirty="0"/>
              <a:t>π</a:t>
            </a:r>
            <a:r>
              <a:rPr lang="en-GB" altLang="en-US" dirty="0" err="1"/>
              <a:t>ρόσ</a:t>
            </a:r>
            <a:r>
              <a:rPr lang="en-GB" altLang="en-US" dirty="0"/>
              <a:t>βασης και ένα προηγμένο αναπτυσσόμενο καλωδιακό δίκτυο</a:t>
            </a:r>
          </a:p>
        </p:txBody>
      </p:sp>
    </p:spTree>
    <p:extLst>
      <p:ext uri="{BB962C8B-B14F-4D97-AF65-F5344CB8AC3E}">
        <p14:creationId xmlns:p14="http://schemas.microsoft.com/office/powerpoint/2010/main" val="1425950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UMTS</a:t>
            </a:r>
            <a:r>
              <a:rPr lang="el-GR" altLang="en-US" dirty="0"/>
              <a:t> </a:t>
            </a:r>
            <a:r>
              <a:rPr lang="en-US" altLang="en-US" dirty="0"/>
              <a:t>–</a:t>
            </a:r>
            <a:r>
              <a:rPr lang="el-GR" altLang="en-US" dirty="0"/>
              <a:t> Ταχύτητες</a:t>
            </a:r>
            <a:endParaRPr lang="en-US" dirty="0"/>
          </a:p>
        </p:txBody>
      </p:sp>
      <p:sp>
        <p:nvSpPr>
          <p:cNvPr id="3" name="Content Placeholder 2"/>
          <p:cNvSpPr>
            <a:spLocks noGrp="1"/>
          </p:cNvSpPr>
          <p:nvPr>
            <p:ph idx="1"/>
          </p:nvPr>
        </p:nvSpPr>
        <p:spPr/>
        <p:txBody>
          <a:bodyPr/>
          <a:lstStyle/>
          <a:p>
            <a:r>
              <a:rPr lang="en-GB" altLang="en-US" dirty="0" err="1"/>
              <a:t>Το</a:t>
            </a:r>
            <a:r>
              <a:rPr lang="en-GB" altLang="en-US" dirty="0"/>
              <a:t> UMTS α</a:t>
            </a:r>
            <a:r>
              <a:rPr lang="en-GB" altLang="en-US" dirty="0" err="1"/>
              <a:t>υξάνει</a:t>
            </a:r>
            <a:r>
              <a:rPr lang="en-GB" altLang="en-US" dirty="0"/>
              <a:t> </a:t>
            </a:r>
            <a:r>
              <a:rPr lang="en-GB" altLang="en-US" dirty="0" err="1"/>
              <a:t>τις</a:t>
            </a:r>
            <a:r>
              <a:rPr lang="en-GB" altLang="en-US" dirty="0"/>
              <a:t> </a:t>
            </a:r>
            <a:r>
              <a:rPr lang="en-GB" altLang="en-US" dirty="0" err="1"/>
              <a:t>δυν</a:t>
            </a:r>
            <a:r>
              <a:rPr lang="en-GB" altLang="en-US" dirty="0"/>
              <a:t>ατότητ</a:t>
            </a:r>
            <a:r>
              <a:rPr lang="el-GR" altLang="en-US" dirty="0"/>
              <a:t>ε</a:t>
            </a:r>
            <a:r>
              <a:rPr lang="en-GB" altLang="en-US" dirty="0"/>
              <a:t>ς </a:t>
            </a:r>
            <a:r>
              <a:rPr lang="en-GB" altLang="en-US" dirty="0" err="1"/>
              <a:t>του</a:t>
            </a:r>
            <a:r>
              <a:rPr lang="en-GB" altLang="en-US" dirty="0"/>
              <a:t> </a:t>
            </a:r>
            <a:r>
              <a:rPr lang="el-GR" altLang="en-US" dirty="0"/>
              <a:t>δικτύου κινητής τηλεφωνίας </a:t>
            </a:r>
            <a:r>
              <a:rPr lang="en-GB" altLang="en-US" dirty="0"/>
              <a:t>και </a:t>
            </a:r>
            <a:r>
              <a:rPr lang="el-GR" altLang="en-US" dirty="0"/>
              <a:t>υποστηρίζει μεγαλύτερους ρυθμούς μετάδοσης σε σχέση με τα προηγούμενα συστήματα</a:t>
            </a:r>
            <a:r>
              <a:rPr lang="en-US" altLang="en-US" dirty="0"/>
              <a:t>:</a:t>
            </a:r>
          </a:p>
          <a:p>
            <a:pPr lvl="1"/>
            <a:r>
              <a:rPr lang="en-GB" altLang="en-US" dirty="0"/>
              <a:t>GSM (9.6Kbps )</a:t>
            </a:r>
            <a:endParaRPr lang="en-US" altLang="en-US" dirty="0"/>
          </a:p>
          <a:p>
            <a:pPr lvl="1"/>
            <a:r>
              <a:rPr lang="en-GB" altLang="en-US" dirty="0"/>
              <a:t>GPRS (115Kbps)</a:t>
            </a:r>
            <a:endParaRPr lang="en-US" altLang="en-US" dirty="0"/>
          </a:p>
          <a:p>
            <a:pPr lvl="1"/>
            <a:r>
              <a:rPr lang="en-GB" altLang="en-US" dirty="0"/>
              <a:t>EDGE (384 Kbps)</a:t>
            </a:r>
            <a:endParaRPr lang="en-US" altLang="en-US" dirty="0"/>
          </a:p>
          <a:p>
            <a:pPr lvl="1"/>
            <a:r>
              <a:rPr lang="en-US" altLang="en-US" dirty="0"/>
              <a:t>UMTS (2000 </a:t>
            </a:r>
            <a:r>
              <a:rPr lang="en-GB" altLang="en-US" dirty="0"/>
              <a:t>Kbps</a:t>
            </a:r>
            <a:r>
              <a:rPr lang="en-US" altLang="en-US" dirty="0"/>
              <a:t>)</a:t>
            </a:r>
            <a:endParaRPr lang="en-GB" altLang="en-US" dirty="0"/>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UMTS - </a:t>
            </a:r>
            <a:r>
              <a:rPr lang="el-GR" altLang="en-US" dirty="0"/>
              <a:t>Φάσμα</a:t>
            </a:r>
            <a:endParaRPr lang="en-US" dirty="0"/>
          </a:p>
        </p:txBody>
      </p:sp>
      <p:sp>
        <p:nvSpPr>
          <p:cNvPr id="6" name="Text Placeholder 5"/>
          <p:cNvSpPr>
            <a:spLocks noGrp="1"/>
          </p:cNvSpPr>
          <p:nvPr>
            <p:ph type="body" sz="half" idx="2"/>
          </p:nvPr>
        </p:nvSpPr>
        <p:spPr>
          <a:xfrm>
            <a:off x="323528" y="5517232"/>
            <a:ext cx="8496944" cy="654968"/>
          </a:xfrm>
        </p:spPr>
        <p:txBody>
          <a:bodyPr>
            <a:normAutofit lnSpcReduction="10000"/>
          </a:bodyPr>
          <a:lstStyle/>
          <a:p>
            <a:pPr algn="ctr"/>
            <a:r>
              <a:rPr lang="en-US" altLang="en-US" dirty="0"/>
              <a:t>UMTS – </a:t>
            </a:r>
            <a:r>
              <a:rPr lang="el-GR" altLang="en-US" dirty="0"/>
              <a:t>Φάσμα</a:t>
            </a:r>
            <a:r>
              <a:rPr lang="en-US" altLang="en-US" dirty="0"/>
              <a:t> (source: http://telcoaaminto.blogspot.com/2015/02/spectrum-allocation-in-umts-and-lte.html)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635" y="1634024"/>
            <a:ext cx="5176730" cy="3636817"/>
          </a:xfrm>
          <a:prstGeom prst="rect">
            <a:avLst/>
          </a:prstGeom>
        </p:spPr>
      </p:pic>
    </p:spTree>
    <p:extLst>
      <p:ext uri="{BB962C8B-B14F-4D97-AF65-F5344CB8AC3E}">
        <p14:creationId xmlns:p14="http://schemas.microsoft.com/office/powerpoint/2010/main" val="1425950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UMTS – </a:t>
            </a:r>
            <a:r>
              <a:rPr lang="el-GR" altLang="en-US"/>
              <a:t>Πρόσβαση στο Ασύρματο μέσο</a:t>
            </a:r>
            <a:endParaRPr lang="en-US" dirty="0"/>
          </a:p>
        </p:txBody>
      </p:sp>
      <p:sp>
        <p:nvSpPr>
          <p:cNvPr id="3" name="Content Placeholder 2"/>
          <p:cNvSpPr>
            <a:spLocks noGrp="1"/>
          </p:cNvSpPr>
          <p:nvPr>
            <p:ph idx="1"/>
          </p:nvPr>
        </p:nvSpPr>
        <p:spPr/>
        <p:txBody>
          <a:bodyPr>
            <a:normAutofit fontScale="92500" lnSpcReduction="10000"/>
          </a:bodyPr>
          <a:lstStyle/>
          <a:p>
            <a:r>
              <a:rPr lang="el-GR" altLang="en-US" dirty="0"/>
              <a:t>Στα </a:t>
            </a:r>
            <a:r>
              <a:rPr lang="en-US" altLang="en-US" dirty="0"/>
              <a:t>GSM </a:t>
            </a:r>
            <a:r>
              <a:rPr lang="el-GR" altLang="en-US" dirty="0"/>
              <a:t>και </a:t>
            </a:r>
            <a:r>
              <a:rPr lang="en-US" altLang="en-US" dirty="0"/>
              <a:t>GPRS </a:t>
            </a:r>
            <a:r>
              <a:rPr lang="el-GR" altLang="en-US" dirty="0"/>
              <a:t>η διαίρεση συχνότητας γινόταν με ένα συνδυασμό </a:t>
            </a:r>
            <a:r>
              <a:rPr lang="en-US" altLang="en-US" dirty="0"/>
              <a:t>FDMA </a:t>
            </a:r>
            <a:r>
              <a:rPr lang="el-GR" altLang="en-US" dirty="0"/>
              <a:t>και </a:t>
            </a:r>
            <a:r>
              <a:rPr lang="en-US" altLang="en-US" dirty="0"/>
              <a:t>TDMA</a:t>
            </a:r>
            <a:endParaRPr lang="el-GR" altLang="en-US" dirty="0"/>
          </a:p>
          <a:p>
            <a:r>
              <a:rPr lang="el-GR" altLang="en-US" dirty="0"/>
              <a:t>Στο </a:t>
            </a:r>
            <a:r>
              <a:rPr lang="en-US" altLang="en-US" dirty="0"/>
              <a:t>UMTS </a:t>
            </a:r>
            <a:r>
              <a:rPr lang="el-GR" altLang="en-US" dirty="0"/>
              <a:t>χρησιμοποιείται το </a:t>
            </a:r>
            <a:r>
              <a:rPr lang="en-US" altLang="en-US" dirty="0"/>
              <a:t>WCDMA</a:t>
            </a:r>
            <a:r>
              <a:rPr lang="el-GR" altLang="en-US" dirty="0"/>
              <a:t> (</a:t>
            </a:r>
            <a:r>
              <a:rPr lang="en-US" altLang="en-US" dirty="0"/>
              <a:t>Wideband Code Division Multiple Access</a:t>
            </a:r>
            <a:r>
              <a:rPr lang="el-GR" altLang="en-US" dirty="0"/>
              <a:t>)</a:t>
            </a:r>
          </a:p>
          <a:p>
            <a:r>
              <a:rPr lang="el-GR" dirty="0"/>
              <a:t>Για τη μετάδοση, το </a:t>
            </a:r>
            <a:r>
              <a:rPr lang="en-US" dirty="0"/>
              <a:t>WCDMA</a:t>
            </a:r>
            <a:r>
              <a:rPr lang="el-GR" dirty="0"/>
              <a:t> χρησιμοποιεί ένα ζεύγος καναλιών εύρους 5 </a:t>
            </a:r>
            <a:r>
              <a:rPr lang="en-US" dirty="0"/>
              <a:t>MHz</a:t>
            </a:r>
          </a:p>
          <a:p>
            <a:r>
              <a:rPr lang="el-GR" altLang="en-US" dirty="0"/>
              <a:t>Χρησιμοποιεί τη μέθοδο πρόσβασης </a:t>
            </a:r>
            <a:r>
              <a:rPr lang="en-US" dirty="0"/>
              <a:t>DS-CDMA </a:t>
            </a:r>
            <a:r>
              <a:rPr lang="el-GR" dirty="0"/>
              <a:t>(</a:t>
            </a:r>
            <a:r>
              <a:rPr lang="en-US" dirty="0"/>
              <a:t>Direct-Sequence</a:t>
            </a:r>
            <a:r>
              <a:rPr lang="el-GR" dirty="0"/>
              <a:t> </a:t>
            </a:r>
            <a:r>
              <a:rPr lang="en-US" dirty="0"/>
              <a:t>CDMA</a:t>
            </a:r>
            <a:r>
              <a:rPr lang="el-GR" dirty="0"/>
              <a:t>) και τη </a:t>
            </a:r>
            <a:r>
              <a:rPr lang="en-US" dirty="0"/>
              <a:t>FDD</a:t>
            </a:r>
            <a:r>
              <a:rPr lang="el-GR" dirty="0"/>
              <a:t> (</a:t>
            </a:r>
            <a:r>
              <a:rPr lang="en-US" dirty="0"/>
              <a:t>Frequency-Division Duplexing</a:t>
            </a:r>
            <a:r>
              <a:rPr lang="el-GR" dirty="0"/>
              <a:t>)</a:t>
            </a:r>
            <a:r>
              <a:rPr lang="en-US" dirty="0"/>
              <a:t> </a:t>
            </a:r>
            <a:r>
              <a:rPr lang="el-GR" dirty="0"/>
              <a:t>πολυπλεξία</a:t>
            </a:r>
          </a:p>
        </p:txBody>
      </p:sp>
    </p:spTree>
    <p:extLst>
      <p:ext uri="{BB962C8B-B14F-4D97-AF65-F5344CB8AC3E}">
        <p14:creationId xmlns:p14="http://schemas.microsoft.com/office/powerpoint/2010/main" val="1425950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UMTS – </a:t>
            </a:r>
            <a:r>
              <a:rPr lang="el-GR" altLang="en-US" dirty="0"/>
              <a:t>Αρχιτεκτονική (1/2)</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a:t>To UMTS </a:t>
            </a:r>
            <a:r>
              <a:rPr lang="el-GR" altLang="en-US" dirty="0"/>
              <a:t>αποτελείται από</a:t>
            </a:r>
            <a:r>
              <a:rPr lang="en-US" altLang="en-US" dirty="0"/>
              <a:t>:</a:t>
            </a:r>
          </a:p>
          <a:p>
            <a:pPr lvl="1"/>
            <a:r>
              <a:rPr lang="el-GR" altLang="en-US" dirty="0"/>
              <a:t>Το </a:t>
            </a:r>
            <a:r>
              <a:rPr lang="en-US" altLang="en-US" dirty="0"/>
              <a:t>Core Network (CN)</a:t>
            </a:r>
            <a:r>
              <a:rPr lang="el-GR" altLang="en-US" dirty="0"/>
              <a:t> με βασικούς κόμβους τους: </a:t>
            </a:r>
            <a:endParaRPr lang="en-US" altLang="en-US" dirty="0"/>
          </a:p>
          <a:p>
            <a:pPr lvl="2"/>
            <a:r>
              <a:rPr lang="en-US" altLang="en-US" dirty="0"/>
              <a:t>SGSN</a:t>
            </a:r>
          </a:p>
          <a:p>
            <a:pPr lvl="2"/>
            <a:r>
              <a:rPr lang="en-US" altLang="en-US" dirty="0"/>
              <a:t>GGSN</a:t>
            </a:r>
          </a:p>
          <a:p>
            <a:pPr lvl="2"/>
            <a:r>
              <a:rPr lang="el-GR" altLang="en-US" dirty="0"/>
              <a:t>Κόμβοι </a:t>
            </a:r>
            <a:r>
              <a:rPr lang="en-US" altLang="en-US" dirty="0"/>
              <a:t>GSM</a:t>
            </a:r>
            <a:r>
              <a:rPr lang="el-GR" altLang="en-US" dirty="0"/>
              <a:t> </a:t>
            </a:r>
            <a:endParaRPr lang="en-US" altLang="en-US" dirty="0"/>
          </a:p>
          <a:p>
            <a:pPr lvl="1"/>
            <a:r>
              <a:rPr lang="el-GR" altLang="en-US" dirty="0"/>
              <a:t>Το </a:t>
            </a:r>
            <a:r>
              <a:rPr lang="en-GB" altLang="en-US" dirty="0"/>
              <a:t>UTRAN (UMTS Terrestrial Radio Access Network – RAN)</a:t>
            </a:r>
            <a:r>
              <a:rPr lang="el-GR" altLang="en-US" dirty="0"/>
              <a:t> με βασικούς κόμβους τους:</a:t>
            </a:r>
            <a:endParaRPr lang="en-US" altLang="en-US" dirty="0"/>
          </a:p>
          <a:p>
            <a:pPr lvl="2"/>
            <a:r>
              <a:rPr lang="en-US" altLang="en-US" dirty="0"/>
              <a:t>RNC (Radio Network Controller)</a:t>
            </a:r>
          </a:p>
          <a:p>
            <a:pPr lvl="2"/>
            <a:r>
              <a:rPr lang="en-US" altLang="en-US" dirty="0"/>
              <a:t>Node B</a:t>
            </a:r>
          </a:p>
          <a:p>
            <a:pPr lvl="1"/>
            <a:r>
              <a:rPr lang="el-GR" altLang="en-US" dirty="0"/>
              <a:t>Το τερματικό του χρήστη </a:t>
            </a:r>
            <a:r>
              <a:rPr lang="en-US" altLang="en-US" dirty="0"/>
              <a:t>(User Equipment</a:t>
            </a:r>
            <a:r>
              <a:rPr lang="el-GR" altLang="en-US" dirty="0"/>
              <a:t> - </a:t>
            </a:r>
            <a:r>
              <a:rPr lang="en-US" altLang="en-US" dirty="0"/>
              <a:t>UE)</a:t>
            </a:r>
            <a:endParaRPr lang="en-GB" altLang="en-US" dirty="0"/>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UMTS – </a:t>
            </a:r>
            <a:r>
              <a:rPr lang="el-GR" altLang="en-US" dirty="0"/>
              <a:t>Αρχιτεκτονική (2/2)</a:t>
            </a:r>
            <a:endParaRPr lang="en-US" dirty="0"/>
          </a:p>
        </p:txBody>
      </p:sp>
      <p:sp>
        <p:nvSpPr>
          <p:cNvPr id="6" name="Text Placeholder 5"/>
          <p:cNvSpPr>
            <a:spLocks noGrp="1"/>
          </p:cNvSpPr>
          <p:nvPr>
            <p:ph type="body" sz="half" idx="2"/>
          </p:nvPr>
        </p:nvSpPr>
        <p:spPr>
          <a:xfrm>
            <a:off x="899592" y="5733256"/>
            <a:ext cx="7560840" cy="654968"/>
          </a:xfrm>
        </p:spPr>
        <p:txBody>
          <a:bodyPr>
            <a:normAutofit lnSpcReduction="10000"/>
          </a:bodyPr>
          <a:lstStyle/>
          <a:p>
            <a:pPr algn="ctr"/>
            <a:r>
              <a:rPr lang="en-US" altLang="en-US" dirty="0"/>
              <a:t>UMTS – </a:t>
            </a:r>
            <a:r>
              <a:rPr lang="el-GR" altLang="en-US" dirty="0"/>
              <a:t>Αρχιτεκτονική </a:t>
            </a:r>
          </a:p>
          <a:p>
            <a:pPr algn="ctr"/>
            <a:r>
              <a:rPr lang="el-GR" altLang="en-US" sz="1600" dirty="0"/>
              <a:t>(πηγή</a:t>
            </a:r>
            <a:r>
              <a:rPr lang="en-US" altLang="en-US" sz="1600" dirty="0"/>
              <a:t>: http://commons.wikimedia.org/wiki/File:UMTS_structures.svg</a:t>
            </a:r>
            <a:r>
              <a:rPr lang="el-GR" altLang="en-US" sz="1600" dirty="0"/>
              <a:t>) </a:t>
            </a:r>
            <a:endParaRPr lang="en-US" sz="1600" dirty="0"/>
          </a:p>
        </p:txBody>
      </p:sp>
      <p:pic>
        <p:nvPicPr>
          <p:cNvPr id="1026" name="Picture 2" descr="UMTS – Αρχιτεκτονική "/>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1439652" y="1700808"/>
            <a:ext cx="6480720" cy="3953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950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UMTS-</a:t>
            </a:r>
            <a:r>
              <a:rPr lang="el-GR" altLang="en-US" dirty="0"/>
              <a:t>Αρχιτεκτονική Πρωτοκόλλου</a:t>
            </a:r>
            <a:endParaRPr lang="en-US" dirty="0"/>
          </a:p>
        </p:txBody>
      </p:sp>
      <p:sp>
        <p:nvSpPr>
          <p:cNvPr id="3" name="Content Placeholder 2"/>
          <p:cNvSpPr>
            <a:spLocks noGrp="1"/>
          </p:cNvSpPr>
          <p:nvPr>
            <p:ph idx="1"/>
          </p:nvPr>
        </p:nvSpPr>
        <p:spPr/>
        <p:txBody>
          <a:bodyPr>
            <a:normAutofit fontScale="85000" lnSpcReduction="20000"/>
          </a:bodyPr>
          <a:lstStyle/>
          <a:p>
            <a:r>
              <a:rPr lang="en-GB" altLang="en-US" u="sng" dirty="0"/>
              <a:t>Packet Data Coverage Protocol (PDCP)</a:t>
            </a:r>
            <a:r>
              <a:rPr lang="el-GR" altLang="en-US" u="sng" dirty="0"/>
              <a:t>:</a:t>
            </a:r>
            <a:r>
              <a:rPr lang="el-GR" altLang="en-US" dirty="0"/>
              <a:t> είναι υπεύθυνο για την αποστολή και παραλαβή των πακέτων δεδομένων</a:t>
            </a:r>
            <a:endParaRPr lang="en-GB" altLang="en-US" dirty="0"/>
          </a:p>
          <a:p>
            <a:r>
              <a:rPr lang="en-GB" altLang="en-US" u="sng" dirty="0"/>
              <a:t>Radio Link Control (RLC) layer</a:t>
            </a:r>
            <a:r>
              <a:rPr lang="el-GR" altLang="en-US" u="sng" dirty="0"/>
              <a:t>:</a:t>
            </a:r>
            <a:r>
              <a:rPr lang="en-US" altLang="en-US" u="sng" dirty="0"/>
              <a:t> </a:t>
            </a:r>
            <a:r>
              <a:rPr lang="el-GR" altLang="en-US" dirty="0"/>
              <a:t>είναι υπεύθυνο για τη διαχείριση των λαθών του δικτύου. Λειτουργεί με τρεις τρόπους</a:t>
            </a:r>
            <a:r>
              <a:rPr lang="en-US" altLang="en-US" dirty="0"/>
              <a:t>:</a:t>
            </a:r>
          </a:p>
          <a:p>
            <a:pPr lvl="1"/>
            <a:r>
              <a:rPr lang="en-US" altLang="en-US" dirty="0"/>
              <a:t>A</a:t>
            </a:r>
            <a:r>
              <a:rPr lang="en-GB" altLang="en-US" dirty="0" err="1"/>
              <a:t>cknowledged</a:t>
            </a:r>
            <a:r>
              <a:rPr lang="en-GB" altLang="en-US" dirty="0"/>
              <a:t> mode</a:t>
            </a:r>
            <a:endParaRPr lang="en-US" altLang="en-US" dirty="0"/>
          </a:p>
          <a:p>
            <a:pPr lvl="1"/>
            <a:r>
              <a:rPr lang="en-US" altLang="en-US" dirty="0"/>
              <a:t>U</a:t>
            </a:r>
            <a:r>
              <a:rPr lang="en-GB" altLang="en-US" dirty="0" err="1"/>
              <a:t>nacknowledged</a:t>
            </a:r>
            <a:r>
              <a:rPr lang="en-GB" altLang="en-US" dirty="0"/>
              <a:t> mode</a:t>
            </a:r>
            <a:endParaRPr lang="en-US" altLang="en-US" dirty="0"/>
          </a:p>
          <a:p>
            <a:pPr lvl="1"/>
            <a:r>
              <a:rPr lang="en-US" altLang="en-US" dirty="0"/>
              <a:t>T</a:t>
            </a:r>
            <a:r>
              <a:rPr lang="en-GB" altLang="en-US" dirty="0" err="1"/>
              <a:t>ransparent</a:t>
            </a:r>
            <a:r>
              <a:rPr lang="en-GB" altLang="en-US" dirty="0"/>
              <a:t> mode</a:t>
            </a:r>
            <a:endParaRPr lang="en-US" altLang="en-US" dirty="0"/>
          </a:p>
          <a:p>
            <a:r>
              <a:rPr lang="en-GB" altLang="en-US" dirty="0"/>
              <a:t>Medium Access Control (MAC)</a:t>
            </a:r>
          </a:p>
          <a:p>
            <a:r>
              <a:rPr lang="en-GB" altLang="en-US" dirty="0"/>
              <a:t>Physical (PHY) layer</a:t>
            </a:r>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Η κατάσταση χρηστών σήμερα</a:t>
            </a:r>
            <a:endParaRPr lang="en-US" dirty="0"/>
          </a:p>
        </p:txBody>
      </p:sp>
      <p:sp>
        <p:nvSpPr>
          <p:cNvPr id="3" name="Text Placeholder 2"/>
          <p:cNvSpPr>
            <a:spLocks noGrp="1"/>
          </p:cNvSpPr>
          <p:nvPr>
            <p:ph type="body" sz="half" idx="2"/>
          </p:nvPr>
        </p:nvSpPr>
        <p:spPr>
          <a:xfrm>
            <a:off x="1475656" y="5517232"/>
            <a:ext cx="6552728" cy="654968"/>
          </a:xfrm>
        </p:spPr>
        <p:txBody>
          <a:bodyPr>
            <a:normAutofit/>
          </a:bodyPr>
          <a:lstStyle/>
          <a:p>
            <a:pPr algn="ctr"/>
            <a:r>
              <a:rPr lang="el-GR" dirty="0"/>
              <a:t>Η κατάσταση χρηστών σήμερα</a:t>
            </a:r>
            <a:br>
              <a:rPr lang="el-GR" dirty="0"/>
            </a:br>
            <a:r>
              <a:rPr lang="el-GR" sz="1600" dirty="0"/>
              <a:t>(</a:t>
            </a:r>
            <a:r>
              <a:rPr lang="en-US" sz="1600" dirty="0"/>
              <a:t>https://datareportal.com/reports/digital-2019-global-digital-overview</a:t>
            </a:r>
            <a:r>
              <a:rPr lang="el-GR" sz="1600" dirty="0"/>
              <a:t>)</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060848"/>
            <a:ext cx="4313890" cy="30168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060848"/>
            <a:ext cx="4536504" cy="3016897"/>
          </a:xfrm>
          <a:prstGeom prst="rect">
            <a:avLst/>
          </a:prstGeom>
        </p:spPr>
      </p:pic>
    </p:spTree>
    <p:extLst>
      <p:ext uri="{BB962C8B-B14F-4D97-AF65-F5344CB8AC3E}">
        <p14:creationId xmlns:p14="http://schemas.microsoft.com/office/powerpoint/2010/main" val="3768489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UMTS Channels</a:t>
            </a:r>
            <a:endParaRPr lang="en-US" dirty="0"/>
          </a:p>
        </p:txBody>
      </p:sp>
      <p:sp>
        <p:nvSpPr>
          <p:cNvPr id="3" name="Content Placeholder 2"/>
          <p:cNvSpPr>
            <a:spLocks noGrp="1"/>
          </p:cNvSpPr>
          <p:nvPr>
            <p:ph idx="1"/>
          </p:nvPr>
        </p:nvSpPr>
        <p:spPr/>
        <p:txBody>
          <a:bodyPr/>
          <a:lstStyle/>
          <a:p>
            <a:r>
              <a:rPr lang="el-GR" altLang="en-US" dirty="0"/>
              <a:t>Τα κανάλια χωρίζονται σε:</a:t>
            </a:r>
          </a:p>
          <a:p>
            <a:pPr lvl="1"/>
            <a:r>
              <a:rPr lang="en-GB" altLang="en-US" u="sng" dirty="0"/>
              <a:t>Logical Channels</a:t>
            </a:r>
          </a:p>
          <a:p>
            <a:pPr lvl="2"/>
            <a:r>
              <a:rPr lang="el-GR" altLang="en-US" dirty="0" err="1"/>
              <a:t>Διασυνδέουν</a:t>
            </a:r>
            <a:r>
              <a:rPr lang="el-GR" altLang="en-US" dirty="0"/>
              <a:t> το </a:t>
            </a:r>
            <a:r>
              <a:rPr lang="en-US" altLang="en-US" dirty="0"/>
              <a:t>RLC Layer </a:t>
            </a:r>
            <a:r>
              <a:rPr lang="el-GR" altLang="en-US" dirty="0"/>
              <a:t>με το </a:t>
            </a:r>
            <a:r>
              <a:rPr lang="en-US" altLang="en-US" dirty="0"/>
              <a:t>MAC Layer</a:t>
            </a:r>
            <a:endParaRPr lang="en-GB" altLang="en-US" dirty="0"/>
          </a:p>
          <a:p>
            <a:pPr lvl="1"/>
            <a:r>
              <a:rPr lang="en-GB" altLang="en-US" u="sng" dirty="0"/>
              <a:t>Transport Channels</a:t>
            </a:r>
            <a:endParaRPr lang="en-US" altLang="en-US" u="sng" dirty="0"/>
          </a:p>
          <a:p>
            <a:pPr lvl="2"/>
            <a:r>
              <a:rPr lang="el-GR" altLang="en-US" dirty="0" err="1"/>
              <a:t>Διασυνδέουν</a:t>
            </a:r>
            <a:r>
              <a:rPr lang="el-GR" altLang="en-US" dirty="0"/>
              <a:t> το </a:t>
            </a:r>
            <a:r>
              <a:rPr lang="en-US" altLang="en-US" dirty="0"/>
              <a:t>MAC Layer </a:t>
            </a:r>
            <a:r>
              <a:rPr lang="el-GR" altLang="en-US" dirty="0"/>
              <a:t>με το </a:t>
            </a:r>
            <a:r>
              <a:rPr lang="en-US" altLang="en-US" dirty="0"/>
              <a:t>PHY Layer</a:t>
            </a:r>
            <a:endParaRPr lang="en-GB" altLang="en-US" dirty="0"/>
          </a:p>
          <a:p>
            <a:pPr lvl="1"/>
            <a:r>
              <a:rPr lang="en-GB" altLang="en-US" u="sng" dirty="0"/>
              <a:t>Physical Channels</a:t>
            </a:r>
            <a:endParaRPr lang="en-US" altLang="en-US" u="sng" dirty="0"/>
          </a:p>
          <a:p>
            <a:pPr lvl="2"/>
            <a:r>
              <a:rPr lang="el-GR" altLang="en-US" dirty="0"/>
              <a:t>Μετάδοση δεδομένων στο ασύρματο μέσο</a:t>
            </a:r>
            <a:endParaRPr lang="en-GB" altLang="en-US" dirty="0"/>
          </a:p>
          <a:p>
            <a:endParaRPr lang="en-US" dirty="0"/>
          </a:p>
        </p:txBody>
      </p:sp>
    </p:spTree>
    <p:extLst>
      <p:ext uri="{BB962C8B-B14F-4D97-AF65-F5344CB8AC3E}">
        <p14:creationId xmlns:p14="http://schemas.microsoft.com/office/powerpoint/2010/main" val="1425950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UMTS – </a:t>
            </a:r>
            <a:r>
              <a:rPr lang="el-GR" altLang="en-US" dirty="0"/>
              <a:t>Υπηρεσίες</a:t>
            </a:r>
            <a:endParaRPr lang="en-US" dirty="0"/>
          </a:p>
        </p:txBody>
      </p:sp>
      <p:sp>
        <p:nvSpPr>
          <p:cNvPr id="3" name="Content Placeholder 2"/>
          <p:cNvSpPr>
            <a:spLocks noGrp="1"/>
          </p:cNvSpPr>
          <p:nvPr>
            <p:ph idx="1"/>
          </p:nvPr>
        </p:nvSpPr>
        <p:spPr/>
        <p:txBody>
          <a:bodyPr>
            <a:normAutofit lnSpcReduction="10000"/>
          </a:bodyPr>
          <a:lstStyle/>
          <a:p>
            <a:r>
              <a:rPr lang="el-GR" altLang="en-US" dirty="0"/>
              <a:t>Οι υψηλότεροι ρυθμοί μετάδοσης επέτρεψαν την εισαγωγή νέων υπηρεσιών όπως:</a:t>
            </a:r>
          </a:p>
          <a:p>
            <a:pPr lvl="1"/>
            <a:r>
              <a:rPr lang="en-GB" altLang="en-US" dirty="0" err="1"/>
              <a:t>Μultimedia</a:t>
            </a:r>
            <a:r>
              <a:rPr lang="en-GB" altLang="en-US" dirty="0"/>
              <a:t> Messaging Service</a:t>
            </a:r>
            <a:endParaRPr lang="el-GR" altLang="en-US" dirty="0"/>
          </a:p>
          <a:p>
            <a:pPr lvl="1"/>
            <a:r>
              <a:rPr lang="en-GB" altLang="en-US" dirty="0"/>
              <a:t>Location-Based Services</a:t>
            </a:r>
            <a:endParaRPr lang="el-GR" altLang="en-US" dirty="0"/>
          </a:p>
          <a:p>
            <a:pPr lvl="1"/>
            <a:r>
              <a:rPr lang="en-GB" altLang="en-US" dirty="0"/>
              <a:t>Rich Voice Service</a:t>
            </a:r>
            <a:endParaRPr lang="el-GR" altLang="en-US" dirty="0"/>
          </a:p>
          <a:p>
            <a:pPr lvl="1"/>
            <a:r>
              <a:rPr lang="en-GB" altLang="en-US" dirty="0"/>
              <a:t>Mobile Intranet/Extranet Access</a:t>
            </a:r>
            <a:endParaRPr lang="el-GR" altLang="en-US" dirty="0"/>
          </a:p>
          <a:p>
            <a:pPr lvl="1"/>
            <a:r>
              <a:rPr lang="en-GB" altLang="en-US" dirty="0"/>
              <a:t>Customized Infotainment Services</a:t>
            </a:r>
            <a:endParaRPr lang="el-GR" altLang="en-US" dirty="0"/>
          </a:p>
          <a:p>
            <a:pPr lvl="1"/>
            <a:r>
              <a:rPr lang="en-GB" altLang="en-US" dirty="0"/>
              <a:t>Mobile Internet Access</a:t>
            </a:r>
          </a:p>
          <a:p>
            <a:endParaRPr lang="en-US" dirty="0"/>
          </a:p>
        </p:txBody>
      </p:sp>
    </p:spTree>
    <p:extLst>
      <p:ext uri="{BB962C8B-B14F-4D97-AF65-F5344CB8AC3E}">
        <p14:creationId xmlns:p14="http://schemas.microsoft.com/office/powerpoint/2010/main" val="712929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UMTS – QoS</a:t>
            </a:r>
            <a:endParaRPr lang="en-US" dirty="0"/>
          </a:p>
        </p:txBody>
      </p:sp>
      <p:sp>
        <p:nvSpPr>
          <p:cNvPr id="3" name="Content Placeholder 2"/>
          <p:cNvSpPr>
            <a:spLocks noGrp="1"/>
          </p:cNvSpPr>
          <p:nvPr>
            <p:ph idx="1"/>
          </p:nvPr>
        </p:nvSpPr>
        <p:spPr/>
        <p:txBody>
          <a:bodyPr>
            <a:normAutofit fontScale="92500" lnSpcReduction="20000"/>
          </a:bodyPr>
          <a:lstStyle/>
          <a:p>
            <a:r>
              <a:rPr lang="el-GR" altLang="en-US" dirty="0"/>
              <a:t>Υπάρχουν 4 διαφορετικές κλάσεις </a:t>
            </a:r>
            <a:r>
              <a:rPr lang="en-US" altLang="en-US" dirty="0"/>
              <a:t>QoS, </a:t>
            </a:r>
            <a:r>
              <a:rPr lang="el-GR" altLang="en-US" dirty="0"/>
              <a:t>ανάλογα με την εφαρμογή</a:t>
            </a:r>
          </a:p>
          <a:p>
            <a:pPr lvl="1"/>
            <a:r>
              <a:rPr lang="en-US" altLang="en-US" u="sng" dirty="0"/>
              <a:t>C</a:t>
            </a:r>
            <a:r>
              <a:rPr lang="en-GB" altLang="en-US" u="sng" dirty="0" err="1"/>
              <a:t>onversational</a:t>
            </a:r>
            <a:r>
              <a:rPr lang="en-GB" altLang="en-US" u="sng" dirty="0"/>
              <a:t> class</a:t>
            </a:r>
            <a:endParaRPr lang="el-GR" altLang="en-US" u="sng" dirty="0"/>
          </a:p>
          <a:p>
            <a:pPr lvl="2"/>
            <a:r>
              <a:rPr lang="el-GR" altLang="en-US" dirty="0"/>
              <a:t>Π</a:t>
            </a:r>
            <a:r>
              <a:rPr lang="en-US" altLang="en-US" dirty="0"/>
              <a:t>.</a:t>
            </a:r>
            <a:r>
              <a:rPr lang="el-GR" altLang="en-US" dirty="0"/>
              <a:t>χ Φωνή. </a:t>
            </a:r>
            <a:r>
              <a:rPr lang="en-US" altLang="en-US" dirty="0"/>
              <a:t>(Real Time) </a:t>
            </a:r>
            <a:r>
              <a:rPr lang="en-GB" altLang="en-US" dirty="0"/>
              <a:t> </a:t>
            </a:r>
          </a:p>
          <a:p>
            <a:pPr lvl="1"/>
            <a:r>
              <a:rPr lang="en-US" altLang="en-US" u="sng" dirty="0"/>
              <a:t>S</a:t>
            </a:r>
            <a:r>
              <a:rPr lang="en-GB" altLang="en-US" u="sng" dirty="0" err="1"/>
              <a:t>treaming</a:t>
            </a:r>
            <a:r>
              <a:rPr lang="en-GB" altLang="en-US" u="sng" dirty="0"/>
              <a:t> class</a:t>
            </a:r>
            <a:endParaRPr lang="el-GR" altLang="en-US" u="sng" dirty="0"/>
          </a:p>
          <a:p>
            <a:pPr lvl="2"/>
            <a:r>
              <a:rPr lang="el-GR" altLang="en-US" dirty="0"/>
              <a:t>Π</a:t>
            </a:r>
            <a:r>
              <a:rPr lang="en-US" altLang="en-US" dirty="0"/>
              <a:t>.</a:t>
            </a:r>
            <a:r>
              <a:rPr lang="el-GR" altLang="en-US" dirty="0"/>
              <a:t>χ Πολυμέσα</a:t>
            </a:r>
            <a:r>
              <a:rPr lang="en-US" altLang="en-US" dirty="0"/>
              <a:t>. (Real Time) </a:t>
            </a:r>
            <a:endParaRPr lang="en-GB" altLang="en-US" dirty="0"/>
          </a:p>
          <a:p>
            <a:pPr lvl="1"/>
            <a:r>
              <a:rPr lang="en-US" altLang="en-US" u="sng" dirty="0"/>
              <a:t>I</a:t>
            </a:r>
            <a:r>
              <a:rPr lang="en-GB" altLang="en-US" u="sng" dirty="0" err="1"/>
              <a:t>nteractive</a:t>
            </a:r>
            <a:r>
              <a:rPr lang="en-GB" altLang="en-US" u="sng" dirty="0"/>
              <a:t> class</a:t>
            </a:r>
            <a:r>
              <a:rPr lang="en-US" altLang="en-US" u="sng" dirty="0"/>
              <a:t> </a:t>
            </a:r>
            <a:endParaRPr lang="el-GR" altLang="en-US" u="sng" dirty="0"/>
          </a:p>
          <a:p>
            <a:pPr lvl="2"/>
            <a:r>
              <a:rPr lang="el-GR" altLang="en-US" dirty="0"/>
              <a:t>Π</a:t>
            </a:r>
            <a:r>
              <a:rPr lang="en-US" altLang="en-US" dirty="0"/>
              <a:t>.</a:t>
            </a:r>
            <a:r>
              <a:rPr lang="el-GR" altLang="en-US" dirty="0"/>
              <a:t>χ</a:t>
            </a:r>
            <a:r>
              <a:rPr lang="en-US" altLang="en-US" dirty="0"/>
              <a:t> Http. (Non Real Time) </a:t>
            </a:r>
            <a:endParaRPr lang="en-GB" altLang="en-US" dirty="0"/>
          </a:p>
          <a:p>
            <a:pPr lvl="1"/>
            <a:r>
              <a:rPr lang="en-US" altLang="en-US" u="sng" dirty="0"/>
              <a:t>B</a:t>
            </a:r>
            <a:r>
              <a:rPr lang="en-GB" altLang="en-US" u="sng" dirty="0" err="1"/>
              <a:t>ackground</a:t>
            </a:r>
            <a:r>
              <a:rPr lang="en-GB" altLang="en-US" u="sng" dirty="0"/>
              <a:t> class</a:t>
            </a:r>
            <a:endParaRPr lang="el-GR" altLang="en-US" u="sng" dirty="0"/>
          </a:p>
          <a:p>
            <a:pPr lvl="2"/>
            <a:r>
              <a:rPr lang="el-GR" altLang="en-US" dirty="0"/>
              <a:t>Π</a:t>
            </a:r>
            <a:r>
              <a:rPr lang="en-US" altLang="en-US" dirty="0"/>
              <a:t>.</a:t>
            </a:r>
            <a:r>
              <a:rPr lang="el-GR" altLang="en-US" dirty="0"/>
              <a:t>χ</a:t>
            </a:r>
            <a:r>
              <a:rPr lang="en-US" altLang="en-US" dirty="0"/>
              <a:t> FTP, E-mail. (Non Real Time) </a:t>
            </a:r>
            <a:endParaRPr lang="en-GB" altLang="en-US" dirty="0"/>
          </a:p>
          <a:p>
            <a:endParaRPr lang="en-US" dirty="0"/>
          </a:p>
        </p:txBody>
      </p:sp>
    </p:spTree>
    <p:extLst>
      <p:ext uri="{BB962C8B-B14F-4D97-AF65-F5344CB8AC3E}">
        <p14:creationId xmlns:p14="http://schemas.microsoft.com/office/powerpoint/2010/main" val="1797227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MBMS</a:t>
            </a:r>
            <a:r>
              <a:rPr lang="el-GR" dirty="0"/>
              <a:t> (1/2)</a:t>
            </a:r>
            <a:endParaRPr lang="en-US" dirty="0"/>
          </a:p>
        </p:txBody>
      </p:sp>
      <p:sp>
        <p:nvSpPr>
          <p:cNvPr id="3" name="Content Placeholder 2"/>
          <p:cNvSpPr>
            <a:spLocks noGrp="1"/>
          </p:cNvSpPr>
          <p:nvPr>
            <p:ph idx="1"/>
          </p:nvPr>
        </p:nvSpPr>
        <p:spPr/>
        <p:txBody>
          <a:bodyPr>
            <a:normAutofit fontScale="85000" lnSpcReduction="10000"/>
          </a:bodyPr>
          <a:lstStyle/>
          <a:p>
            <a:r>
              <a:rPr lang="el-GR" dirty="0"/>
              <a:t>Για ορισμένες εφαρμογές πολλοί χρήστες μπορούν να λαμβάνουν τα ίδια δεδομένα την ίδια στιγμή</a:t>
            </a:r>
          </a:p>
          <a:p>
            <a:r>
              <a:rPr lang="el-GR" dirty="0"/>
              <a:t>Θα ήταν ωφέλιμο το δίκτυο να μεταδίδει τα δεδομένα μόνο μία φορά πάνω από ένα συγκεκριμένο σύνδεσμο</a:t>
            </a:r>
          </a:p>
          <a:p>
            <a:r>
              <a:rPr lang="el-GR" dirty="0"/>
              <a:t>Το </a:t>
            </a:r>
            <a:r>
              <a:rPr lang="en-US" dirty="0"/>
              <a:t>MBMS (Multimedia Broadcast Multicast Services) </a:t>
            </a:r>
            <a:r>
              <a:rPr lang="el-GR" dirty="0"/>
              <a:t>είναι μια προδιαγραφή </a:t>
            </a:r>
            <a:r>
              <a:rPr lang="el-GR" dirty="0" err="1"/>
              <a:t>διεπαφής</a:t>
            </a:r>
            <a:r>
              <a:rPr lang="el-GR" dirty="0"/>
              <a:t> σημείου προς πολλά σημεία για τα υπάρχοντα </a:t>
            </a:r>
            <a:r>
              <a:rPr lang="en-US" dirty="0"/>
              <a:t>(UMTS) </a:t>
            </a:r>
            <a:r>
              <a:rPr lang="el-GR" dirty="0"/>
              <a:t>και επερχόμενα 3GPP κυψελοειδή δίκτυα</a:t>
            </a:r>
          </a:p>
          <a:p>
            <a:r>
              <a:rPr lang="el-GR" dirty="0"/>
              <a:t>Πλεονέκτημα: εξοικονόμηση δικτυακών πόρων</a:t>
            </a:r>
          </a:p>
        </p:txBody>
      </p:sp>
    </p:spTree>
    <p:extLst>
      <p:ext uri="{BB962C8B-B14F-4D97-AF65-F5344CB8AC3E}">
        <p14:creationId xmlns:p14="http://schemas.microsoft.com/office/powerpoint/2010/main" val="3109723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MBMS</a:t>
            </a:r>
            <a:r>
              <a:rPr lang="el-GR" dirty="0"/>
              <a:t> (2/2)</a:t>
            </a:r>
            <a:endParaRPr lang="en-US" dirty="0"/>
          </a:p>
        </p:txBody>
      </p:sp>
      <p:sp>
        <p:nvSpPr>
          <p:cNvPr id="3" name="Content Placeholder 2"/>
          <p:cNvSpPr>
            <a:spLocks noGrp="1"/>
          </p:cNvSpPr>
          <p:nvPr>
            <p:ph idx="1"/>
          </p:nvPr>
        </p:nvSpPr>
        <p:spPr/>
        <p:txBody>
          <a:bodyPr>
            <a:normAutofit/>
          </a:bodyPr>
          <a:lstStyle/>
          <a:p>
            <a:r>
              <a:rPr lang="el-GR" dirty="0"/>
              <a:t>Σχεδιάστηκε για να παρέχει αποτελεσματική μετάδοση </a:t>
            </a:r>
            <a:r>
              <a:rPr lang="en-US" dirty="0"/>
              <a:t>broadcast </a:t>
            </a:r>
            <a:r>
              <a:rPr lang="el-GR" dirty="0"/>
              <a:t>και </a:t>
            </a:r>
            <a:r>
              <a:rPr lang="el-GR" dirty="0" err="1"/>
              <a:t>multicast</a:t>
            </a:r>
            <a:r>
              <a:rPr lang="el-GR" dirty="0"/>
              <a:t> υπηρεσιών</a:t>
            </a:r>
          </a:p>
          <a:p>
            <a:r>
              <a:rPr lang="en-US" dirty="0"/>
              <a:t>Broadcast </a:t>
            </a:r>
            <a:endParaRPr lang="el-GR" dirty="0"/>
          </a:p>
          <a:p>
            <a:pPr lvl="1"/>
            <a:r>
              <a:rPr lang="el-GR" dirty="0"/>
              <a:t>Διαθέσιμο χωρίς συνδρομή για όλες τις συσκευές σε μια κυψέλη</a:t>
            </a:r>
          </a:p>
          <a:p>
            <a:r>
              <a:rPr lang="en-US" dirty="0"/>
              <a:t>M</a:t>
            </a:r>
            <a:r>
              <a:rPr lang="el-GR" dirty="0" err="1"/>
              <a:t>ulticast</a:t>
            </a:r>
            <a:endParaRPr lang="en-US" dirty="0"/>
          </a:p>
          <a:p>
            <a:pPr lvl="1"/>
            <a:r>
              <a:rPr lang="el-GR" dirty="0"/>
              <a:t>Διαθέσιμο σε ένα σύνολο συσκευών με συνδρομή</a:t>
            </a:r>
          </a:p>
          <a:p>
            <a:endParaRPr lang="el-GR" dirty="0"/>
          </a:p>
        </p:txBody>
      </p:sp>
    </p:spTree>
    <p:extLst>
      <p:ext uri="{BB962C8B-B14F-4D97-AF65-F5344CB8AC3E}">
        <p14:creationId xmlns:p14="http://schemas.microsoft.com/office/powerpoint/2010/main" val="3018518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Τεχνολογία </a:t>
            </a:r>
            <a:r>
              <a:rPr lang="en-US" dirty="0"/>
              <a:t>HSPA</a:t>
            </a:r>
          </a:p>
        </p:txBody>
      </p:sp>
      <p:sp>
        <p:nvSpPr>
          <p:cNvPr id="3" name="Content Placeholder 2"/>
          <p:cNvSpPr>
            <a:spLocks noGrp="1"/>
          </p:cNvSpPr>
          <p:nvPr>
            <p:ph idx="1"/>
          </p:nvPr>
        </p:nvSpPr>
        <p:spPr/>
        <p:txBody>
          <a:bodyPr>
            <a:normAutofit fontScale="85000" lnSpcReduction="20000"/>
          </a:bodyPr>
          <a:lstStyle/>
          <a:p>
            <a:r>
              <a:rPr lang="el-GR" dirty="0"/>
              <a:t>Η ορολογία </a:t>
            </a:r>
            <a:r>
              <a:rPr lang="en-US" dirty="0"/>
              <a:t>High Speed Packet Access</a:t>
            </a:r>
            <a:r>
              <a:rPr lang="el-GR" dirty="0"/>
              <a:t> (</a:t>
            </a:r>
            <a:r>
              <a:rPr lang="en-US" dirty="0"/>
              <a:t>HSPA</a:t>
            </a:r>
            <a:r>
              <a:rPr lang="el-GR" dirty="0"/>
              <a:t>) αναφέρεται σε μία γενικότερη έννοια προκειμένου να τονίσει τις αναβαθμίσεις του </a:t>
            </a:r>
            <a:r>
              <a:rPr lang="en-US" dirty="0"/>
              <a:t>UMTS Radio Interface</a:t>
            </a:r>
            <a:endParaRPr lang="el-GR" dirty="0"/>
          </a:p>
          <a:p>
            <a:r>
              <a:rPr lang="el-GR" dirty="0"/>
              <a:t>Η γενιά των κινητών δικτύων που έχουν ενσωματώσει τις τεχνολογίες </a:t>
            </a:r>
            <a:r>
              <a:rPr lang="en-US" dirty="0"/>
              <a:t>WCDMA </a:t>
            </a:r>
            <a:r>
              <a:rPr lang="el-GR" dirty="0"/>
              <a:t>και </a:t>
            </a:r>
            <a:r>
              <a:rPr lang="en-US" dirty="0"/>
              <a:t>HSPA</a:t>
            </a:r>
            <a:r>
              <a:rPr lang="el-GR" dirty="0"/>
              <a:t> ονομάζεται «γενιά 3.5» (3.5</a:t>
            </a:r>
            <a:r>
              <a:rPr lang="en-US" dirty="0"/>
              <a:t>G</a:t>
            </a:r>
            <a:r>
              <a:rPr lang="el-GR" dirty="0"/>
              <a:t>)</a:t>
            </a:r>
          </a:p>
          <a:p>
            <a:r>
              <a:rPr lang="el-GR" dirty="0"/>
              <a:t>Το </a:t>
            </a:r>
            <a:r>
              <a:rPr lang="en-US" dirty="0"/>
              <a:t>HSPA</a:t>
            </a:r>
            <a:r>
              <a:rPr lang="el-GR" dirty="0"/>
              <a:t> σχεδιάστηκε για να αυξήσει τη χωρητικότητα: </a:t>
            </a:r>
          </a:p>
          <a:p>
            <a:pPr lvl="1"/>
            <a:r>
              <a:rPr lang="el-GR" dirty="0"/>
              <a:t>του κατερχόμενου συνδέσμου μέσω του </a:t>
            </a:r>
            <a:r>
              <a:rPr lang="en-US" dirty="0"/>
              <a:t>High Speed Downlink Packet Access</a:t>
            </a:r>
            <a:r>
              <a:rPr lang="el-GR" dirty="0"/>
              <a:t> (</a:t>
            </a:r>
            <a:r>
              <a:rPr lang="en-US" dirty="0"/>
              <a:t>HSDPA</a:t>
            </a:r>
            <a:r>
              <a:rPr lang="el-GR" dirty="0"/>
              <a:t>) και </a:t>
            </a:r>
          </a:p>
          <a:p>
            <a:pPr lvl="1"/>
            <a:r>
              <a:rPr lang="el-GR" dirty="0"/>
              <a:t>του ανερχόμενου ασύρματου συνδέσμου μέσω του </a:t>
            </a:r>
            <a:r>
              <a:rPr lang="en-US" dirty="0"/>
              <a:t>High Speed Uplink Packet Access</a:t>
            </a:r>
            <a:r>
              <a:rPr lang="el-GR" dirty="0"/>
              <a:t> (</a:t>
            </a:r>
            <a:r>
              <a:rPr lang="en-US" dirty="0"/>
              <a:t>HSUPA</a:t>
            </a:r>
            <a:r>
              <a:rPr lang="el-GR" dirty="0"/>
              <a:t>)</a:t>
            </a:r>
            <a:endParaRPr lang="en-US" dirty="0"/>
          </a:p>
        </p:txBody>
      </p:sp>
    </p:spTree>
    <p:extLst>
      <p:ext uri="{BB962C8B-B14F-4D97-AF65-F5344CB8AC3E}">
        <p14:creationId xmlns:p14="http://schemas.microsoft.com/office/powerpoint/2010/main" val="1252706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HSPA</a:t>
            </a:r>
            <a:r>
              <a:rPr lang="el-GR"/>
              <a:t> και </a:t>
            </a:r>
            <a:r>
              <a:rPr lang="en-US"/>
              <a:t>HSPA</a:t>
            </a:r>
            <a:r>
              <a:rPr lang="el-GR"/>
              <a:t>+</a:t>
            </a:r>
            <a:endParaRPr lang="en-US" dirty="0"/>
          </a:p>
        </p:txBody>
      </p:sp>
      <p:sp>
        <p:nvSpPr>
          <p:cNvPr id="3" name="Content Placeholder 2"/>
          <p:cNvSpPr>
            <a:spLocks noGrp="1"/>
          </p:cNvSpPr>
          <p:nvPr>
            <p:ph idx="1"/>
          </p:nvPr>
        </p:nvSpPr>
        <p:spPr/>
        <p:txBody>
          <a:bodyPr>
            <a:normAutofit fontScale="70000" lnSpcReduction="20000"/>
          </a:bodyPr>
          <a:lstStyle/>
          <a:p>
            <a:r>
              <a:rPr lang="el-GR" dirty="0"/>
              <a:t>Το </a:t>
            </a:r>
            <a:r>
              <a:rPr lang="en-US" dirty="0"/>
              <a:t>HSDPA</a:t>
            </a:r>
            <a:r>
              <a:rPr lang="el-GR" dirty="0"/>
              <a:t> υποστηρίζει ρυθμούς μετάδοσης έως και 14,4 </a:t>
            </a:r>
            <a:r>
              <a:rPr lang="en-US" dirty="0"/>
              <a:t>Mbps, </a:t>
            </a:r>
            <a:r>
              <a:rPr lang="el-GR" dirty="0"/>
              <a:t>ενώ το </a:t>
            </a:r>
            <a:r>
              <a:rPr lang="en-US" dirty="0"/>
              <a:t>HSUPA </a:t>
            </a:r>
            <a:r>
              <a:rPr lang="el-GR" dirty="0"/>
              <a:t>μέχρι 5,8 </a:t>
            </a:r>
            <a:r>
              <a:rPr lang="en-US" dirty="0"/>
              <a:t>Mbps</a:t>
            </a:r>
            <a:endParaRPr lang="el-GR" dirty="0"/>
          </a:p>
          <a:p>
            <a:r>
              <a:rPr lang="el-GR" dirty="0"/>
              <a:t>Βασίζεται στην προσθήκη ενός νέου τύπου καναλιού, βελτιστοποιημένο για υψηλούς ρυθμούς μετάδοσης: το </a:t>
            </a:r>
            <a:r>
              <a:rPr lang="en-US" dirty="0"/>
              <a:t>High</a:t>
            </a:r>
            <a:r>
              <a:rPr lang="el-GR" dirty="0"/>
              <a:t>-</a:t>
            </a:r>
            <a:r>
              <a:rPr lang="en-US" dirty="0"/>
              <a:t>Speed Downlink Shared Channel</a:t>
            </a:r>
            <a:r>
              <a:rPr lang="el-GR" dirty="0"/>
              <a:t> (</a:t>
            </a:r>
            <a:r>
              <a:rPr lang="en-US" dirty="0"/>
              <a:t>HS</a:t>
            </a:r>
            <a:r>
              <a:rPr lang="el-GR" dirty="0"/>
              <a:t>-</a:t>
            </a:r>
            <a:r>
              <a:rPr lang="en-US" dirty="0"/>
              <a:t>DSCH</a:t>
            </a:r>
            <a:r>
              <a:rPr lang="el-GR" dirty="0"/>
              <a:t>)</a:t>
            </a:r>
          </a:p>
          <a:p>
            <a:r>
              <a:rPr lang="el-GR" dirty="0"/>
              <a:t>Το </a:t>
            </a:r>
            <a:r>
              <a:rPr lang="en-US" dirty="0"/>
              <a:t>Evolved HSPA</a:t>
            </a:r>
            <a:r>
              <a:rPr lang="el-GR" dirty="0"/>
              <a:t> (</a:t>
            </a:r>
            <a:r>
              <a:rPr lang="en-US" dirty="0"/>
              <a:t>HSPA+</a:t>
            </a:r>
            <a:r>
              <a:rPr lang="el-GR" dirty="0"/>
              <a:t>) είναι βελτιωμένη έκδοση που δημοσιεύθηκε το 2008, και επιτρέπει (θεωρητικά) 337</a:t>
            </a:r>
            <a:r>
              <a:rPr lang="en-US" dirty="0"/>
              <a:t> Mbps</a:t>
            </a:r>
            <a:r>
              <a:rPr lang="el-GR" dirty="0"/>
              <a:t> στο </a:t>
            </a:r>
            <a:r>
              <a:rPr lang="en-US" dirty="0"/>
              <a:t>downlink </a:t>
            </a:r>
            <a:r>
              <a:rPr lang="el-GR" dirty="0"/>
              <a:t>και 34 </a:t>
            </a:r>
            <a:r>
              <a:rPr lang="en-US" dirty="0"/>
              <a:t>Mbps</a:t>
            </a:r>
            <a:r>
              <a:rPr lang="el-GR" dirty="0"/>
              <a:t> στο </a:t>
            </a:r>
            <a:r>
              <a:rPr lang="en-US" dirty="0"/>
              <a:t>uplink</a:t>
            </a:r>
            <a:endParaRPr lang="el-GR" dirty="0"/>
          </a:p>
          <a:p>
            <a:r>
              <a:rPr lang="el-GR" dirty="0"/>
              <a:t>Για την επίτευξη των παραπάνω γίνεται χρήση πολλαπλών κεραιών (ΜΙΜΟ) και υψηλή διαμόρφωση- </a:t>
            </a:r>
            <a:r>
              <a:rPr lang="en-US" dirty="0"/>
              <a:t>64</a:t>
            </a:r>
            <a:r>
              <a:rPr lang="el-GR" dirty="0"/>
              <a:t> </a:t>
            </a:r>
            <a:r>
              <a:rPr lang="en-US" dirty="0"/>
              <a:t>Quadrature Amplitude Modulation</a:t>
            </a:r>
            <a:r>
              <a:rPr lang="el-GR" dirty="0"/>
              <a:t> (</a:t>
            </a:r>
            <a:r>
              <a:rPr lang="en-US" dirty="0"/>
              <a:t>QAM</a:t>
            </a:r>
            <a:r>
              <a:rPr lang="el-GR" dirty="0"/>
              <a:t>)</a:t>
            </a:r>
          </a:p>
          <a:p>
            <a:r>
              <a:rPr lang="el-GR" dirty="0"/>
              <a:t>Πρακτικά ο μέγιστος ρυθμός είναι αρκετά χαμηλότερος και απαιτεί εξαιρετικές συνθήκες</a:t>
            </a:r>
          </a:p>
        </p:txBody>
      </p:sp>
    </p:spTree>
    <p:extLst>
      <p:ext uri="{BB962C8B-B14F-4D97-AF65-F5344CB8AC3E}">
        <p14:creationId xmlns:p14="http://schemas.microsoft.com/office/powerpoint/2010/main" val="1083729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Long Term Evolution (LTE)</a:t>
            </a:r>
            <a:r>
              <a:rPr lang="el-GR" altLang="en-US" dirty="0"/>
              <a:t> (1/4)</a:t>
            </a:r>
            <a:endParaRPr lang="en-US" dirty="0"/>
          </a:p>
        </p:txBody>
      </p:sp>
      <p:sp>
        <p:nvSpPr>
          <p:cNvPr id="4" name="Text Placeholder 3"/>
          <p:cNvSpPr>
            <a:spLocks noGrp="1"/>
          </p:cNvSpPr>
          <p:nvPr>
            <p:ph idx="1"/>
          </p:nvPr>
        </p:nvSpPr>
        <p:spPr/>
        <p:txBody>
          <a:bodyPr>
            <a:normAutofit fontScale="70000" lnSpcReduction="20000"/>
          </a:bodyPr>
          <a:lstStyle/>
          <a:p>
            <a:r>
              <a:rPr lang="el-GR" altLang="en-US" dirty="0"/>
              <a:t>Η συνένωση των πρωτοκόλλων επέκτασης HSPA+ και EV-DO επέφεραν το πρωτόκολλο </a:t>
            </a:r>
            <a:r>
              <a:rPr lang="el-GR" altLang="en-US" dirty="0" err="1"/>
              <a:t>Long</a:t>
            </a:r>
            <a:r>
              <a:rPr lang="el-GR" altLang="en-US" dirty="0"/>
              <a:t> </a:t>
            </a:r>
            <a:r>
              <a:rPr lang="el-GR" altLang="en-US" dirty="0" err="1"/>
              <a:t>Term</a:t>
            </a:r>
            <a:r>
              <a:rPr lang="el-GR" altLang="en-US" dirty="0"/>
              <a:t> </a:t>
            </a:r>
            <a:r>
              <a:rPr lang="el-GR" altLang="en-US" dirty="0" err="1"/>
              <a:t>Evolution</a:t>
            </a:r>
            <a:r>
              <a:rPr lang="el-GR" altLang="en-US" dirty="0"/>
              <a:t> (LTE), πρωτόκολλο για το οποίο συνεχίζονται μέχρι και σήμερα να ανανεώνονται οι εκδόσεις του.</a:t>
            </a:r>
          </a:p>
          <a:p>
            <a:r>
              <a:rPr lang="el-GR" altLang="en-US" dirty="0"/>
              <a:t>Η διαδικασία προτυποποίησης του </a:t>
            </a:r>
            <a:r>
              <a:rPr lang="en-US" altLang="en-US" dirty="0"/>
              <a:t>LTE</a:t>
            </a:r>
            <a:r>
              <a:rPr lang="el-GR" altLang="en-US" dirty="0"/>
              <a:t> ξεκίνησε στο Τορόντο το Νοέμβριο του 2004 από τον οργανισμό 3</a:t>
            </a:r>
            <a:r>
              <a:rPr lang="en-US" altLang="en-US" dirty="0"/>
              <a:t>GPP</a:t>
            </a:r>
            <a:r>
              <a:rPr lang="el-GR" altLang="en-US" dirty="0"/>
              <a:t> και η πρώτη επίσημη έκδοση (</a:t>
            </a:r>
            <a:r>
              <a:rPr lang="en-US" altLang="en-US" dirty="0"/>
              <a:t>Release</a:t>
            </a:r>
            <a:r>
              <a:rPr lang="el-GR" altLang="en-US" dirty="0"/>
              <a:t> 8) ανακοινώθηκε το 2008.</a:t>
            </a:r>
          </a:p>
          <a:p>
            <a:r>
              <a:rPr lang="el-GR" altLang="en-US" dirty="0"/>
              <a:t>Η</a:t>
            </a:r>
            <a:r>
              <a:rPr lang="en-US" altLang="en-US" dirty="0"/>
              <a:t> </a:t>
            </a:r>
            <a:r>
              <a:rPr lang="el-GR" altLang="en-US" dirty="0"/>
              <a:t>Έκδοση 8 έκδοση όριζε </a:t>
            </a:r>
            <a:r>
              <a:rPr lang="en-US" altLang="en-US" dirty="0"/>
              <a:t>:</a:t>
            </a:r>
          </a:p>
          <a:p>
            <a:pPr lvl="1"/>
            <a:r>
              <a:rPr lang="el-GR" altLang="en-US" dirty="0"/>
              <a:t>300 </a:t>
            </a:r>
            <a:r>
              <a:rPr lang="en-US" altLang="en-US" dirty="0"/>
              <a:t>Mbps </a:t>
            </a:r>
            <a:r>
              <a:rPr lang="el-GR" altLang="en-US" dirty="0"/>
              <a:t>ως τη μέγιστη ταχύτητα που μπορεί να επιτευχθεί στο </a:t>
            </a:r>
            <a:r>
              <a:rPr lang="en-US" altLang="en-US" dirty="0"/>
              <a:t>downlink </a:t>
            </a:r>
            <a:r>
              <a:rPr lang="el-GR" altLang="en-US" dirty="0"/>
              <a:t>μοντέλο </a:t>
            </a:r>
            <a:r>
              <a:rPr lang="en-US" altLang="en-US" dirty="0"/>
              <a:t>Orthogonal Frequency-Division Multiple Access (OFDMA)</a:t>
            </a:r>
          </a:p>
          <a:p>
            <a:pPr lvl="1"/>
            <a:r>
              <a:rPr lang="el-GR" altLang="en-US" dirty="0"/>
              <a:t>75 </a:t>
            </a:r>
            <a:r>
              <a:rPr lang="en-US" altLang="en-US" dirty="0"/>
              <a:t>Mbps </a:t>
            </a:r>
            <a:r>
              <a:rPr lang="el-GR" altLang="en-US" dirty="0"/>
              <a:t>στο </a:t>
            </a:r>
            <a:r>
              <a:rPr lang="en-US" altLang="en-US" dirty="0"/>
              <a:t>uplink </a:t>
            </a:r>
            <a:r>
              <a:rPr lang="el-GR" altLang="en-US" dirty="0"/>
              <a:t>μοντέλο </a:t>
            </a:r>
            <a:r>
              <a:rPr lang="en-US" altLang="en-US" dirty="0"/>
              <a:t>Single-Carrier Frequency Division Multiple Access (SC-FDMA).</a:t>
            </a:r>
          </a:p>
        </p:txBody>
      </p:sp>
    </p:spTree>
    <p:extLst>
      <p:ext uri="{BB962C8B-B14F-4D97-AF65-F5344CB8AC3E}">
        <p14:creationId xmlns:p14="http://schemas.microsoft.com/office/powerpoint/2010/main" val="287932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Long Term Evolution (LTE)</a:t>
            </a:r>
            <a:r>
              <a:rPr lang="el-GR" altLang="en-US" dirty="0"/>
              <a:t> (</a:t>
            </a:r>
            <a:r>
              <a:rPr lang="en-US" altLang="en-US" dirty="0"/>
              <a:t>2</a:t>
            </a:r>
            <a:r>
              <a:rPr lang="el-GR" altLang="en-US" dirty="0"/>
              <a:t>/4)</a:t>
            </a:r>
            <a:endParaRPr lang="en-US" dirty="0"/>
          </a:p>
        </p:txBody>
      </p:sp>
      <p:sp>
        <p:nvSpPr>
          <p:cNvPr id="4" name="Text Placeholder 3"/>
          <p:cNvSpPr>
            <a:spLocks noGrp="1"/>
          </p:cNvSpPr>
          <p:nvPr>
            <p:ph idx="1"/>
          </p:nvPr>
        </p:nvSpPr>
        <p:spPr/>
        <p:txBody>
          <a:bodyPr>
            <a:normAutofit fontScale="77500" lnSpcReduction="20000"/>
          </a:bodyPr>
          <a:lstStyle/>
          <a:p>
            <a:r>
              <a:rPr lang="el-GR" altLang="en-US" dirty="0"/>
              <a:t>Οι ταχύτητες που προσέφερε το πρότυπο LTE ήταν μεγαλύτερες από τους σε θεωρητικό επίπεδο επιτεύξιμους ρυθμούς μετάδοσης δεδομένων σε ένα 3G Δίκτυο, αλλά ταυτόχρονα ανεπαρκείς για να θεωρηθεί ως πρότυπο για τα Δίκτυα 4G.</a:t>
            </a:r>
            <a:endParaRPr lang="en-US" altLang="en-US" dirty="0"/>
          </a:p>
          <a:p>
            <a:r>
              <a:rPr lang="el-GR" altLang="en-US" dirty="0"/>
              <a:t>Ως αποτέλεσμα, το πρότυπο LTE εν τέλει έμεινε στην ιστορία ως πρότυπο Δικτύων 3.9G</a:t>
            </a:r>
            <a:r>
              <a:rPr lang="en-US" altLang="en-US" dirty="0"/>
              <a:t>.</a:t>
            </a:r>
          </a:p>
          <a:p>
            <a:r>
              <a:rPr lang="el-GR" altLang="en-US" dirty="0"/>
              <a:t>Οι προδιαγραφές καλύπτουν θέματα που αφορούν την ασύρματη </a:t>
            </a:r>
            <a:r>
              <a:rPr lang="el-GR" altLang="en-US" dirty="0" err="1"/>
              <a:t>διεπαφή</a:t>
            </a:r>
            <a:r>
              <a:rPr lang="el-GR" altLang="en-US" dirty="0"/>
              <a:t> καθώς και την αρχιτεκτονική του ασύρματου δικτύου</a:t>
            </a:r>
            <a:r>
              <a:rPr lang="en-US" altLang="en-US" dirty="0"/>
              <a:t>.</a:t>
            </a:r>
            <a:endParaRPr lang="el-GR" altLang="en-US" dirty="0"/>
          </a:p>
          <a:p>
            <a:r>
              <a:rPr lang="el-GR" dirty="0"/>
              <a:t>Κάτω από την πίεση του μάρκετινγκ, όμως, τελικά αναφέρεται και προωθείται πλέον εμπορικά ως 4ης γενιάς.</a:t>
            </a:r>
            <a:endParaRPr lang="en-US" dirty="0"/>
          </a:p>
          <a:p>
            <a:pPr marL="0" indent="0">
              <a:buNone/>
            </a:pPr>
            <a:endParaRPr lang="en-US" dirty="0"/>
          </a:p>
          <a:p>
            <a:endParaRPr lang="el-GR" altLang="en-US" dirty="0">
              <a:solidFill>
                <a:srgbClr val="FF0000"/>
              </a:solidFill>
            </a:endParaRPr>
          </a:p>
        </p:txBody>
      </p:sp>
    </p:spTree>
    <p:extLst>
      <p:ext uri="{BB962C8B-B14F-4D97-AF65-F5344CB8AC3E}">
        <p14:creationId xmlns:p14="http://schemas.microsoft.com/office/powerpoint/2010/main" val="1795727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Long Term Evolution (LTE)</a:t>
            </a:r>
            <a:r>
              <a:rPr lang="el-GR" altLang="en-US" dirty="0"/>
              <a:t> (</a:t>
            </a:r>
            <a:r>
              <a:rPr lang="en-US" altLang="en-US" dirty="0"/>
              <a:t>3</a:t>
            </a:r>
            <a:r>
              <a:rPr lang="el-GR" altLang="en-US" dirty="0"/>
              <a:t>/4)</a:t>
            </a:r>
            <a:endParaRPr lang="en-US" dirty="0"/>
          </a:p>
        </p:txBody>
      </p:sp>
      <p:sp>
        <p:nvSpPr>
          <p:cNvPr id="4" name="Text Placeholder 3"/>
          <p:cNvSpPr>
            <a:spLocks noGrp="1"/>
          </p:cNvSpPr>
          <p:nvPr>
            <p:ph idx="1"/>
          </p:nvPr>
        </p:nvSpPr>
        <p:spPr/>
        <p:txBody>
          <a:bodyPr>
            <a:normAutofit fontScale="85000" lnSpcReduction="20000"/>
          </a:bodyPr>
          <a:lstStyle/>
          <a:p>
            <a:r>
              <a:rPr lang="el-GR" dirty="0"/>
              <a:t>Το LTE μπορεί να λειτουργήσει σε διάφορες συχνότητες</a:t>
            </a:r>
            <a:r>
              <a:rPr lang="en-US" dirty="0"/>
              <a:t>:</a:t>
            </a:r>
          </a:p>
          <a:p>
            <a:pPr lvl="1"/>
            <a:r>
              <a:rPr lang="el-GR" sz="2400" u="sng" dirty="0"/>
              <a:t>Βόρεια Αμερική</a:t>
            </a:r>
            <a:r>
              <a:rPr lang="en-US" sz="2400" u="sng" dirty="0"/>
              <a:t>: </a:t>
            </a:r>
            <a:r>
              <a:rPr lang="en-US" sz="2400" dirty="0"/>
              <a:t>700 MHz, 1.7 GHz</a:t>
            </a:r>
          </a:p>
          <a:p>
            <a:pPr lvl="1"/>
            <a:r>
              <a:rPr lang="el-GR" sz="2400" u="sng" dirty="0"/>
              <a:t>Ευρώπη</a:t>
            </a:r>
            <a:r>
              <a:rPr lang="en-US" sz="2400" u="sng" dirty="0"/>
              <a:t>: </a:t>
            </a:r>
            <a:r>
              <a:rPr lang="en-US" sz="2400" dirty="0"/>
              <a:t>800 MHz, 1.8 GHz, 2.6 GHz</a:t>
            </a:r>
          </a:p>
          <a:p>
            <a:pPr lvl="1"/>
            <a:r>
              <a:rPr lang="el-GR" sz="2400" u="sng" dirty="0"/>
              <a:t>Αυστραλία</a:t>
            </a:r>
            <a:r>
              <a:rPr lang="en-US" sz="2400" u="sng" dirty="0"/>
              <a:t>:</a:t>
            </a:r>
            <a:r>
              <a:rPr lang="en-US" sz="2400" dirty="0"/>
              <a:t> 2.6 GHz</a:t>
            </a:r>
            <a:endParaRPr lang="el-GR" sz="2400" dirty="0"/>
          </a:p>
          <a:p>
            <a:r>
              <a:rPr lang="el-GR" sz="2800" dirty="0"/>
              <a:t>Το πρότυπο LTE υποστηρίζει μεταγωγή πακέτων, αφού η δομή του βασίζεται στην αρχιτεκτονική δικτύου IP. </a:t>
            </a:r>
          </a:p>
          <a:p>
            <a:r>
              <a:rPr lang="el-GR" sz="2800" dirty="0"/>
              <a:t>Έτσι, οι </a:t>
            </a:r>
            <a:r>
              <a:rPr lang="el-GR" sz="2800" dirty="0" err="1"/>
              <a:t>πάροχοι</a:t>
            </a:r>
            <a:r>
              <a:rPr lang="el-GR" sz="2800" dirty="0"/>
              <a:t> θα πρέπει να επαναπροσδιορίσουν τη λειτουργία του δικτύου κατά τη πραγματοποίηση τηλεφωνικών κλήσεων.</a:t>
            </a:r>
          </a:p>
          <a:p>
            <a:r>
              <a:rPr lang="el-GR" sz="2800" dirty="0"/>
              <a:t>Η τελευταία έκδοση </a:t>
            </a:r>
            <a:r>
              <a:rPr lang="en-US" sz="2800" dirty="0"/>
              <a:t>LTE </a:t>
            </a:r>
            <a:r>
              <a:rPr lang="el-GR" sz="2800" dirty="0"/>
              <a:t>ήταν η </a:t>
            </a:r>
            <a:r>
              <a:rPr lang="en-US" sz="2800" dirty="0"/>
              <a:t>Release </a:t>
            </a:r>
            <a:r>
              <a:rPr lang="el-GR" sz="2800" dirty="0"/>
              <a:t>9</a:t>
            </a:r>
            <a:r>
              <a:rPr lang="en-US" sz="2800" dirty="0"/>
              <a:t>, </a:t>
            </a:r>
            <a:r>
              <a:rPr lang="el-GR" sz="2800" dirty="0"/>
              <a:t>όπου και είδαμε για 1</a:t>
            </a:r>
            <a:r>
              <a:rPr lang="el-GR" sz="2800" baseline="30000" dirty="0"/>
              <a:t>η</a:t>
            </a:r>
            <a:r>
              <a:rPr lang="el-GR" sz="2800" dirty="0"/>
              <a:t> φορά να εισάγονται τα δίκτυα </a:t>
            </a:r>
            <a:r>
              <a:rPr lang="en-US" sz="2800" dirty="0"/>
              <a:t>LTE-Advanced.</a:t>
            </a:r>
            <a:endParaRPr lang="el-GR" sz="2800" dirty="0"/>
          </a:p>
          <a:p>
            <a:endParaRPr lang="el-GR" sz="2800" dirty="0"/>
          </a:p>
          <a:p>
            <a:endParaRPr lang="en-US" sz="2800" dirty="0"/>
          </a:p>
          <a:p>
            <a:endParaRPr lang="el-GR" altLang="en-US" sz="2800" dirty="0">
              <a:solidFill>
                <a:srgbClr val="FF0000"/>
              </a:solidFill>
            </a:endParaRPr>
          </a:p>
        </p:txBody>
      </p:sp>
    </p:spTree>
    <p:extLst>
      <p:ext uri="{BB962C8B-B14F-4D97-AF65-F5344CB8AC3E}">
        <p14:creationId xmlns:p14="http://schemas.microsoft.com/office/powerpoint/2010/main" val="363249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Γενιές κινητών δικτύων</a:t>
            </a:r>
            <a:r>
              <a:rPr lang="en-US" altLang="en-US" dirty="0"/>
              <a:t> (1/3)</a:t>
            </a:r>
            <a:endParaRPr lang="en-US" dirty="0"/>
          </a:p>
        </p:txBody>
      </p:sp>
      <p:sp>
        <p:nvSpPr>
          <p:cNvPr id="3" name="Content Placeholder 2"/>
          <p:cNvSpPr>
            <a:spLocks noGrp="1"/>
          </p:cNvSpPr>
          <p:nvPr>
            <p:ph idx="1"/>
          </p:nvPr>
        </p:nvSpPr>
        <p:spPr/>
        <p:txBody>
          <a:bodyPr>
            <a:normAutofit fontScale="77500" lnSpcReduction="20000"/>
          </a:bodyPr>
          <a:lstStyle/>
          <a:p>
            <a:r>
              <a:rPr lang="el-GR" altLang="en-US" dirty="0"/>
              <a:t>Συστήματα Πρώτης γενιάς (</a:t>
            </a:r>
            <a:r>
              <a:rPr lang="en-US" altLang="en-US" dirty="0"/>
              <a:t>1G</a:t>
            </a:r>
            <a:r>
              <a:rPr lang="el-GR" altLang="en-US" dirty="0"/>
              <a:t>) - Βασικοί σταθμοί:</a:t>
            </a:r>
          </a:p>
          <a:p>
            <a:pPr lvl="1"/>
            <a:r>
              <a:rPr lang="en-US" altLang="en-US" dirty="0"/>
              <a:t>Advanced Mobile Phone System</a:t>
            </a:r>
            <a:r>
              <a:rPr lang="el-GR" altLang="en-US" dirty="0"/>
              <a:t> </a:t>
            </a:r>
            <a:r>
              <a:rPr lang="en-US" altLang="en-US" dirty="0"/>
              <a:t>(AMPS</a:t>
            </a:r>
            <a:r>
              <a:rPr lang="el-GR" altLang="en-US" dirty="0"/>
              <a:t>)</a:t>
            </a:r>
            <a:endParaRPr lang="en-US" altLang="en-US" dirty="0"/>
          </a:p>
          <a:p>
            <a:pPr lvl="1"/>
            <a:r>
              <a:rPr lang="en-US" altLang="en-US" dirty="0"/>
              <a:t>Nordic Mobile Telephone</a:t>
            </a:r>
            <a:r>
              <a:rPr lang="el-GR" altLang="en-US" dirty="0"/>
              <a:t> (ΝΜΤ)</a:t>
            </a:r>
            <a:endParaRPr lang="en-US" altLang="en-US" dirty="0"/>
          </a:p>
          <a:p>
            <a:pPr lvl="1"/>
            <a:r>
              <a:rPr lang="en-US" altLang="en-US" dirty="0"/>
              <a:t>Total Access Communication System</a:t>
            </a:r>
            <a:r>
              <a:rPr lang="el-GR" altLang="en-US" dirty="0"/>
              <a:t> (</a:t>
            </a:r>
            <a:r>
              <a:rPr lang="en-US" altLang="en-US" dirty="0"/>
              <a:t>TACS</a:t>
            </a:r>
            <a:r>
              <a:rPr lang="el-GR" altLang="en-US" dirty="0"/>
              <a:t>)</a:t>
            </a:r>
          </a:p>
          <a:p>
            <a:r>
              <a:rPr lang="el-GR" altLang="en-US" dirty="0"/>
              <a:t>Στην 1</a:t>
            </a:r>
            <a:r>
              <a:rPr lang="el-GR" altLang="en-US" baseline="30000" dirty="0"/>
              <a:t>η</a:t>
            </a:r>
            <a:r>
              <a:rPr lang="el-GR" altLang="en-US" dirty="0"/>
              <a:t> γενιά τα ισχύοντα πρότυπα αφορούν σε αναλογικές μεταδόσεις. Οι ψηφιακές τεχνολογίες εισάγονται στη 2</a:t>
            </a:r>
            <a:r>
              <a:rPr lang="el-GR" altLang="en-US" baseline="30000" dirty="0"/>
              <a:t>η</a:t>
            </a:r>
            <a:r>
              <a:rPr lang="el-GR" altLang="en-US" dirty="0"/>
              <a:t> γενιά</a:t>
            </a:r>
          </a:p>
          <a:p>
            <a:r>
              <a:rPr lang="el-GR" altLang="en-US" dirty="0"/>
              <a:t>Συστήματα Δεύτερης γενιάς (</a:t>
            </a:r>
            <a:r>
              <a:rPr lang="en-US" altLang="en-US" dirty="0"/>
              <a:t>2G</a:t>
            </a:r>
            <a:r>
              <a:rPr lang="el-GR" altLang="en-US" dirty="0"/>
              <a:t>) - Βασικοί σταθμοί </a:t>
            </a:r>
          </a:p>
          <a:p>
            <a:pPr lvl="1"/>
            <a:r>
              <a:rPr lang="en-US" altLang="en-US" dirty="0"/>
              <a:t>Digital-AMPS</a:t>
            </a:r>
          </a:p>
          <a:p>
            <a:pPr lvl="1"/>
            <a:r>
              <a:rPr lang="en-US" altLang="en-US" dirty="0"/>
              <a:t>GSM</a:t>
            </a:r>
            <a:r>
              <a:rPr lang="el-GR" altLang="en-US" dirty="0"/>
              <a:t> (</a:t>
            </a:r>
            <a:r>
              <a:rPr lang="en-US" altLang="en-US" dirty="0"/>
              <a:t>GSM900</a:t>
            </a:r>
            <a:r>
              <a:rPr lang="el-GR" altLang="en-US" dirty="0"/>
              <a:t>, </a:t>
            </a:r>
            <a:r>
              <a:rPr lang="en-US" altLang="en-US" dirty="0"/>
              <a:t>GSM1800</a:t>
            </a:r>
            <a:r>
              <a:rPr lang="el-GR" altLang="en-US" dirty="0"/>
              <a:t>, </a:t>
            </a:r>
            <a:r>
              <a:rPr lang="en-US" altLang="en-US" dirty="0"/>
              <a:t>GSM1900</a:t>
            </a:r>
            <a:r>
              <a:rPr lang="el-GR" altLang="en-US" dirty="0"/>
              <a:t>)</a:t>
            </a:r>
            <a:endParaRPr lang="en-US" altLang="en-US" dirty="0"/>
          </a:p>
          <a:p>
            <a:pPr lvl="1"/>
            <a:r>
              <a:rPr lang="en-US" altLang="en-US" dirty="0"/>
              <a:t>Code-division multiple access (CDMA)</a:t>
            </a:r>
            <a:endParaRPr lang="en-US" dirty="0"/>
          </a:p>
        </p:txBody>
      </p:sp>
    </p:spTree>
    <p:extLst>
      <p:ext uri="{BB962C8B-B14F-4D97-AF65-F5344CB8AC3E}">
        <p14:creationId xmlns:p14="http://schemas.microsoft.com/office/powerpoint/2010/main" val="2885093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Long Term Evolution (LTE)</a:t>
            </a:r>
            <a:r>
              <a:rPr lang="el-GR" altLang="en-US" dirty="0"/>
              <a:t> (</a:t>
            </a:r>
            <a:r>
              <a:rPr lang="en-US" altLang="en-US" dirty="0"/>
              <a:t>4</a:t>
            </a:r>
            <a:r>
              <a:rPr lang="el-GR" altLang="en-US" dirty="0"/>
              <a:t>/4)</a:t>
            </a:r>
            <a:endParaRPr lang="en-US" dirty="0"/>
          </a:p>
        </p:txBody>
      </p:sp>
      <p:sp>
        <p:nvSpPr>
          <p:cNvPr id="4" name="Text Placeholder 3"/>
          <p:cNvSpPr>
            <a:spLocks noGrp="1"/>
          </p:cNvSpPr>
          <p:nvPr>
            <p:ph idx="1"/>
          </p:nvPr>
        </p:nvSpPr>
        <p:spPr>
          <a:xfrm>
            <a:off x="915683" y="5949280"/>
            <a:ext cx="7312634" cy="502564"/>
          </a:xfrm>
        </p:spPr>
        <p:txBody>
          <a:bodyPr>
            <a:normAutofit fontScale="40000" lnSpcReduction="20000"/>
          </a:bodyPr>
          <a:lstStyle/>
          <a:p>
            <a:pPr marL="0" indent="0" algn="ctr">
              <a:buNone/>
            </a:pPr>
            <a:r>
              <a:rPr lang="el-GR" altLang="en-US" sz="4000" dirty="0"/>
              <a:t>Ένα </a:t>
            </a:r>
            <a:r>
              <a:rPr lang="en-US" altLang="en-US" sz="4000" dirty="0"/>
              <a:t>4G LTE modem </a:t>
            </a:r>
            <a:r>
              <a:rPr lang="el-GR" altLang="en-US" dirty="0"/>
              <a:t>(</a:t>
            </a:r>
            <a:r>
              <a:rPr lang="en-US" altLang="en-US" dirty="0"/>
              <a:t>source: https://upload.wikimedia.org/wikipedia/commons/d/de/Samsung_4G_LTE_modem-4.jpg</a:t>
            </a:r>
            <a:r>
              <a:rPr lang="el-GR" altLang="en-US" dirty="0"/>
              <a:t>) </a:t>
            </a:r>
            <a:endParaRPr lang="en-US" dirty="0"/>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3828" y="1736430"/>
            <a:ext cx="3096344" cy="3951391"/>
          </a:xfrm>
          <a:prstGeom prst="rect">
            <a:avLst/>
          </a:prstGeom>
        </p:spPr>
      </p:pic>
    </p:spTree>
    <p:extLst>
      <p:ext uri="{BB962C8B-B14F-4D97-AF65-F5344CB8AC3E}">
        <p14:creationId xmlns:p14="http://schemas.microsoft.com/office/powerpoint/2010/main" val="3072380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Βα</a:t>
            </a:r>
            <a:r>
              <a:rPr lang="en-US" altLang="en-US" dirty="0" err="1"/>
              <a:t>σικές</a:t>
            </a:r>
            <a:r>
              <a:rPr lang="en-US" altLang="en-US" dirty="0"/>
              <a:t> </a:t>
            </a:r>
            <a:r>
              <a:rPr lang="el-GR" altLang="en-US" dirty="0"/>
              <a:t>α</a:t>
            </a:r>
            <a:r>
              <a:rPr lang="en-US" altLang="en-US" dirty="0"/>
              <a:t>πα</a:t>
            </a:r>
            <a:r>
              <a:rPr lang="en-US" altLang="en-US" dirty="0" err="1"/>
              <a:t>ιτήσεις</a:t>
            </a:r>
            <a:r>
              <a:rPr lang="en-US" altLang="en-US" dirty="0"/>
              <a:t> LTE</a:t>
            </a:r>
            <a:r>
              <a:rPr lang="el-GR" altLang="en-US" dirty="0"/>
              <a:t> </a:t>
            </a:r>
            <a:r>
              <a:rPr lang="en-US" altLang="en-US" dirty="0"/>
              <a:t>(</a:t>
            </a:r>
            <a:r>
              <a:rPr lang="el-GR" altLang="en-US" dirty="0"/>
              <a:t>1</a:t>
            </a:r>
            <a:r>
              <a:rPr lang="en-US" altLang="en-US" dirty="0"/>
              <a:t>/</a:t>
            </a:r>
            <a:r>
              <a:rPr lang="el-GR" altLang="en-US" dirty="0"/>
              <a:t>3</a:t>
            </a:r>
            <a:r>
              <a:rPr lang="en-US" altLang="en-US" dirty="0"/>
              <a:t>)</a:t>
            </a:r>
            <a:endParaRPr lang="el-GR" dirty="0"/>
          </a:p>
        </p:txBody>
      </p:sp>
      <p:sp>
        <p:nvSpPr>
          <p:cNvPr id="3" name="Content Placeholder 2"/>
          <p:cNvSpPr>
            <a:spLocks noGrp="1"/>
          </p:cNvSpPr>
          <p:nvPr>
            <p:ph idx="1"/>
          </p:nvPr>
        </p:nvSpPr>
        <p:spPr/>
        <p:txBody>
          <a:bodyPr>
            <a:normAutofit fontScale="85000" lnSpcReduction="20000"/>
          </a:bodyPr>
          <a:lstStyle/>
          <a:p>
            <a:r>
              <a:rPr lang="el-GR" altLang="en-US" dirty="0"/>
              <a:t>Υποστήριξη </a:t>
            </a:r>
            <a:r>
              <a:rPr lang="en-US" altLang="en-US" dirty="0"/>
              <a:t>απ</a:t>
            </a:r>
            <a:r>
              <a:rPr lang="en-US" altLang="en-US" dirty="0" err="1"/>
              <a:t>οκλειστικά</a:t>
            </a:r>
            <a:r>
              <a:rPr lang="el-GR" altLang="en-US" dirty="0"/>
              <a:t> υπηρεσιών μεταγωγής πακέτου</a:t>
            </a:r>
          </a:p>
          <a:p>
            <a:r>
              <a:rPr lang="el-GR" altLang="en-US" dirty="0"/>
              <a:t>Μειωμένες καθυστερήσεις, όσον αφορά το χρόνο εγκατάστασης σύνδεσης και την καθυστέρηση μετάδοσης</a:t>
            </a:r>
            <a:endParaRPr lang="en-US" altLang="en-US" dirty="0"/>
          </a:p>
          <a:p>
            <a:r>
              <a:rPr lang="el-GR" altLang="en-US" dirty="0"/>
              <a:t>Αυξημένοι ρυθμοί μετάδοσης δεδομένων</a:t>
            </a:r>
            <a:endParaRPr lang="en-US" altLang="en-US" dirty="0"/>
          </a:p>
          <a:p>
            <a:r>
              <a:rPr lang="el-GR" altLang="en-US" dirty="0"/>
              <a:t>Αυξημένοι ρυθμοί μετάδοσης και στα όρια της κυψέλης, ώστε να εξασφαλίζεται ομοιομορφία στην παροχή υπηρεσιών </a:t>
            </a:r>
          </a:p>
          <a:p>
            <a:r>
              <a:rPr lang="el-GR" altLang="en-US" dirty="0"/>
              <a:t>Μειωμένο κόστος ανά </a:t>
            </a:r>
            <a:r>
              <a:rPr lang="en-US" altLang="en-US" dirty="0"/>
              <a:t>bit</a:t>
            </a:r>
            <a:r>
              <a:rPr lang="el-GR" altLang="en-US" dirty="0"/>
              <a:t>, αποτέλεσμα της βελτιωμένης φασματικής απόδοσης</a:t>
            </a:r>
          </a:p>
        </p:txBody>
      </p:sp>
    </p:spTree>
    <p:extLst>
      <p:ext uri="{BB962C8B-B14F-4D97-AF65-F5344CB8AC3E}">
        <p14:creationId xmlns:p14="http://schemas.microsoft.com/office/powerpoint/2010/main" val="2038132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Βα</a:t>
            </a:r>
            <a:r>
              <a:rPr lang="en-US" altLang="en-US" dirty="0" err="1"/>
              <a:t>σικές</a:t>
            </a:r>
            <a:r>
              <a:rPr lang="en-US" altLang="en-US" dirty="0"/>
              <a:t> </a:t>
            </a:r>
            <a:r>
              <a:rPr lang="el-GR" altLang="en-US" dirty="0"/>
              <a:t>α</a:t>
            </a:r>
            <a:r>
              <a:rPr lang="en-US" altLang="en-US" dirty="0"/>
              <a:t>πα</a:t>
            </a:r>
            <a:r>
              <a:rPr lang="en-US" altLang="en-US" dirty="0" err="1"/>
              <a:t>ιτήσεις</a:t>
            </a:r>
            <a:r>
              <a:rPr lang="en-US" altLang="en-US" dirty="0"/>
              <a:t> LTE</a:t>
            </a:r>
            <a:r>
              <a:rPr lang="el-GR" altLang="en-US" dirty="0"/>
              <a:t> </a:t>
            </a:r>
            <a:r>
              <a:rPr lang="en-US" altLang="en-US" dirty="0"/>
              <a:t>(2/</a:t>
            </a:r>
            <a:r>
              <a:rPr lang="el-GR" altLang="en-US" dirty="0"/>
              <a:t>3</a:t>
            </a:r>
            <a:r>
              <a:rPr lang="en-US" altLang="en-US" dirty="0"/>
              <a:t>)</a:t>
            </a:r>
            <a:endParaRPr lang="el-GR" dirty="0"/>
          </a:p>
        </p:txBody>
      </p:sp>
      <p:sp>
        <p:nvSpPr>
          <p:cNvPr id="3" name="Content Placeholder 2"/>
          <p:cNvSpPr>
            <a:spLocks noGrp="1"/>
          </p:cNvSpPr>
          <p:nvPr>
            <p:ph idx="1"/>
          </p:nvPr>
        </p:nvSpPr>
        <p:spPr/>
        <p:txBody>
          <a:bodyPr>
            <a:normAutofit fontScale="92500" lnSpcReduction="20000"/>
          </a:bodyPr>
          <a:lstStyle/>
          <a:p>
            <a:r>
              <a:rPr lang="el-GR" altLang="en-US" dirty="0"/>
              <a:t>Μεγαλύτερη ευελιξία στη διαχείριση του φάσματος, στις νέες και στις υπάρχουσες συχνότητες λειτουργίας</a:t>
            </a:r>
          </a:p>
          <a:p>
            <a:r>
              <a:rPr lang="el-GR" altLang="en-US" dirty="0"/>
              <a:t>Απλοποιημένη αρχιτεκτονική δικτύου</a:t>
            </a:r>
          </a:p>
          <a:p>
            <a:r>
              <a:rPr lang="el-GR" altLang="en-US" dirty="0" err="1"/>
              <a:t>Διαλειτουργικότητα</a:t>
            </a:r>
            <a:r>
              <a:rPr lang="el-GR" altLang="en-US" dirty="0"/>
              <a:t>: </a:t>
            </a:r>
            <a:endParaRPr lang="en-US" altLang="en-US" dirty="0"/>
          </a:p>
          <a:p>
            <a:pPr lvl="1"/>
            <a:r>
              <a:rPr lang="el-GR" altLang="en-US" dirty="0"/>
              <a:t>δυνατότητα ταυτόχρονης λειτουργίας με μη-3</a:t>
            </a:r>
            <a:r>
              <a:rPr lang="en-US" altLang="en-US" dirty="0"/>
              <a:t>GPP</a:t>
            </a:r>
            <a:r>
              <a:rPr lang="el-GR" altLang="en-US" dirty="0"/>
              <a:t> πρότυπα και με υπάρχοντα </a:t>
            </a:r>
            <a:r>
              <a:rPr lang="en-US" altLang="en-US" dirty="0"/>
              <a:t>UTRAN</a:t>
            </a:r>
            <a:r>
              <a:rPr lang="el-GR" altLang="en-US" dirty="0"/>
              <a:t> συστήματα κινητών επικοινωνιών</a:t>
            </a:r>
            <a:endParaRPr lang="en-US" altLang="en-US" dirty="0"/>
          </a:p>
          <a:p>
            <a:pPr lvl="1"/>
            <a:r>
              <a:rPr lang="el-GR" altLang="en-US" dirty="0"/>
              <a:t>υποστήριξη δυνατότητας </a:t>
            </a:r>
            <a:r>
              <a:rPr lang="en-US" altLang="en-US" dirty="0"/>
              <a:t>handover</a:t>
            </a:r>
            <a:r>
              <a:rPr lang="el-GR" altLang="en-US" dirty="0"/>
              <a:t> από και προς τα συστήματα αυτά</a:t>
            </a:r>
          </a:p>
        </p:txBody>
      </p:sp>
    </p:spTree>
    <p:extLst>
      <p:ext uri="{BB962C8B-B14F-4D97-AF65-F5344CB8AC3E}">
        <p14:creationId xmlns:p14="http://schemas.microsoft.com/office/powerpoint/2010/main" val="457650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Βα</a:t>
            </a:r>
            <a:r>
              <a:rPr lang="en-US" altLang="en-US" dirty="0" err="1"/>
              <a:t>σικές</a:t>
            </a:r>
            <a:r>
              <a:rPr lang="en-US" altLang="en-US" dirty="0"/>
              <a:t> </a:t>
            </a:r>
            <a:r>
              <a:rPr lang="el-GR" altLang="en-US" dirty="0"/>
              <a:t>α</a:t>
            </a:r>
            <a:r>
              <a:rPr lang="en-US" altLang="en-US" dirty="0"/>
              <a:t>πα</a:t>
            </a:r>
            <a:r>
              <a:rPr lang="en-US" altLang="en-US" dirty="0" err="1"/>
              <a:t>ιτήσεις</a:t>
            </a:r>
            <a:r>
              <a:rPr lang="en-US" altLang="en-US" dirty="0"/>
              <a:t> LTE</a:t>
            </a:r>
            <a:r>
              <a:rPr lang="el-GR" altLang="en-US" dirty="0"/>
              <a:t> </a:t>
            </a:r>
            <a:r>
              <a:rPr lang="en-US" altLang="en-US" dirty="0"/>
              <a:t>(</a:t>
            </a:r>
            <a:r>
              <a:rPr lang="el-GR" altLang="en-US" dirty="0"/>
              <a:t>3</a:t>
            </a:r>
            <a:r>
              <a:rPr lang="en-US" altLang="en-US" dirty="0"/>
              <a:t>/</a:t>
            </a:r>
            <a:r>
              <a:rPr lang="el-GR" altLang="en-US" dirty="0"/>
              <a:t>3</a:t>
            </a:r>
            <a:r>
              <a:rPr lang="en-US" altLang="en-US" dirty="0"/>
              <a:t>)</a:t>
            </a:r>
            <a:endParaRPr lang="el-GR" dirty="0"/>
          </a:p>
        </p:txBody>
      </p:sp>
      <p:sp>
        <p:nvSpPr>
          <p:cNvPr id="3" name="Content Placeholder 2"/>
          <p:cNvSpPr>
            <a:spLocks noGrp="1"/>
          </p:cNvSpPr>
          <p:nvPr>
            <p:ph idx="1"/>
          </p:nvPr>
        </p:nvSpPr>
        <p:spPr/>
        <p:txBody>
          <a:bodyPr>
            <a:normAutofit fontScale="92500" lnSpcReduction="20000"/>
          </a:bodyPr>
          <a:lstStyle/>
          <a:p>
            <a:r>
              <a:rPr lang="el-GR" altLang="en-US" dirty="0"/>
              <a:t>Λογική κατανάλωση ενέργειας στις κινητές τερματικές συσκευές</a:t>
            </a:r>
          </a:p>
          <a:p>
            <a:r>
              <a:rPr lang="el-GR" altLang="en-US" dirty="0"/>
              <a:t>Σημαντική μείωση της </a:t>
            </a:r>
            <a:r>
              <a:rPr lang="en-US" altLang="en-US" dirty="0"/>
              <a:t>round</a:t>
            </a:r>
            <a:r>
              <a:rPr lang="el-GR" altLang="en-US" dirty="0"/>
              <a:t>-</a:t>
            </a:r>
            <a:r>
              <a:rPr lang="en-US" altLang="en-US" dirty="0"/>
              <a:t>trip</a:t>
            </a:r>
            <a:r>
              <a:rPr lang="el-GR" altLang="en-US" dirty="0"/>
              <a:t> καθυστέρησης από το χρήστη έως το σταθμό βάσης στα 5</a:t>
            </a:r>
            <a:r>
              <a:rPr lang="en-US" altLang="en-US" dirty="0"/>
              <a:t>ms</a:t>
            </a:r>
            <a:r>
              <a:rPr lang="el-GR" altLang="en-US" dirty="0"/>
              <a:t>-10</a:t>
            </a:r>
            <a:r>
              <a:rPr lang="en-US" altLang="en-US" dirty="0"/>
              <a:t>ms</a:t>
            </a:r>
          </a:p>
          <a:p>
            <a:r>
              <a:rPr lang="el-GR" altLang="en-US" dirty="0"/>
              <a:t>Κινητικότητα: </a:t>
            </a:r>
          </a:p>
          <a:p>
            <a:pPr lvl="1"/>
            <a:r>
              <a:rPr lang="el-GR" altLang="en-US" dirty="0"/>
              <a:t>δυνατότητα βέλτιστης λειτουργίας του συστήματος για χαμηλές ταχύτητες κίνησης των χρηστών (0-15 </a:t>
            </a:r>
            <a:r>
              <a:rPr lang="el-GR" altLang="en-US" dirty="0" err="1"/>
              <a:t>χλμ</a:t>
            </a:r>
            <a:r>
              <a:rPr lang="el-GR" altLang="en-US" dirty="0"/>
              <a:t>/ώρα) </a:t>
            </a:r>
          </a:p>
          <a:p>
            <a:pPr lvl="1"/>
            <a:r>
              <a:rPr lang="el-GR" altLang="en-US" dirty="0"/>
              <a:t>υποστήριξη χρηστών που κινούνται σε πολύ υψηλές ταχύτητες</a:t>
            </a:r>
            <a:endParaRPr lang="en-US" altLang="en-US" dirty="0"/>
          </a:p>
        </p:txBody>
      </p:sp>
    </p:spTree>
    <p:extLst>
      <p:ext uri="{BB962C8B-B14F-4D97-AF65-F5344CB8AC3E}">
        <p14:creationId xmlns:p14="http://schemas.microsoft.com/office/powerpoint/2010/main" val="1746167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LTE</a:t>
            </a:r>
            <a:r>
              <a:rPr lang="el-GR" dirty="0"/>
              <a:t>-</a:t>
            </a:r>
            <a:r>
              <a:rPr lang="el-GR" dirty="0" err="1"/>
              <a:t>Advanced</a:t>
            </a:r>
            <a:r>
              <a:rPr lang="el-GR" dirty="0"/>
              <a:t> (1/</a:t>
            </a:r>
            <a:r>
              <a:rPr lang="en-US" dirty="0"/>
              <a:t>3</a:t>
            </a:r>
            <a:r>
              <a:rPr lang="el-GR" dirty="0"/>
              <a:t>)</a:t>
            </a:r>
            <a:endParaRPr lang="en-US" dirty="0"/>
          </a:p>
        </p:txBody>
      </p:sp>
      <p:sp>
        <p:nvSpPr>
          <p:cNvPr id="3" name="Content Placeholder 2"/>
          <p:cNvSpPr>
            <a:spLocks noGrp="1"/>
          </p:cNvSpPr>
          <p:nvPr>
            <p:ph idx="1"/>
          </p:nvPr>
        </p:nvSpPr>
        <p:spPr/>
        <p:txBody>
          <a:bodyPr>
            <a:normAutofit fontScale="77500" lnSpcReduction="20000"/>
          </a:bodyPr>
          <a:lstStyle/>
          <a:p>
            <a:r>
              <a:rPr lang="el-GR" dirty="0"/>
              <a:t>Την εποχή της πρώτης επίσημης έκδοσης (</a:t>
            </a:r>
            <a:r>
              <a:rPr lang="en-US" dirty="0"/>
              <a:t>Release </a:t>
            </a:r>
            <a:r>
              <a:rPr lang="el-GR" dirty="0"/>
              <a:t>8) του </a:t>
            </a:r>
            <a:r>
              <a:rPr lang="en-US" dirty="0"/>
              <a:t>LTE</a:t>
            </a:r>
            <a:r>
              <a:rPr lang="el-GR" dirty="0"/>
              <a:t>, ο οργανισμός ITU ανακοίνωσε τις απαιτήσεις </a:t>
            </a:r>
            <a:r>
              <a:rPr lang="en-US" dirty="0"/>
              <a:t>International Mobile Telecommunications-Advanced</a:t>
            </a:r>
            <a:r>
              <a:rPr lang="el-GR" dirty="0"/>
              <a:t> (ΙΜΤ-</a:t>
            </a:r>
            <a:r>
              <a:rPr lang="el-GR" dirty="0" err="1"/>
              <a:t>Advanced</a:t>
            </a:r>
            <a:r>
              <a:rPr lang="el-GR" dirty="0"/>
              <a:t>) για τα δίκτυα 4G</a:t>
            </a:r>
            <a:r>
              <a:rPr lang="en-US" dirty="0"/>
              <a:t>.</a:t>
            </a:r>
            <a:endParaRPr lang="el-GR" dirty="0"/>
          </a:p>
          <a:p>
            <a:r>
              <a:rPr lang="el-GR" dirty="0"/>
              <a:t>Το </a:t>
            </a:r>
            <a:r>
              <a:rPr lang="en-US" dirty="0"/>
              <a:t>LTE Release </a:t>
            </a:r>
            <a:r>
              <a:rPr lang="el-GR" dirty="0"/>
              <a:t>8 αρχικά δεν κάλυπτε πλήρως τις απαιτήσεις</a:t>
            </a:r>
            <a:r>
              <a:rPr lang="en-US" dirty="0"/>
              <a:t>.</a:t>
            </a:r>
            <a:endParaRPr lang="el-GR" dirty="0"/>
          </a:p>
          <a:p>
            <a:r>
              <a:rPr lang="el-GR" dirty="0"/>
              <a:t>Αποτέλεσμα ήταν η ανακοίνωση της 10</a:t>
            </a:r>
            <a:r>
              <a:rPr lang="el-GR" baseline="30000" dirty="0"/>
              <a:t>ης</a:t>
            </a:r>
            <a:r>
              <a:rPr lang="el-GR" dirty="0"/>
              <a:t> έκδοσης (</a:t>
            </a:r>
            <a:r>
              <a:rPr lang="en-US" dirty="0"/>
              <a:t>Release 10</a:t>
            </a:r>
            <a:r>
              <a:rPr lang="el-GR" dirty="0"/>
              <a:t>) το 2010 που κάλυπτε τις απαιτήσεις και ονομάστηκε </a:t>
            </a:r>
            <a:r>
              <a:rPr lang="en-US" dirty="0"/>
              <a:t>LTE</a:t>
            </a:r>
            <a:r>
              <a:rPr lang="el-GR" dirty="0"/>
              <a:t>-</a:t>
            </a:r>
            <a:r>
              <a:rPr lang="el-GR" dirty="0" err="1"/>
              <a:t>Advanced</a:t>
            </a:r>
            <a:r>
              <a:rPr lang="en-US" dirty="0"/>
              <a:t>.</a:t>
            </a:r>
            <a:endParaRPr lang="el-GR" dirty="0"/>
          </a:p>
          <a:p>
            <a:r>
              <a:rPr lang="el-GR" dirty="0"/>
              <a:t>Για τον διαχωρισμό από τις μέχρι τότε υπηρεσίες που προωθούνταν ως 4</a:t>
            </a:r>
            <a:r>
              <a:rPr lang="el-GR" baseline="30000" dirty="0"/>
              <a:t>ης</a:t>
            </a:r>
            <a:r>
              <a:rPr lang="el-GR" dirty="0"/>
              <a:t> γενιάς</a:t>
            </a:r>
            <a:r>
              <a:rPr lang="en-US" dirty="0"/>
              <a:t> </a:t>
            </a:r>
            <a:r>
              <a:rPr lang="el-GR" dirty="0"/>
              <a:t>αλλά δεν ικανοποιούν πλήρως τις απαιτήσεις</a:t>
            </a:r>
            <a:r>
              <a:rPr lang="en-US" dirty="0"/>
              <a:t>,</a:t>
            </a:r>
            <a:r>
              <a:rPr lang="el-GR" dirty="0"/>
              <a:t> η τεχνολογία χαρακτηρίζεται ως </a:t>
            </a:r>
            <a:r>
              <a:rPr lang="en-US" dirty="0"/>
              <a:t>“true” 4G.</a:t>
            </a:r>
          </a:p>
          <a:p>
            <a:endParaRPr lang="el-GR" dirty="0"/>
          </a:p>
          <a:p>
            <a:endParaRPr lang="el-GR" dirty="0"/>
          </a:p>
        </p:txBody>
      </p:sp>
    </p:spTree>
    <p:extLst>
      <p:ext uri="{BB962C8B-B14F-4D97-AF65-F5344CB8AC3E}">
        <p14:creationId xmlns:p14="http://schemas.microsoft.com/office/powerpoint/2010/main" val="1562395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LTE</a:t>
            </a:r>
            <a:r>
              <a:rPr lang="el-GR" dirty="0"/>
              <a:t>-</a:t>
            </a:r>
            <a:r>
              <a:rPr lang="el-GR" dirty="0" err="1"/>
              <a:t>Advanced</a:t>
            </a:r>
            <a:r>
              <a:rPr lang="el-GR" dirty="0"/>
              <a:t> (2/</a:t>
            </a:r>
            <a:r>
              <a:rPr lang="en-US" dirty="0"/>
              <a:t>3</a:t>
            </a:r>
            <a:r>
              <a:rPr lang="el-GR" dirty="0"/>
              <a:t>)</a:t>
            </a:r>
            <a:endParaRPr lang="en-US" dirty="0"/>
          </a:p>
        </p:txBody>
      </p:sp>
      <p:sp>
        <p:nvSpPr>
          <p:cNvPr id="3" name="Content Placeholder 2"/>
          <p:cNvSpPr>
            <a:spLocks noGrp="1"/>
          </p:cNvSpPr>
          <p:nvPr>
            <p:ph idx="1"/>
          </p:nvPr>
        </p:nvSpPr>
        <p:spPr/>
        <p:txBody>
          <a:bodyPr>
            <a:normAutofit/>
          </a:bodyPr>
          <a:lstStyle/>
          <a:p>
            <a:r>
              <a:rPr lang="el-GR" sz="2400" dirty="0"/>
              <a:t>Η </a:t>
            </a:r>
            <a:r>
              <a:rPr lang="en-US" sz="2400" dirty="0"/>
              <a:t>Release 10 </a:t>
            </a:r>
            <a:r>
              <a:rPr lang="el-GR" sz="2400" dirty="0"/>
              <a:t>προσέφερε</a:t>
            </a:r>
            <a:r>
              <a:rPr lang="en-US" sz="2400" dirty="0"/>
              <a:t>:</a:t>
            </a:r>
          </a:p>
          <a:p>
            <a:pPr lvl="1"/>
            <a:r>
              <a:rPr lang="el-GR" sz="1800" dirty="0"/>
              <a:t>Ταχύτητες </a:t>
            </a:r>
            <a:r>
              <a:rPr lang="en-US" sz="1800" dirty="0"/>
              <a:t>1Gbps </a:t>
            </a:r>
            <a:r>
              <a:rPr lang="el-GR" sz="1800" dirty="0"/>
              <a:t>στο </a:t>
            </a:r>
            <a:r>
              <a:rPr lang="en-US" sz="1800" dirty="0"/>
              <a:t>Downlink</a:t>
            </a:r>
          </a:p>
          <a:p>
            <a:pPr lvl="1"/>
            <a:r>
              <a:rPr lang="el-GR" sz="1800" dirty="0"/>
              <a:t>Ταχύτητες </a:t>
            </a:r>
            <a:r>
              <a:rPr lang="en-US" sz="1800" dirty="0"/>
              <a:t>500 Mbps </a:t>
            </a:r>
            <a:r>
              <a:rPr lang="el-GR" sz="1800" dirty="0"/>
              <a:t>στο </a:t>
            </a:r>
            <a:r>
              <a:rPr lang="en-US" sz="1800" dirty="0"/>
              <a:t>Uplink</a:t>
            </a:r>
          </a:p>
          <a:p>
            <a:pPr lvl="1"/>
            <a:r>
              <a:rPr lang="el-GR" sz="1800" dirty="0"/>
              <a:t>Βελτιωμένη μαζική πρόσβαση (</a:t>
            </a:r>
            <a:r>
              <a:rPr lang="en-US" sz="1800" dirty="0"/>
              <a:t>Multiple Access) </a:t>
            </a:r>
            <a:r>
              <a:rPr lang="el-GR" sz="1800" dirty="0"/>
              <a:t>στο </a:t>
            </a:r>
            <a:r>
              <a:rPr lang="en-US" sz="1800" dirty="0"/>
              <a:t>Uplink</a:t>
            </a:r>
          </a:p>
          <a:p>
            <a:pPr lvl="1"/>
            <a:r>
              <a:rPr lang="el-GR" sz="1800" dirty="0"/>
              <a:t>Δυνατότητες έως και 8</a:t>
            </a:r>
            <a:r>
              <a:rPr lang="en-US" sz="1800" dirty="0"/>
              <a:t>x8 </a:t>
            </a:r>
            <a:r>
              <a:rPr lang="el-GR" sz="1800" dirty="0"/>
              <a:t>κεραίες στο </a:t>
            </a:r>
            <a:r>
              <a:rPr lang="en-US" sz="1800" dirty="0"/>
              <a:t>MIMO </a:t>
            </a:r>
            <a:r>
              <a:rPr lang="el-GR" sz="1800" dirty="0"/>
              <a:t>στις κεραίες σταθμών</a:t>
            </a:r>
          </a:p>
          <a:p>
            <a:pPr lvl="1"/>
            <a:r>
              <a:rPr lang="el-GR" sz="1800" dirty="0"/>
              <a:t>Δυνατότητες έως και 4</a:t>
            </a:r>
            <a:r>
              <a:rPr lang="en-US" sz="1800" dirty="0"/>
              <a:t>x4 </a:t>
            </a:r>
            <a:r>
              <a:rPr lang="el-GR" sz="1800" dirty="0"/>
              <a:t>κεραιών στο ΜΙΜΟ στις κεραίες συσκευών</a:t>
            </a:r>
          </a:p>
          <a:p>
            <a:pPr lvl="1"/>
            <a:r>
              <a:rPr lang="el-GR" sz="1800" dirty="0"/>
              <a:t>Υποστήριξη για ετερογενή δίκτυα μέσω προσθήκης </a:t>
            </a:r>
            <a:r>
              <a:rPr lang="en-US" sz="1800" dirty="0"/>
              <a:t>small cells</a:t>
            </a:r>
          </a:p>
          <a:p>
            <a:r>
              <a:rPr lang="el-GR" sz="2400" dirty="0"/>
              <a:t>Η τελευταία έκδοση </a:t>
            </a:r>
            <a:r>
              <a:rPr lang="en-US" sz="2400" dirty="0"/>
              <a:t>LTE-Advanced </a:t>
            </a:r>
            <a:r>
              <a:rPr lang="el-GR" sz="2400" dirty="0"/>
              <a:t>ήταν η </a:t>
            </a:r>
            <a:r>
              <a:rPr lang="en-US" sz="2400" dirty="0"/>
              <a:t>Release 13, </a:t>
            </a:r>
            <a:r>
              <a:rPr lang="el-GR" sz="2400" dirty="0"/>
              <a:t>καθώς στην </a:t>
            </a:r>
            <a:r>
              <a:rPr lang="en-US" sz="2400" dirty="0"/>
              <a:t>Release 14 </a:t>
            </a:r>
            <a:r>
              <a:rPr lang="el-GR" sz="2400" dirty="0"/>
              <a:t>είδαμε για 1</a:t>
            </a:r>
            <a:r>
              <a:rPr lang="el-GR" sz="2400" baseline="30000" dirty="0"/>
              <a:t>η</a:t>
            </a:r>
            <a:r>
              <a:rPr lang="el-GR" sz="2400" dirty="0"/>
              <a:t> φορά να εισάγονται τα δίκτυα επόμενης γενιάς </a:t>
            </a:r>
            <a:r>
              <a:rPr lang="en-US" sz="2400" dirty="0"/>
              <a:t>5G.</a:t>
            </a:r>
          </a:p>
          <a:p>
            <a:pPr marL="0" indent="0">
              <a:buNone/>
            </a:pPr>
            <a:endParaRPr lang="el-GR" sz="2400" dirty="0"/>
          </a:p>
        </p:txBody>
      </p:sp>
    </p:spTree>
    <p:extLst>
      <p:ext uri="{BB962C8B-B14F-4D97-AF65-F5344CB8AC3E}">
        <p14:creationId xmlns:p14="http://schemas.microsoft.com/office/powerpoint/2010/main" val="3965169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LTE</a:t>
            </a:r>
            <a:r>
              <a:rPr lang="el-GR" dirty="0"/>
              <a:t>-</a:t>
            </a:r>
            <a:r>
              <a:rPr lang="el-GR" dirty="0" err="1"/>
              <a:t>Advanced</a:t>
            </a:r>
            <a:r>
              <a:rPr lang="el-GR" dirty="0"/>
              <a:t> (</a:t>
            </a:r>
            <a:r>
              <a:rPr lang="en-US" dirty="0"/>
              <a:t>3/3)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1772816"/>
            <a:ext cx="2484276" cy="3611848"/>
          </a:xfrm>
          <a:prstGeom prst="rect">
            <a:avLst/>
          </a:prstGeom>
        </p:spPr>
      </p:pic>
      <p:sp>
        <p:nvSpPr>
          <p:cNvPr id="5" name="Text Placeholder 5"/>
          <p:cNvSpPr txBox="1">
            <a:spLocks/>
          </p:cNvSpPr>
          <p:nvPr/>
        </p:nvSpPr>
        <p:spPr>
          <a:xfrm>
            <a:off x="611560" y="5733256"/>
            <a:ext cx="7848872" cy="58619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altLang="en-US" sz="2000" dirty="0"/>
              <a:t>Ένας </a:t>
            </a:r>
            <a:r>
              <a:rPr lang="en-US" altLang="en-US" sz="2000" dirty="0"/>
              <a:t>LTE</a:t>
            </a:r>
            <a:r>
              <a:rPr lang="el-GR" altLang="en-US" sz="2000" dirty="0"/>
              <a:t>-Α</a:t>
            </a:r>
            <a:r>
              <a:rPr lang="en-US" altLang="en-US" sz="2000" dirty="0" err="1"/>
              <a:t>dvanced</a:t>
            </a:r>
            <a:r>
              <a:rPr lang="en-US" altLang="en-US" sz="2000" dirty="0"/>
              <a:t> </a:t>
            </a:r>
            <a:r>
              <a:rPr lang="el-GR" altLang="en-US" sz="2000" dirty="0"/>
              <a:t>σταθμός βάσης</a:t>
            </a:r>
            <a:r>
              <a:rPr lang="en-US" altLang="en-US" sz="2000" dirty="0"/>
              <a:t> </a:t>
            </a:r>
            <a:r>
              <a:rPr lang="el-GR" altLang="en-US" sz="1600" dirty="0"/>
              <a:t>(</a:t>
            </a:r>
            <a:r>
              <a:rPr lang="en-US" altLang="en-US" sz="1600" dirty="0"/>
              <a:t>source: https://upload.wikimedia.org/wikipedia/commons/1/10/LTE_Advanced_Tower_in_Iraq.jpg</a:t>
            </a:r>
            <a:r>
              <a:rPr lang="el-GR" altLang="en-US" sz="1600" dirty="0"/>
              <a:t>) </a:t>
            </a:r>
            <a:endParaRPr lang="en-US" sz="1600" dirty="0"/>
          </a:p>
        </p:txBody>
      </p:sp>
    </p:spTree>
    <p:extLst>
      <p:ext uri="{BB962C8B-B14F-4D97-AF65-F5344CB8AC3E}">
        <p14:creationId xmlns:p14="http://schemas.microsoft.com/office/powerpoint/2010/main" val="3840829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Carrier Aggregation</a:t>
            </a:r>
          </a:p>
        </p:txBody>
      </p:sp>
      <p:sp>
        <p:nvSpPr>
          <p:cNvPr id="3" name="Content Placeholder 2"/>
          <p:cNvSpPr>
            <a:spLocks noGrp="1"/>
          </p:cNvSpPr>
          <p:nvPr>
            <p:ph idx="1"/>
          </p:nvPr>
        </p:nvSpPr>
        <p:spPr/>
        <p:txBody>
          <a:bodyPr>
            <a:normAutofit lnSpcReduction="10000"/>
          </a:bodyPr>
          <a:lstStyle/>
          <a:p>
            <a:r>
              <a:rPr lang="en-US" sz="2400" dirty="0"/>
              <a:t>To Carrier Aggregation (CA) </a:t>
            </a:r>
            <a:r>
              <a:rPr lang="el-GR" sz="2400" dirty="0"/>
              <a:t>επιτρέπει στα </a:t>
            </a:r>
            <a:r>
              <a:rPr lang="en-US" sz="2400" dirty="0"/>
              <a:t>LTE-A </a:t>
            </a:r>
            <a:r>
              <a:rPr lang="el-GR" sz="2400" dirty="0"/>
              <a:t>δίκτυα την επαναχρησιμοποίηση συχνοτήτων του φάσματος των φορέων (</a:t>
            </a:r>
            <a:r>
              <a:rPr lang="en-US" sz="2400" dirty="0"/>
              <a:t>carriers</a:t>
            </a:r>
            <a:r>
              <a:rPr lang="el-GR" sz="2400" dirty="0"/>
              <a:t>)</a:t>
            </a:r>
            <a:r>
              <a:rPr lang="en-US" sz="2400" dirty="0"/>
              <a:t> </a:t>
            </a:r>
            <a:r>
              <a:rPr lang="el-GR" sz="2400" dirty="0"/>
              <a:t>από τους </a:t>
            </a:r>
            <a:r>
              <a:rPr lang="el-GR" sz="2400" dirty="0" err="1"/>
              <a:t>παρόχους</a:t>
            </a:r>
            <a:r>
              <a:rPr lang="el-GR" sz="2400" dirty="0"/>
              <a:t>, για βελτιωμένη απόδοση.</a:t>
            </a:r>
          </a:p>
          <a:p>
            <a:r>
              <a:rPr lang="el-GR" sz="2400" dirty="0"/>
              <a:t>Η Έκδοση 8 έθετε ως ελάχιστη διαθέσιμη συχνότητα τα 1.4 </a:t>
            </a:r>
            <a:r>
              <a:rPr lang="el-GR" sz="2400" dirty="0" err="1"/>
              <a:t>MHz</a:t>
            </a:r>
            <a:r>
              <a:rPr lang="el-GR" sz="2400" dirty="0"/>
              <a:t> και μέγιστη τα 20 </a:t>
            </a:r>
            <a:r>
              <a:rPr lang="el-GR" sz="2400" dirty="0" err="1"/>
              <a:t>MHz</a:t>
            </a:r>
            <a:r>
              <a:rPr lang="el-GR" sz="2400" dirty="0"/>
              <a:t>.</a:t>
            </a:r>
          </a:p>
          <a:p>
            <a:r>
              <a:rPr lang="el-GR" sz="2400" dirty="0"/>
              <a:t>Η τεχνολογία CA μπορούσε να συνδυάσει μέχρι και πέντε (5) φορές το φορέα </a:t>
            </a:r>
            <a:r>
              <a:rPr lang="en-US" sz="2400" dirty="0"/>
              <a:t>(carrier)</a:t>
            </a:r>
            <a:r>
              <a:rPr lang="el-GR" sz="2400" dirty="0"/>
              <a:t> των 20 </a:t>
            </a:r>
            <a:r>
              <a:rPr lang="el-GR" sz="2400" dirty="0" err="1"/>
              <a:t>MHz</a:t>
            </a:r>
            <a:r>
              <a:rPr lang="el-GR" sz="2400" dirty="0"/>
              <a:t> και να προσφέρει 100 </a:t>
            </a:r>
            <a:r>
              <a:rPr lang="el-GR" sz="2400" dirty="0" err="1"/>
              <a:t>MHz</a:t>
            </a:r>
            <a:r>
              <a:rPr lang="el-GR" sz="2400" dirty="0"/>
              <a:t> διαθέσιμο εύρος ζώνης</a:t>
            </a:r>
            <a:r>
              <a:rPr lang="en-US" sz="2400" dirty="0"/>
              <a:t>.</a:t>
            </a:r>
          </a:p>
          <a:p>
            <a:r>
              <a:rPr lang="el-GR" sz="2400" dirty="0"/>
              <a:t>Κατά συνέπεια, η </a:t>
            </a:r>
            <a:r>
              <a:rPr lang="en-US" sz="2400" dirty="0"/>
              <a:t>CA </a:t>
            </a:r>
            <a:r>
              <a:rPr lang="el-GR" sz="2400" dirty="0"/>
              <a:t>προσέφερε αυξημένο ρυθμό μετάδοσης δεδομένων εντός του δικτύου. </a:t>
            </a:r>
            <a:endParaRPr lang="en-US" sz="2400" dirty="0"/>
          </a:p>
          <a:p>
            <a:endParaRPr lang="en-US" sz="2400" dirty="0"/>
          </a:p>
          <a:p>
            <a:pPr marL="0" indent="0">
              <a:buNone/>
            </a:pPr>
            <a:endParaRPr lang="el-GR" sz="2400" dirty="0"/>
          </a:p>
        </p:txBody>
      </p:sp>
    </p:spTree>
    <p:extLst>
      <p:ext uri="{BB962C8B-B14F-4D97-AF65-F5344CB8AC3E}">
        <p14:creationId xmlns:p14="http://schemas.microsoft.com/office/powerpoint/2010/main" val="2705740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Network Densification (1/2)</a:t>
            </a:r>
          </a:p>
        </p:txBody>
      </p:sp>
      <p:sp>
        <p:nvSpPr>
          <p:cNvPr id="3" name="Content Placeholder 2"/>
          <p:cNvSpPr>
            <a:spLocks noGrp="1"/>
          </p:cNvSpPr>
          <p:nvPr>
            <p:ph idx="1"/>
          </p:nvPr>
        </p:nvSpPr>
        <p:spPr/>
        <p:txBody>
          <a:bodyPr>
            <a:normAutofit/>
          </a:bodyPr>
          <a:lstStyle/>
          <a:p>
            <a:r>
              <a:rPr lang="el-GR" sz="2400" dirty="0"/>
              <a:t>Τα Δίκτυα 4G εισήγαγαν πρώτα την τεχνική της </a:t>
            </a:r>
            <a:r>
              <a:rPr lang="el-GR" sz="2400" dirty="0" err="1"/>
              <a:t>πυκνοποίησης</a:t>
            </a:r>
            <a:r>
              <a:rPr lang="el-GR" sz="2400" dirty="0"/>
              <a:t> του δικτύου. </a:t>
            </a:r>
          </a:p>
          <a:p>
            <a:r>
              <a:rPr lang="el-GR" sz="2400" dirty="0"/>
              <a:t>Σε γεωγραφικούς χώρους που αναμένεται να έχουν υπερβολικά πολλούς χρήστες συνδεδεμένους ταυτόχρονα στο δίκτυο, οι υπάρχουσες υποδομές σταθμών βάσης αποτελούμενες από </a:t>
            </a:r>
            <a:r>
              <a:rPr lang="el-GR" sz="2400" dirty="0" err="1"/>
              <a:t>macrocells</a:t>
            </a:r>
            <a:r>
              <a:rPr lang="el-GR" sz="2400" dirty="0"/>
              <a:t> δεν είναι σε θέση να εξυπηρετήσουν όλους τους χρήστες.</a:t>
            </a:r>
          </a:p>
          <a:p>
            <a:r>
              <a:rPr lang="el-GR" sz="2400" dirty="0"/>
              <a:t>Τη λύση στο παραπάνω πρόβλημα προσφέρουν τα σημεία πρόσβασης </a:t>
            </a:r>
            <a:r>
              <a:rPr lang="el-GR" sz="2400" dirty="0" err="1"/>
              <a:t>small</a:t>
            </a:r>
            <a:r>
              <a:rPr lang="el-GR" sz="2400" dirty="0"/>
              <a:t> </a:t>
            </a:r>
            <a:r>
              <a:rPr lang="el-GR" sz="2400" dirty="0" err="1"/>
              <a:t>cell</a:t>
            </a:r>
            <a:r>
              <a:rPr lang="el-GR" sz="2400" dirty="0"/>
              <a:t>.</a:t>
            </a:r>
          </a:p>
          <a:p>
            <a:endParaRPr lang="en-US" sz="2400" dirty="0"/>
          </a:p>
          <a:p>
            <a:pPr marL="0" indent="0">
              <a:buNone/>
            </a:pPr>
            <a:endParaRPr lang="el-GR" sz="2400" dirty="0"/>
          </a:p>
        </p:txBody>
      </p:sp>
    </p:spTree>
    <p:extLst>
      <p:ext uri="{BB962C8B-B14F-4D97-AF65-F5344CB8AC3E}">
        <p14:creationId xmlns:p14="http://schemas.microsoft.com/office/powerpoint/2010/main" val="19584653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Network Densification (2/2)</a:t>
            </a:r>
          </a:p>
        </p:txBody>
      </p:sp>
      <p:sp>
        <p:nvSpPr>
          <p:cNvPr id="3" name="Content Placeholder 2"/>
          <p:cNvSpPr>
            <a:spLocks noGrp="1"/>
          </p:cNvSpPr>
          <p:nvPr>
            <p:ph idx="1"/>
          </p:nvPr>
        </p:nvSpPr>
        <p:spPr/>
        <p:txBody>
          <a:bodyPr>
            <a:normAutofit/>
          </a:bodyPr>
          <a:lstStyle/>
          <a:p>
            <a:r>
              <a:rPr lang="el-GR" sz="2400" dirty="0"/>
              <a:t>Τα </a:t>
            </a:r>
            <a:r>
              <a:rPr lang="en-US" sz="2400" dirty="0"/>
              <a:t>small cells:</a:t>
            </a:r>
          </a:p>
          <a:p>
            <a:pPr lvl="1"/>
            <a:r>
              <a:rPr lang="el-GR" sz="2000" dirty="0"/>
              <a:t>Είναι μικρότερα από τους σταθμούς βάσης </a:t>
            </a:r>
            <a:r>
              <a:rPr lang="en-US" sz="2000" dirty="0" err="1"/>
              <a:t>macrocell</a:t>
            </a:r>
            <a:endParaRPr lang="en-US" sz="2000" dirty="0"/>
          </a:p>
          <a:p>
            <a:pPr lvl="1"/>
            <a:r>
              <a:rPr lang="el-GR" sz="2000" dirty="0"/>
              <a:t>Είναι οικονομικότερα σημεία πρόσβασης στο δίκτυο</a:t>
            </a:r>
          </a:p>
          <a:p>
            <a:pPr lvl="1"/>
            <a:r>
              <a:rPr lang="el-GR" sz="2000" dirty="0"/>
              <a:t>Λειτουργούν με υποπολλαπλάσια μικρότερη κατανάλωση ισχύος σε σχέση με τα </a:t>
            </a:r>
            <a:r>
              <a:rPr lang="el-GR" sz="2000" dirty="0" err="1"/>
              <a:t>macrocells</a:t>
            </a:r>
            <a:endParaRPr lang="el-GR" sz="2000" dirty="0"/>
          </a:p>
          <a:p>
            <a:pPr lvl="1"/>
            <a:r>
              <a:rPr lang="el-GR" sz="2000" dirty="0"/>
              <a:t>Εξυπηρετούν συγκεκριμένο αριθμό χρηστών</a:t>
            </a:r>
          </a:p>
          <a:p>
            <a:pPr lvl="1"/>
            <a:r>
              <a:rPr lang="el-GR" sz="2000" dirty="0"/>
              <a:t>Απαλλάσσουν τους σταθμούς </a:t>
            </a:r>
            <a:r>
              <a:rPr lang="en-US" sz="2000" dirty="0" err="1"/>
              <a:t>macrocell</a:t>
            </a:r>
            <a:r>
              <a:rPr lang="en-US" sz="2000" dirty="0"/>
              <a:t> </a:t>
            </a:r>
            <a:r>
              <a:rPr lang="el-GR" sz="2000" dirty="0"/>
              <a:t>από τον φόρτο κάλυψης των παραπάνω χρηστών</a:t>
            </a:r>
          </a:p>
          <a:p>
            <a:pPr lvl="1"/>
            <a:r>
              <a:rPr lang="el-GR" sz="2000" dirty="0"/>
              <a:t>Προσφέρουν επιπλέον κάλυψη χρηστών του δικτύου σε σημεία όπου το λαμβανόμενο σήμα από το </a:t>
            </a:r>
            <a:r>
              <a:rPr lang="el-GR" sz="2000" dirty="0" err="1"/>
              <a:t>macrocell</a:t>
            </a:r>
            <a:r>
              <a:rPr lang="el-GR" sz="2000" dirty="0"/>
              <a:t> θα ήταν εξαιρετικά ασθενές, άρα η σύνδεση και οι ταχύτητες της συσκευής θα ήταν κακές.</a:t>
            </a:r>
            <a:endParaRPr lang="en-US" sz="2400" dirty="0"/>
          </a:p>
          <a:p>
            <a:pPr marL="0" indent="0">
              <a:buNone/>
            </a:pPr>
            <a:endParaRPr lang="el-GR" sz="2400" dirty="0"/>
          </a:p>
        </p:txBody>
      </p:sp>
    </p:spTree>
    <p:extLst>
      <p:ext uri="{BB962C8B-B14F-4D97-AF65-F5344CB8AC3E}">
        <p14:creationId xmlns:p14="http://schemas.microsoft.com/office/powerpoint/2010/main" val="53196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Γενιές κινητών δικτύων </a:t>
            </a:r>
            <a:r>
              <a:rPr lang="en-US" altLang="en-US"/>
              <a:t>(2/3)</a:t>
            </a:r>
            <a:endParaRPr lang="en-US" dirty="0"/>
          </a:p>
        </p:txBody>
      </p:sp>
      <p:sp>
        <p:nvSpPr>
          <p:cNvPr id="3" name="Content Placeholder 2"/>
          <p:cNvSpPr>
            <a:spLocks noGrp="1"/>
          </p:cNvSpPr>
          <p:nvPr>
            <p:ph idx="1"/>
          </p:nvPr>
        </p:nvSpPr>
        <p:spPr/>
        <p:txBody>
          <a:bodyPr>
            <a:normAutofit fontScale="92500" lnSpcReduction="10000"/>
          </a:bodyPr>
          <a:lstStyle/>
          <a:p>
            <a:r>
              <a:rPr lang="el-GR" altLang="en-US" dirty="0"/>
              <a:t>Συστήματα εξέλιξης δεύτερης γενιάς (</a:t>
            </a:r>
            <a:r>
              <a:rPr lang="en-US" altLang="en-US" dirty="0"/>
              <a:t>2G+</a:t>
            </a:r>
            <a:r>
              <a:rPr lang="el-GR" altLang="en-US" dirty="0"/>
              <a:t>)</a:t>
            </a:r>
            <a:endParaRPr lang="en-US" altLang="en-US" dirty="0"/>
          </a:p>
          <a:p>
            <a:pPr lvl="1"/>
            <a:r>
              <a:rPr lang="en-US" altLang="en-US" dirty="0"/>
              <a:t>Customized Application for Mobile Enhanced Logic (CAMEL)</a:t>
            </a:r>
          </a:p>
          <a:p>
            <a:pPr lvl="1"/>
            <a:r>
              <a:rPr lang="en-US" altLang="en-US" dirty="0"/>
              <a:t>High Speed Circuit Switched Data (HSCSD)</a:t>
            </a:r>
          </a:p>
          <a:p>
            <a:pPr lvl="1"/>
            <a:r>
              <a:rPr lang="en-US" altLang="en-US" dirty="0"/>
              <a:t>General Packet Radio Service (GPRS)</a:t>
            </a:r>
          </a:p>
          <a:p>
            <a:pPr lvl="1"/>
            <a:r>
              <a:rPr lang="en-US" altLang="en-US" dirty="0"/>
              <a:t>Enhanced Data rates for GSM Evolution (EDGE)</a:t>
            </a:r>
          </a:p>
          <a:p>
            <a:r>
              <a:rPr lang="el-GR" altLang="en-US" dirty="0"/>
              <a:t>Συστήματα Τρίτης γενιάς (3</a:t>
            </a:r>
            <a:r>
              <a:rPr lang="en-US" altLang="en-US" dirty="0"/>
              <a:t>G</a:t>
            </a:r>
            <a:r>
              <a:rPr lang="el-GR" altLang="en-US" dirty="0"/>
              <a:t>)</a:t>
            </a:r>
          </a:p>
          <a:p>
            <a:pPr lvl="1"/>
            <a:r>
              <a:rPr lang="en-US" altLang="en-US" dirty="0"/>
              <a:t>Universal Mobile Telecommunication System (UMTS)</a:t>
            </a:r>
          </a:p>
          <a:p>
            <a:pPr lvl="1"/>
            <a:r>
              <a:rPr lang="en-US" altLang="en-US" dirty="0"/>
              <a:t>CDMA 2000</a:t>
            </a:r>
            <a:endParaRPr lang="el-GR" altLang="en-US" dirty="0"/>
          </a:p>
          <a:p>
            <a:endParaRPr lang="en-US" dirty="0"/>
          </a:p>
        </p:txBody>
      </p:sp>
    </p:spTree>
    <p:extLst>
      <p:ext uri="{BB962C8B-B14F-4D97-AF65-F5344CB8AC3E}">
        <p14:creationId xmlns:p14="http://schemas.microsoft.com/office/powerpoint/2010/main" val="42643566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Δίκτυα </a:t>
            </a:r>
            <a:r>
              <a:rPr lang="en-US" dirty="0"/>
              <a:t>5G</a:t>
            </a:r>
            <a:r>
              <a:rPr lang="el-GR" dirty="0"/>
              <a:t> (1/2)</a:t>
            </a:r>
            <a:endParaRPr lang="en-US" dirty="0"/>
          </a:p>
        </p:txBody>
      </p:sp>
      <p:sp>
        <p:nvSpPr>
          <p:cNvPr id="3" name="Content Placeholder 2"/>
          <p:cNvSpPr>
            <a:spLocks noGrp="1"/>
          </p:cNvSpPr>
          <p:nvPr>
            <p:ph idx="1"/>
          </p:nvPr>
        </p:nvSpPr>
        <p:spPr/>
        <p:txBody>
          <a:bodyPr>
            <a:normAutofit/>
          </a:bodyPr>
          <a:lstStyle/>
          <a:p>
            <a:r>
              <a:rPr lang="el-GR" altLang="en-US" sz="2400" dirty="0"/>
              <a:t>Έπειτα από την κυριαρχία της γενιάς 4</a:t>
            </a:r>
            <a:r>
              <a:rPr lang="en-US" altLang="en-US" sz="2400" dirty="0"/>
              <a:t>G </a:t>
            </a:r>
            <a:r>
              <a:rPr lang="el-GR" altLang="en-US" sz="2400" dirty="0"/>
              <a:t>ήδη από το 2019 έχουμε την εισαγωγή στη μαζική αγορά συσκευών που υποστηρίζουν τη Πέμπτη γενιά δικτύων (5</a:t>
            </a:r>
            <a:r>
              <a:rPr lang="en-US" altLang="en-US" sz="2400" dirty="0"/>
              <a:t>G</a:t>
            </a:r>
            <a:r>
              <a:rPr lang="el-GR" altLang="en-US" sz="2400" dirty="0"/>
              <a:t>) </a:t>
            </a:r>
          </a:p>
          <a:p>
            <a:r>
              <a:rPr lang="el-GR" altLang="en-US" sz="2400" dirty="0"/>
              <a:t>Ως ώρας, ο κύκλος κάθε προηγούμενης γενιάς άγγιζε τα δέκα χρόνια</a:t>
            </a:r>
          </a:p>
          <a:p>
            <a:r>
              <a:rPr lang="el-GR" altLang="en-US" sz="2400" dirty="0"/>
              <a:t>Η μετάβαση στο 5</a:t>
            </a:r>
            <a:r>
              <a:rPr lang="en-US" altLang="en-US" sz="2400" dirty="0"/>
              <a:t>G </a:t>
            </a:r>
            <a:r>
              <a:rPr lang="el-GR" altLang="en-US" sz="2400" dirty="0"/>
              <a:t>δεν θα γίνει ραγδαία αλλά προετοιμάζεται εδώ και αρκετά χρόνια</a:t>
            </a:r>
          </a:p>
          <a:p>
            <a:r>
              <a:rPr lang="el-GR" altLang="en-US" sz="2400" dirty="0"/>
              <a:t>Η νέα γενιά</a:t>
            </a:r>
            <a:r>
              <a:rPr lang="en-US" altLang="en-US" sz="2400" dirty="0"/>
              <a:t>, </a:t>
            </a:r>
            <a:r>
              <a:rPr lang="el-GR" altLang="en-US" sz="2400" dirty="0"/>
              <a:t>δεν θα καταργήσει την υπάρχουσα </a:t>
            </a:r>
            <a:r>
              <a:rPr lang="en-US" altLang="en-US" sz="2400" dirty="0"/>
              <a:t>LTE </a:t>
            </a:r>
            <a:r>
              <a:rPr lang="el-GR" altLang="en-US" sz="2400" dirty="0"/>
              <a:t>γενιά</a:t>
            </a:r>
            <a:endParaRPr lang="en-GB" altLang="en-US" sz="2400" dirty="0"/>
          </a:p>
        </p:txBody>
      </p:sp>
    </p:spTree>
    <p:extLst>
      <p:ext uri="{BB962C8B-B14F-4D97-AF65-F5344CB8AC3E}">
        <p14:creationId xmlns:p14="http://schemas.microsoft.com/office/powerpoint/2010/main" val="24611623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Δίκτυα </a:t>
            </a:r>
            <a:r>
              <a:rPr lang="en-US" dirty="0"/>
              <a:t>5G</a:t>
            </a:r>
            <a:r>
              <a:rPr lang="el-GR" dirty="0"/>
              <a:t> (2/2)</a:t>
            </a:r>
            <a:endParaRPr lang="en-US" dirty="0"/>
          </a:p>
        </p:txBody>
      </p:sp>
      <p:sp>
        <p:nvSpPr>
          <p:cNvPr id="3" name="Content Placeholder 2"/>
          <p:cNvSpPr>
            <a:spLocks noGrp="1"/>
          </p:cNvSpPr>
          <p:nvPr>
            <p:ph idx="1"/>
          </p:nvPr>
        </p:nvSpPr>
        <p:spPr/>
        <p:txBody>
          <a:bodyPr>
            <a:normAutofit/>
          </a:bodyPr>
          <a:lstStyle/>
          <a:p>
            <a:r>
              <a:rPr lang="el-GR" sz="2400" dirty="0"/>
              <a:t>Η έλευση των δικτύων 5</a:t>
            </a:r>
            <a:r>
              <a:rPr lang="en-US" sz="2400" dirty="0"/>
              <a:t>G</a:t>
            </a:r>
            <a:r>
              <a:rPr lang="el-GR" sz="2400" dirty="0"/>
              <a:t> αναμένεται να συμβάλει στη δημιουργία της παγκόσμιας συνδεδεμένης ψηφιακής κοινωνίας</a:t>
            </a:r>
          </a:p>
          <a:p>
            <a:r>
              <a:rPr lang="el-GR" sz="2400" dirty="0"/>
              <a:t>Αναμένεται να είναι η πρώτη γενιά δικτύων που θα υποστηρίξει ικανοποιητικά το </a:t>
            </a:r>
            <a:r>
              <a:rPr lang="en-US" sz="2400" dirty="0"/>
              <a:t>Internet of Things </a:t>
            </a:r>
            <a:r>
              <a:rPr lang="el-GR" sz="2400" dirty="0"/>
              <a:t>(</a:t>
            </a:r>
            <a:r>
              <a:rPr lang="en-US" sz="2400" dirty="0" err="1"/>
              <a:t>IoT</a:t>
            </a:r>
            <a:r>
              <a:rPr lang="el-GR" sz="2400" dirty="0"/>
              <a:t>)</a:t>
            </a:r>
            <a:r>
              <a:rPr lang="en-US" sz="2400" dirty="0"/>
              <a:t> </a:t>
            </a:r>
            <a:r>
              <a:rPr lang="el-GR" sz="2400" dirty="0"/>
              <a:t>και θα μπορεί να υποστηρίξει τεράστια πληθώρα συσκευών και αισθητήρων</a:t>
            </a:r>
          </a:p>
          <a:p>
            <a:r>
              <a:rPr lang="el-GR" sz="2400" dirty="0"/>
              <a:t>Οι νέες τεχνολογίες πρέπει να είναι ανθρωποκεντρικές διασυνδέοντας τους πάντες με τα πάντα</a:t>
            </a:r>
          </a:p>
        </p:txBody>
      </p:sp>
    </p:spTree>
    <p:extLst>
      <p:ext uri="{BB962C8B-B14F-4D97-AF65-F5344CB8AC3E}">
        <p14:creationId xmlns:p14="http://schemas.microsoft.com/office/powerpoint/2010/main" val="3398249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Σενάρια Χρήσης</a:t>
            </a:r>
            <a:endParaRPr lang="en-US" dirty="0"/>
          </a:p>
        </p:txBody>
      </p:sp>
      <p:sp>
        <p:nvSpPr>
          <p:cNvPr id="3" name="Content Placeholder 2"/>
          <p:cNvSpPr>
            <a:spLocks noGrp="1"/>
          </p:cNvSpPr>
          <p:nvPr>
            <p:ph idx="1"/>
          </p:nvPr>
        </p:nvSpPr>
        <p:spPr/>
        <p:txBody>
          <a:bodyPr>
            <a:normAutofit/>
          </a:bodyPr>
          <a:lstStyle/>
          <a:p>
            <a:r>
              <a:rPr lang="el-GR" sz="2400" dirty="0"/>
              <a:t>Ψυχαγωγία</a:t>
            </a:r>
          </a:p>
          <a:p>
            <a:r>
              <a:rPr lang="el-GR" sz="2400" dirty="0"/>
              <a:t>Αυτοκίνηση</a:t>
            </a:r>
          </a:p>
          <a:p>
            <a:r>
              <a:rPr lang="el-GR" sz="2400" dirty="0"/>
              <a:t>Αγροτική παραγωγή</a:t>
            </a:r>
          </a:p>
          <a:p>
            <a:r>
              <a:rPr lang="el-GR" sz="2400" dirty="0"/>
              <a:t>Δημόσιες Μεταφορές</a:t>
            </a:r>
          </a:p>
          <a:p>
            <a:r>
              <a:rPr lang="el-GR" sz="2400" dirty="0"/>
              <a:t>Οικονομία και υπηρεσίες</a:t>
            </a:r>
          </a:p>
          <a:p>
            <a:r>
              <a:rPr lang="el-GR" sz="2400" dirty="0"/>
              <a:t>Εμπόριο</a:t>
            </a:r>
          </a:p>
        </p:txBody>
      </p:sp>
    </p:spTree>
    <p:extLst>
      <p:ext uri="{BB962C8B-B14F-4D97-AF65-F5344CB8AC3E}">
        <p14:creationId xmlns:p14="http://schemas.microsoft.com/office/powerpoint/2010/main" val="33567365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Ταχύτητες ανά γενιά δικτύων</a:t>
            </a:r>
            <a:endParaRPr lang="en-US" dirty="0"/>
          </a:p>
        </p:txBody>
      </p:sp>
      <p:sp>
        <p:nvSpPr>
          <p:cNvPr id="3" name="Content Placeholder 2"/>
          <p:cNvSpPr>
            <a:spLocks noGrp="1"/>
          </p:cNvSpPr>
          <p:nvPr>
            <p:ph idx="1"/>
          </p:nvPr>
        </p:nvSpPr>
        <p:spPr>
          <a:xfrm>
            <a:off x="971600" y="5477904"/>
            <a:ext cx="7492220" cy="576064"/>
          </a:xfrm>
        </p:spPr>
        <p:txBody>
          <a:bodyPr>
            <a:normAutofit fontScale="77500" lnSpcReduction="20000"/>
          </a:bodyPr>
          <a:lstStyle/>
          <a:p>
            <a:pPr marL="0" indent="0">
              <a:buNone/>
            </a:pPr>
            <a:r>
              <a:rPr lang="el-GR" sz="2400" dirty="0"/>
              <a:t>Ταχύτητες ανά γενιά δικτύων (</a:t>
            </a:r>
            <a:r>
              <a:rPr lang="en-US" sz="2400" dirty="0"/>
              <a:t>source: http://wwcftech.com/the-next-generation-of-mobile-networking-5g/</a:t>
            </a:r>
            <a:r>
              <a:rPr lang="el-GR" sz="2400"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975" y="2132856"/>
            <a:ext cx="5002049" cy="2917862"/>
          </a:xfrm>
          <a:prstGeom prst="rect">
            <a:avLst/>
          </a:prstGeom>
        </p:spPr>
      </p:pic>
    </p:spTree>
    <p:extLst>
      <p:ext uri="{BB962C8B-B14F-4D97-AF65-F5344CB8AC3E}">
        <p14:creationId xmlns:p14="http://schemas.microsoft.com/office/powerpoint/2010/main" val="42231456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Χαρακτηριστικά και Υπηρεσίες</a:t>
            </a:r>
            <a:endParaRPr lang="en-US" dirty="0"/>
          </a:p>
        </p:txBody>
      </p:sp>
      <p:sp>
        <p:nvSpPr>
          <p:cNvPr id="3" name="Content Placeholder 2"/>
          <p:cNvSpPr>
            <a:spLocks noGrp="1"/>
          </p:cNvSpPr>
          <p:nvPr>
            <p:ph idx="1"/>
          </p:nvPr>
        </p:nvSpPr>
        <p:spPr>
          <a:xfrm>
            <a:off x="755576" y="5517372"/>
            <a:ext cx="7931224" cy="536596"/>
          </a:xfrm>
        </p:spPr>
        <p:txBody>
          <a:bodyPr>
            <a:normAutofit fontScale="70000" lnSpcReduction="20000"/>
          </a:bodyPr>
          <a:lstStyle/>
          <a:p>
            <a:pPr marL="0" indent="0">
              <a:buNone/>
            </a:pPr>
            <a:r>
              <a:rPr lang="el-GR" sz="2400" dirty="0"/>
              <a:t>Χαρακτηριστικά και Υπηρεσίες (</a:t>
            </a:r>
            <a:r>
              <a:rPr lang="en-US" sz="2400" dirty="0"/>
              <a:t>source: https://www.rfpage.com/applications-5g-technology/</a:t>
            </a:r>
            <a:r>
              <a:rPr lang="el-GR" sz="2400"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772816"/>
            <a:ext cx="5228839" cy="3389378"/>
          </a:xfrm>
          <a:prstGeom prst="rect">
            <a:avLst/>
          </a:prstGeom>
        </p:spPr>
      </p:pic>
    </p:spTree>
    <p:extLst>
      <p:ext uri="{BB962C8B-B14F-4D97-AF65-F5344CB8AC3E}">
        <p14:creationId xmlns:p14="http://schemas.microsoft.com/office/powerpoint/2010/main" val="24733746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t>Σύντομη ανασκόπηση</a:t>
            </a:r>
            <a:endParaRPr lang="el-GR" dirty="0"/>
          </a:p>
        </p:txBody>
      </p:sp>
      <p:sp>
        <p:nvSpPr>
          <p:cNvPr id="5" name="Θέση περιεχομένου 4"/>
          <p:cNvSpPr>
            <a:spLocks noGrp="1"/>
          </p:cNvSpPr>
          <p:nvPr>
            <p:ph idx="1"/>
          </p:nvPr>
        </p:nvSpPr>
        <p:spPr/>
        <p:txBody>
          <a:bodyPr>
            <a:normAutofit fontScale="85000" lnSpcReduction="20000"/>
          </a:bodyPr>
          <a:lstStyle/>
          <a:p>
            <a:r>
              <a:rPr lang="el-GR" altLang="en-US" dirty="0"/>
              <a:t>Κινητή Τηλεφωνία - Ιστορική Αναδρομή</a:t>
            </a:r>
            <a:endParaRPr lang="en-US" altLang="en-US" dirty="0"/>
          </a:p>
          <a:p>
            <a:r>
              <a:rPr lang="en-US" altLang="en-US" dirty="0"/>
              <a:t>Global System Mobile (GSM)</a:t>
            </a:r>
            <a:endParaRPr lang="el-GR" altLang="en-US" dirty="0"/>
          </a:p>
          <a:p>
            <a:r>
              <a:rPr lang="en-US" altLang="en-US" dirty="0"/>
              <a:t>General Packet Radio Service</a:t>
            </a:r>
            <a:r>
              <a:rPr lang="el-GR" altLang="en-US" dirty="0"/>
              <a:t> (</a:t>
            </a:r>
            <a:r>
              <a:rPr lang="en-US" altLang="en-US" dirty="0"/>
              <a:t>GPRS</a:t>
            </a:r>
            <a:r>
              <a:rPr lang="el-GR" altLang="en-US" dirty="0"/>
              <a:t>)</a:t>
            </a:r>
          </a:p>
          <a:p>
            <a:r>
              <a:rPr lang="el-GR" altLang="en-US" dirty="0" err="1"/>
              <a:t>Enhanced</a:t>
            </a:r>
            <a:r>
              <a:rPr lang="el-GR" altLang="en-US" dirty="0"/>
              <a:t> </a:t>
            </a:r>
            <a:r>
              <a:rPr lang="el-GR" altLang="en-US" dirty="0" err="1"/>
              <a:t>Data</a:t>
            </a:r>
            <a:r>
              <a:rPr lang="el-GR" altLang="en-US" dirty="0"/>
              <a:t> </a:t>
            </a:r>
            <a:r>
              <a:rPr lang="el-GR" altLang="en-US" dirty="0" err="1"/>
              <a:t>rates</a:t>
            </a:r>
            <a:r>
              <a:rPr lang="el-GR" altLang="en-US" dirty="0"/>
              <a:t> </a:t>
            </a:r>
            <a:r>
              <a:rPr lang="el-GR" altLang="en-US" dirty="0" err="1"/>
              <a:t>for</a:t>
            </a:r>
            <a:r>
              <a:rPr lang="el-GR" altLang="en-US" dirty="0"/>
              <a:t> GSM Evolution (EDGE)</a:t>
            </a:r>
            <a:endParaRPr lang="en-US" altLang="en-US" dirty="0"/>
          </a:p>
          <a:p>
            <a:r>
              <a:rPr lang="el-GR" altLang="en-US" dirty="0"/>
              <a:t>Τρίτη γενιά κινητής τηλεφωνίας - </a:t>
            </a:r>
            <a:r>
              <a:rPr lang="en-US" altLang="en-US" dirty="0"/>
              <a:t>Universal Mobile Telecommunication System (UMTS) </a:t>
            </a:r>
            <a:r>
              <a:rPr lang="el-GR" altLang="en-US" dirty="0"/>
              <a:t>και </a:t>
            </a:r>
            <a:r>
              <a:rPr lang="en-US" altLang="en-US" dirty="0"/>
              <a:t>High Speed Packet Access (HSPA)</a:t>
            </a:r>
          </a:p>
          <a:p>
            <a:r>
              <a:rPr lang="en-US" altLang="en-US" dirty="0"/>
              <a:t>LTE</a:t>
            </a:r>
          </a:p>
          <a:p>
            <a:r>
              <a:rPr lang="en-US" altLang="en-US" dirty="0"/>
              <a:t>LTE-Advanced (LTE-A)</a:t>
            </a:r>
            <a:endParaRPr lang="el-GR" altLang="en-US" dirty="0"/>
          </a:p>
          <a:p>
            <a:r>
              <a:rPr lang="el-GR" altLang="en-US" dirty="0"/>
              <a:t>5</a:t>
            </a:r>
            <a:r>
              <a:rPr lang="en-US" altLang="en-US" dirty="0"/>
              <a:t>G </a:t>
            </a:r>
            <a:r>
              <a:rPr lang="el-GR" altLang="en-US" dirty="0"/>
              <a:t>Δίκτυα</a:t>
            </a:r>
            <a:endParaRPr lang="en-US" altLang="en-US" dirty="0"/>
          </a:p>
          <a:p>
            <a:pPr marL="0"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28348870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t>Βιβλιογραφία</a:t>
            </a:r>
            <a:endParaRPr lang="el-GR" dirty="0"/>
          </a:p>
        </p:txBody>
      </p:sp>
      <p:sp>
        <p:nvSpPr>
          <p:cNvPr id="5" name="Θέση περιεχομένου 4"/>
          <p:cNvSpPr>
            <a:spLocks noGrp="1"/>
          </p:cNvSpPr>
          <p:nvPr>
            <p:ph idx="1"/>
          </p:nvPr>
        </p:nvSpPr>
        <p:spPr/>
        <p:txBody>
          <a:bodyPr>
            <a:normAutofit/>
          </a:bodyPr>
          <a:lstStyle/>
          <a:p>
            <a:r>
              <a:rPr lang="el-GR" u="sng" dirty="0"/>
              <a:t>Σημειώσεις μαθήματος (Κεφάλαιο 9)</a:t>
            </a:r>
          </a:p>
          <a:p>
            <a:r>
              <a:rPr lang="el-GR" u="sng" dirty="0"/>
              <a:t>Βιβλία:</a:t>
            </a:r>
          </a:p>
          <a:p>
            <a:pPr lvl="1"/>
            <a:r>
              <a:rPr lang="en-US" dirty="0"/>
              <a:t>Data and Computer Communications, W. Stallings</a:t>
            </a:r>
          </a:p>
          <a:p>
            <a:pPr lvl="1"/>
            <a:r>
              <a:rPr lang="en-US" dirty="0"/>
              <a:t>Wireless Communications, Th. S. Rappaport</a:t>
            </a:r>
          </a:p>
          <a:p>
            <a:pPr lvl="1"/>
            <a:r>
              <a:rPr lang="en-GB" dirty="0"/>
              <a:t>An Introduction to the General Packet Radio Service, S. Buckingham</a:t>
            </a:r>
          </a:p>
          <a:p>
            <a:pPr lvl="1"/>
            <a:r>
              <a:rPr lang="en-US" dirty="0"/>
              <a:t>Introduction to 3G Mobile Communications, J. </a:t>
            </a:r>
            <a:r>
              <a:rPr lang="en-US" dirty="0" err="1"/>
              <a:t>Korhonen</a:t>
            </a:r>
            <a:endParaRPr lang="en-US" dirty="0"/>
          </a:p>
          <a:p>
            <a:pPr lvl="1"/>
            <a:endParaRPr lang="el-GR" dirty="0"/>
          </a:p>
          <a:p>
            <a:pPr lvl="1"/>
            <a:endParaRPr lang="en-US" dirty="0"/>
          </a:p>
        </p:txBody>
      </p:sp>
    </p:spTree>
    <p:extLst>
      <p:ext uri="{BB962C8B-B14F-4D97-AF65-F5344CB8AC3E}">
        <p14:creationId xmlns:p14="http://schemas.microsoft.com/office/powerpoint/2010/main" val="28348870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altLang="en-US" dirty="0"/>
              <a:t>Links</a:t>
            </a:r>
            <a:endParaRPr lang="el-GR" dirty="0"/>
          </a:p>
        </p:txBody>
      </p:sp>
      <p:sp>
        <p:nvSpPr>
          <p:cNvPr id="5" name="Θέση περιεχομένου 4"/>
          <p:cNvSpPr>
            <a:spLocks noGrp="1"/>
          </p:cNvSpPr>
          <p:nvPr>
            <p:ph idx="1"/>
          </p:nvPr>
        </p:nvSpPr>
        <p:spPr/>
        <p:txBody>
          <a:bodyPr>
            <a:normAutofit fontScale="70000" lnSpcReduction="20000"/>
          </a:bodyPr>
          <a:lstStyle/>
          <a:p>
            <a:r>
              <a:rPr lang="en-US" dirty="0">
                <a:hlinkClick r:id="rId3"/>
              </a:rPr>
              <a:t>http://telematics.upatras.gr/telematics/bouras/undergraduate-courses/diktua-dhmosias-xrhshs-kai-diasundesh-diktuwn?language=el</a:t>
            </a:r>
            <a:r>
              <a:rPr lang="en-US" dirty="0"/>
              <a:t> (</a:t>
            </a:r>
            <a:r>
              <a:rPr lang="el-GR" dirty="0"/>
              <a:t>Δικτυακός τόπος μαθήματος</a:t>
            </a:r>
            <a:r>
              <a:rPr lang="en-US" dirty="0"/>
              <a:t>)</a:t>
            </a:r>
          </a:p>
          <a:p>
            <a:r>
              <a:rPr lang="el-GR" u="sng" dirty="0">
                <a:hlinkClick r:id="rId4"/>
              </a:rPr>
              <a:t>http://www.umts-forum.org</a:t>
            </a:r>
            <a:r>
              <a:rPr lang="el-GR" dirty="0"/>
              <a:t> </a:t>
            </a:r>
            <a:r>
              <a:rPr lang="en-US" dirty="0"/>
              <a:t> (UMTS Forum)</a:t>
            </a:r>
          </a:p>
          <a:p>
            <a:r>
              <a:rPr lang="en-US" dirty="0">
                <a:hlinkClick r:id="rId5"/>
              </a:rPr>
              <a:t>http://www.3gpp.org/</a:t>
            </a:r>
            <a:r>
              <a:rPr lang="en-US" dirty="0"/>
              <a:t> (</a:t>
            </a:r>
            <a:r>
              <a:rPr lang="el-GR" dirty="0"/>
              <a:t>Οργανισμός προτυποποίησης κινητών δικτύων</a:t>
            </a:r>
            <a:r>
              <a:rPr lang="en-US" dirty="0"/>
              <a:t>)</a:t>
            </a:r>
            <a:endParaRPr lang="el-GR" dirty="0"/>
          </a:p>
          <a:p>
            <a:r>
              <a:rPr lang="en-US" dirty="0">
                <a:hlinkClick r:id="rId6"/>
              </a:rPr>
              <a:t>http://www.3gpp.org/DynaReport/25-series.htm</a:t>
            </a:r>
            <a:r>
              <a:rPr lang="el-GR" dirty="0"/>
              <a:t> (</a:t>
            </a:r>
            <a:r>
              <a:rPr lang="en-US" dirty="0"/>
              <a:t>Radio aspects of 3G</a:t>
            </a:r>
            <a:r>
              <a:rPr lang="el-GR" dirty="0"/>
              <a:t>)</a:t>
            </a:r>
          </a:p>
          <a:p>
            <a:r>
              <a:rPr lang="en-US" dirty="0">
                <a:hlinkClick r:id="rId7"/>
              </a:rPr>
              <a:t>http://www.gsacom.com/</a:t>
            </a:r>
            <a:r>
              <a:rPr lang="el-GR" dirty="0"/>
              <a:t> (</a:t>
            </a:r>
            <a:r>
              <a:rPr lang="en-US" dirty="0"/>
              <a:t>The Global mobile Suppliers Association</a:t>
            </a:r>
            <a:r>
              <a:rPr lang="el-GR" dirty="0"/>
              <a:t>)</a:t>
            </a:r>
            <a:endParaRPr lang="en-US" dirty="0"/>
          </a:p>
          <a:p>
            <a:r>
              <a:rPr lang="en-US" dirty="0">
                <a:hlinkClick r:id="rId8"/>
              </a:rPr>
              <a:t>https://el.wikipedia.org/wiki/LTE</a:t>
            </a:r>
            <a:r>
              <a:rPr lang="en-US" dirty="0"/>
              <a:t> (LTE - </a:t>
            </a:r>
            <a:r>
              <a:rPr lang="el-GR" dirty="0" err="1"/>
              <a:t>Βικιπαίδεια</a:t>
            </a:r>
            <a:r>
              <a:rPr lang="el-GR" dirty="0"/>
              <a:t>)</a:t>
            </a:r>
            <a:endParaRPr lang="en-US" dirty="0"/>
          </a:p>
          <a:p>
            <a:r>
              <a:rPr lang="en-US" dirty="0">
                <a:hlinkClick r:id="rId9"/>
              </a:rPr>
              <a:t>https://en.wikipedia.org/wiki/LTE_Advanced</a:t>
            </a:r>
            <a:r>
              <a:rPr lang="en-US" dirty="0"/>
              <a:t> (LTE Advanced - Wikipedia)</a:t>
            </a:r>
          </a:p>
        </p:txBody>
      </p:sp>
    </p:spTree>
    <p:extLst>
      <p:ext uri="{BB962C8B-B14F-4D97-AF65-F5344CB8AC3E}">
        <p14:creationId xmlns:p14="http://schemas.microsoft.com/office/powerpoint/2010/main" val="11465593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4156" y="2132856"/>
            <a:ext cx="8229600" cy="1143000"/>
          </a:xfrm>
        </p:spPr>
        <p:txBody>
          <a:bodyPr/>
          <a:lstStyle/>
          <a:p>
            <a:r>
              <a:rPr lang="el-GR" dirty="0"/>
              <a:t>Ερωτήσεις</a:t>
            </a:r>
          </a:p>
        </p:txBody>
      </p:sp>
      <p:sp>
        <p:nvSpPr>
          <p:cNvPr id="5" name="Θέση περιεχομένου 4"/>
          <p:cNvSpPr>
            <a:spLocks noGrp="1"/>
          </p:cNvSpPr>
          <p:nvPr>
            <p:ph idx="1"/>
          </p:nvPr>
        </p:nvSpPr>
        <p:spPr/>
        <p:txBody>
          <a:bodyPr/>
          <a:lstStyle/>
          <a:p>
            <a:endParaRPr lang="el-GR" dirty="0"/>
          </a:p>
          <a:p>
            <a:endParaRPr lang="el-GR" dirty="0"/>
          </a:p>
        </p:txBody>
      </p:sp>
    </p:spTree>
    <p:extLst>
      <p:ext uri="{BB962C8B-B14F-4D97-AF65-F5344CB8AC3E}">
        <p14:creationId xmlns:p14="http://schemas.microsoft.com/office/powerpoint/2010/main" val="416724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t>Γενιές κινητών δικτύων </a:t>
            </a:r>
            <a:r>
              <a:rPr lang="en-US" altLang="en-US"/>
              <a:t>(3/3)</a:t>
            </a:r>
            <a:endParaRPr lang="en-US" dirty="0"/>
          </a:p>
        </p:txBody>
      </p:sp>
      <p:sp>
        <p:nvSpPr>
          <p:cNvPr id="3" name="Content Placeholder 2"/>
          <p:cNvSpPr>
            <a:spLocks noGrp="1"/>
          </p:cNvSpPr>
          <p:nvPr>
            <p:ph idx="1"/>
          </p:nvPr>
        </p:nvSpPr>
        <p:spPr/>
        <p:txBody>
          <a:bodyPr>
            <a:normAutofit lnSpcReduction="10000"/>
          </a:bodyPr>
          <a:lstStyle/>
          <a:p>
            <a:r>
              <a:rPr lang="el-GR" altLang="en-US" dirty="0"/>
              <a:t>Τέταρτη γενιά (</a:t>
            </a:r>
            <a:r>
              <a:rPr lang="en-US" altLang="en-US" dirty="0"/>
              <a:t>4G</a:t>
            </a:r>
            <a:r>
              <a:rPr lang="el-GR" altLang="en-US" dirty="0"/>
              <a:t>)</a:t>
            </a:r>
          </a:p>
          <a:p>
            <a:pPr lvl="1"/>
            <a:r>
              <a:rPr lang="en-US" altLang="en-US" dirty="0"/>
              <a:t>Mobile WiMAX standard</a:t>
            </a:r>
            <a:endParaRPr lang="el-GR" altLang="en-US" dirty="0"/>
          </a:p>
          <a:p>
            <a:pPr lvl="1"/>
            <a:r>
              <a:rPr lang="en-US" altLang="en-US" dirty="0"/>
              <a:t>Long Term Evolution (LTE) standard</a:t>
            </a:r>
            <a:endParaRPr lang="el-GR" altLang="en-US" dirty="0"/>
          </a:p>
          <a:p>
            <a:pPr lvl="2"/>
            <a:r>
              <a:rPr lang="en-US" altLang="en-US" dirty="0"/>
              <a:t>LTE 3.9G</a:t>
            </a:r>
            <a:r>
              <a:rPr lang="el-GR" altLang="en-US" dirty="0"/>
              <a:t> – εμπορικά λανσαρίστηκε ως 4</a:t>
            </a:r>
            <a:r>
              <a:rPr lang="en-US" altLang="en-US" dirty="0"/>
              <a:t>G</a:t>
            </a:r>
            <a:r>
              <a:rPr lang="el-GR" altLang="en-US" dirty="0"/>
              <a:t> και καθιερώθηκε έτσι</a:t>
            </a:r>
          </a:p>
          <a:p>
            <a:pPr lvl="2"/>
            <a:r>
              <a:rPr lang="en-US" altLang="en-US" dirty="0"/>
              <a:t>LTE-Advanced</a:t>
            </a:r>
            <a:r>
              <a:rPr lang="el-GR" altLang="en-US" dirty="0"/>
              <a:t> </a:t>
            </a:r>
            <a:r>
              <a:rPr lang="en-US" altLang="en-US" dirty="0"/>
              <a:t>“true” 4G</a:t>
            </a:r>
            <a:r>
              <a:rPr lang="el-GR" altLang="en-US" dirty="0"/>
              <a:t> (</a:t>
            </a:r>
            <a:r>
              <a:rPr lang="en-US" altLang="en-US" dirty="0"/>
              <a:t>LTE-A</a:t>
            </a:r>
            <a:r>
              <a:rPr lang="el-GR" altLang="en-US" dirty="0"/>
              <a:t>)</a:t>
            </a:r>
          </a:p>
          <a:p>
            <a:r>
              <a:rPr lang="el-GR" altLang="en-US" dirty="0"/>
              <a:t>Πέμπτη γενιά (</a:t>
            </a:r>
            <a:r>
              <a:rPr lang="en-US" altLang="en-US" dirty="0"/>
              <a:t>5G</a:t>
            </a:r>
            <a:r>
              <a:rPr lang="el-GR" altLang="en-US" dirty="0"/>
              <a:t>)</a:t>
            </a:r>
            <a:endParaRPr lang="en-US" altLang="en-US" dirty="0"/>
          </a:p>
          <a:p>
            <a:pPr lvl="1"/>
            <a:r>
              <a:rPr lang="el-GR" altLang="en-US" dirty="0"/>
              <a:t>Το πρότυπο για τεχνολογίες 5G αναμένεται στις αρχές του 2020</a:t>
            </a:r>
            <a:endParaRPr lang="en-US" dirty="0"/>
          </a:p>
        </p:txBody>
      </p:sp>
    </p:spTree>
    <p:extLst>
      <p:ext uri="{BB962C8B-B14F-4D97-AF65-F5344CB8AC3E}">
        <p14:creationId xmlns:p14="http://schemas.microsoft.com/office/powerpoint/2010/main" val="192470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a:t>GSM</a:t>
            </a:r>
            <a:r>
              <a:rPr lang="en-US" altLang="en-US"/>
              <a:t> - </a:t>
            </a:r>
            <a:r>
              <a:rPr lang="el-GR" altLang="en-US"/>
              <a:t>Ανάπτυξη</a:t>
            </a:r>
            <a:endParaRPr lang="en-US" dirty="0"/>
          </a:p>
        </p:txBody>
      </p:sp>
      <p:sp>
        <p:nvSpPr>
          <p:cNvPr id="3" name="Content Placeholder 2"/>
          <p:cNvSpPr>
            <a:spLocks noGrp="1"/>
          </p:cNvSpPr>
          <p:nvPr>
            <p:ph idx="1"/>
          </p:nvPr>
        </p:nvSpPr>
        <p:spPr/>
        <p:txBody>
          <a:bodyPr>
            <a:normAutofit fontScale="92500" lnSpcReduction="20000"/>
          </a:bodyPr>
          <a:lstStyle/>
          <a:p>
            <a:r>
              <a:rPr lang="en-GB" altLang="en-US" dirty="0"/>
              <a:t>Η α</a:t>
            </a:r>
            <a:r>
              <a:rPr lang="en-GB" altLang="en-US" dirty="0" err="1"/>
              <a:t>νά</a:t>
            </a:r>
            <a:r>
              <a:rPr lang="en-GB" altLang="en-US" dirty="0"/>
              <a:t>πτυξη του GSM ξεκίνησε το 1982</a:t>
            </a:r>
            <a:endParaRPr lang="en-US" altLang="en-US" dirty="0"/>
          </a:p>
          <a:p>
            <a:r>
              <a:rPr lang="el-GR" altLang="en-US" dirty="0"/>
              <a:t>Η συχνότητα λειτουργίας του ορίστηκε στα 900</a:t>
            </a:r>
            <a:r>
              <a:rPr lang="en-US" altLang="en-US" dirty="0"/>
              <a:t>MHz</a:t>
            </a:r>
          </a:p>
          <a:p>
            <a:r>
              <a:rPr lang="en-GB" altLang="en-US" dirty="0" err="1"/>
              <a:t>Το</a:t>
            </a:r>
            <a:r>
              <a:rPr lang="en-US" altLang="en-US" dirty="0"/>
              <a:t> </a:t>
            </a:r>
            <a:r>
              <a:rPr lang="en-GB" altLang="en-US" dirty="0"/>
              <a:t>1989,</a:t>
            </a:r>
            <a:r>
              <a:rPr lang="en-US" altLang="en-US" dirty="0"/>
              <a:t> </a:t>
            </a:r>
            <a:r>
              <a:rPr lang="en-GB" altLang="en-US" dirty="0"/>
              <a:t>η α</a:t>
            </a:r>
            <a:r>
              <a:rPr lang="en-GB" altLang="en-US" dirty="0" err="1"/>
              <a:t>ρμοδιότητ</a:t>
            </a:r>
            <a:r>
              <a:rPr lang="en-GB" altLang="en-US" dirty="0"/>
              <a:t>α για το GSM  περιήλθε στο</a:t>
            </a:r>
            <a:r>
              <a:rPr lang="el-GR" altLang="en-US" dirty="0"/>
              <a:t>ν οργανισμό</a:t>
            </a:r>
            <a:r>
              <a:rPr lang="en-US" altLang="en-US" dirty="0"/>
              <a:t> </a:t>
            </a:r>
            <a:r>
              <a:rPr lang="en-GB" altLang="en-US" dirty="0"/>
              <a:t>ETSI</a:t>
            </a:r>
            <a:r>
              <a:rPr lang="en-US" altLang="en-US" dirty="0"/>
              <a:t> </a:t>
            </a:r>
            <a:r>
              <a:rPr lang="en-GB" altLang="en-US" dirty="0"/>
              <a:t>(European Telecommunication Standards Institute)</a:t>
            </a:r>
            <a:endParaRPr lang="en-US" altLang="en-US" dirty="0"/>
          </a:p>
          <a:p>
            <a:r>
              <a:rPr lang="en-GB" altLang="en-US" dirty="0"/>
              <a:t>Η </a:t>
            </a:r>
            <a:r>
              <a:rPr lang="en-GB" altLang="en-US" dirty="0" err="1"/>
              <a:t>εμ</a:t>
            </a:r>
            <a:r>
              <a:rPr lang="en-GB" altLang="en-US" dirty="0"/>
              <a:t>πορική εκμετάλλευση ξεκίνησε το 1991</a:t>
            </a:r>
            <a:endParaRPr lang="en-US" altLang="en-US" dirty="0"/>
          </a:p>
          <a:p>
            <a:r>
              <a:rPr lang="en-GB" altLang="en-US" dirty="0" err="1"/>
              <a:t>Στις</a:t>
            </a:r>
            <a:r>
              <a:rPr lang="en-GB" altLang="en-US" dirty="0"/>
              <a:t> α</a:t>
            </a:r>
            <a:r>
              <a:rPr lang="en-GB" altLang="en-US" dirty="0" err="1"/>
              <a:t>ρχές</a:t>
            </a:r>
            <a:r>
              <a:rPr lang="en-GB" altLang="en-US" dirty="0"/>
              <a:t> </a:t>
            </a:r>
            <a:r>
              <a:rPr lang="en-GB" altLang="en-US" dirty="0" err="1"/>
              <a:t>του</a:t>
            </a:r>
            <a:r>
              <a:rPr lang="en-GB" altLang="en-US" dirty="0"/>
              <a:t> 1994 υπ</a:t>
            </a:r>
            <a:r>
              <a:rPr lang="en-GB" altLang="en-US" dirty="0" err="1"/>
              <a:t>ήρχ</a:t>
            </a:r>
            <a:r>
              <a:rPr lang="en-GB" altLang="en-US" dirty="0"/>
              <a:t>αν 1.3 εκατομμύρια συνδρομητές παγκοσμίως, που ανήλθαν σε 55</a:t>
            </a:r>
            <a:r>
              <a:rPr lang="en-US" altLang="en-US" dirty="0"/>
              <a:t> </a:t>
            </a:r>
            <a:r>
              <a:rPr lang="en-GB" altLang="en-US" dirty="0" err="1"/>
              <a:t>εκ</a:t>
            </a:r>
            <a:r>
              <a:rPr lang="en-GB" altLang="en-US" dirty="0"/>
              <a:t>ατομμύρια  το 1997</a:t>
            </a:r>
          </a:p>
          <a:p>
            <a:endParaRPr lang="en-US" dirty="0"/>
          </a:p>
        </p:txBody>
      </p:sp>
    </p:spTree>
    <p:extLst>
      <p:ext uri="{BB962C8B-B14F-4D97-AF65-F5344CB8AC3E}">
        <p14:creationId xmlns:p14="http://schemas.microsoft.com/office/powerpoint/2010/main" val="189129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a:t>GSM</a:t>
            </a:r>
            <a:r>
              <a:rPr lang="el-GR" altLang="en-US"/>
              <a:t> - Υπηρεσίες</a:t>
            </a:r>
            <a:endParaRPr lang="en-US" dirty="0"/>
          </a:p>
        </p:txBody>
      </p:sp>
      <p:sp>
        <p:nvSpPr>
          <p:cNvPr id="3" name="Content Placeholder 2"/>
          <p:cNvSpPr>
            <a:spLocks noGrp="1"/>
          </p:cNvSpPr>
          <p:nvPr>
            <p:ph idx="1"/>
          </p:nvPr>
        </p:nvSpPr>
        <p:spPr/>
        <p:txBody>
          <a:bodyPr>
            <a:normAutofit fontScale="92500" lnSpcReduction="20000"/>
          </a:bodyPr>
          <a:lstStyle/>
          <a:p>
            <a:r>
              <a:rPr lang="en-GB" altLang="en-US" dirty="0"/>
              <a:t>Κα</a:t>
            </a:r>
            <a:r>
              <a:rPr lang="en-GB" altLang="en-US" dirty="0" err="1"/>
              <a:t>λύτερη</a:t>
            </a:r>
            <a:r>
              <a:rPr lang="en-GB" altLang="en-US" dirty="0"/>
              <a:t> π</a:t>
            </a:r>
            <a:r>
              <a:rPr lang="en-GB" altLang="en-US" dirty="0" err="1"/>
              <a:t>οιότητ</a:t>
            </a:r>
            <a:r>
              <a:rPr lang="en-GB" altLang="en-US" dirty="0"/>
              <a:t>α φωνής (ισοδύναμη ή καλύτερη σε σχέση με αυτή της κυψελωτής αναλογικής τεχνολογίας)</a:t>
            </a:r>
          </a:p>
          <a:p>
            <a:r>
              <a:rPr lang="en-GB" altLang="en-US" dirty="0"/>
              <a:t>Χα</a:t>
            </a:r>
            <a:r>
              <a:rPr lang="en-GB" altLang="en-US" dirty="0" err="1"/>
              <a:t>μηλό</a:t>
            </a:r>
            <a:r>
              <a:rPr lang="en-GB" altLang="en-US" dirty="0"/>
              <a:t> </a:t>
            </a:r>
            <a:r>
              <a:rPr lang="en-GB" altLang="en-US" dirty="0" err="1"/>
              <a:t>κόστος</a:t>
            </a:r>
            <a:r>
              <a:rPr lang="en-GB" altLang="en-US" dirty="0"/>
              <a:t> </a:t>
            </a:r>
            <a:r>
              <a:rPr lang="en-GB" altLang="en-US" dirty="0" err="1"/>
              <a:t>τερμ</a:t>
            </a:r>
            <a:r>
              <a:rPr lang="en-GB" altLang="en-US" dirty="0"/>
              <a:t>ατικών, λειτουργίας και υπηρεσίας</a:t>
            </a:r>
          </a:p>
          <a:p>
            <a:r>
              <a:rPr lang="en-GB" altLang="en-US" dirty="0" err="1"/>
              <a:t>Υψηλό</a:t>
            </a:r>
            <a:r>
              <a:rPr lang="en-GB" altLang="en-US" dirty="0"/>
              <a:t> επίπ</a:t>
            </a:r>
            <a:r>
              <a:rPr lang="en-GB" altLang="en-US" dirty="0" err="1"/>
              <a:t>εδο</a:t>
            </a:r>
            <a:r>
              <a:rPr lang="en-GB" altLang="en-US" dirty="0"/>
              <a:t> α</a:t>
            </a:r>
            <a:r>
              <a:rPr lang="en-GB" altLang="en-US" dirty="0" err="1"/>
              <a:t>σφάλει</a:t>
            </a:r>
            <a:r>
              <a:rPr lang="en-GB" altLang="en-US" dirty="0"/>
              <a:t>ας</a:t>
            </a:r>
          </a:p>
          <a:p>
            <a:r>
              <a:rPr lang="en-GB" altLang="en-US" dirty="0" err="1"/>
              <a:t>Διεθνής</a:t>
            </a:r>
            <a:r>
              <a:rPr lang="en-GB" altLang="en-US" dirty="0"/>
              <a:t> π</a:t>
            </a:r>
            <a:r>
              <a:rPr lang="en-GB" altLang="en-US" dirty="0" err="1"/>
              <a:t>εριήγηση</a:t>
            </a:r>
            <a:r>
              <a:rPr lang="en-GB" altLang="en-US" dirty="0"/>
              <a:t> (roaming)</a:t>
            </a:r>
          </a:p>
          <a:p>
            <a:r>
              <a:rPr lang="en-GB" altLang="en-US" dirty="0" err="1"/>
              <a:t>Ποικιλί</a:t>
            </a:r>
            <a:r>
              <a:rPr lang="en-GB" altLang="en-US" dirty="0"/>
              <a:t>α νέων υπηρεσιών και ευκολίες δικτύου</a:t>
            </a:r>
          </a:p>
          <a:p>
            <a:r>
              <a:rPr lang="en-GB" altLang="en-US" dirty="0" err="1"/>
              <a:t>Συμ</a:t>
            </a:r>
            <a:r>
              <a:rPr lang="en-GB" altLang="en-US" dirty="0"/>
              <a:t>βατότητα με το ISDN</a:t>
            </a:r>
          </a:p>
          <a:p>
            <a:pPr lvl="1"/>
            <a:endParaRPr lang="en-GB" altLang="en-US" dirty="0"/>
          </a:p>
          <a:p>
            <a:endParaRPr lang="en-US" dirty="0"/>
          </a:p>
        </p:txBody>
      </p:sp>
    </p:spTree>
    <p:extLst>
      <p:ext uri="{BB962C8B-B14F-4D97-AF65-F5344CB8AC3E}">
        <p14:creationId xmlns:p14="http://schemas.microsoft.com/office/powerpoint/2010/main" val="1425950139"/>
      </p:ext>
    </p:extLst>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4008</TotalTime>
  <Words>3766</Words>
  <Application>Microsoft Office PowerPoint</Application>
  <PresentationFormat>On-screen Show (4:3)</PresentationFormat>
  <Paragraphs>403</Paragraphs>
  <Slides>68</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68</vt:i4>
      </vt:variant>
    </vt:vector>
  </HeadingPairs>
  <TitlesOfParts>
    <vt:vector size="71" baseType="lpstr">
      <vt:lpstr>Arial</vt:lpstr>
      <vt:lpstr>Calibri</vt:lpstr>
      <vt:lpstr>1_Θέμα του Office</vt:lpstr>
      <vt:lpstr>ΔΙΚΤΥΑ ΔΗΜΟΣΙΑΣ ΧΡΗΣΗΣ ΚΑΙ ΔΙΑΣΥΝΔΕΣΗ ΔΙΚΤΥΩΝ</vt:lpstr>
      <vt:lpstr>Περιεχόμενα ενότητας</vt:lpstr>
      <vt:lpstr>Κυψελοειδής Τηλεφωνία</vt:lpstr>
      <vt:lpstr>Η κατάσταση χρηστών σήμερα</vt:lpstr>
      <vt:lpstr>Γενιές κινητών δικτύων (1/3)</vt:lpstr>
      <vt:lpstr>Γενιές κινητών δικτύων (2/3)</vt:lpstr>
      <vt:lpstr>Γενιές κινητών δικτύων (3/3)</vt:lpstr>
      <vt:lpstr>GSM - Ανάπτυξη</vt:lpstr>
      <vt:lpstr>GSM - Υπηρεσίες</vt:lpstr>
      <vt:lpstr>GSM – Φάσμα</vt:lpstr>
      <vt:lpstr>GSM – Αρχιτεκτονική (1/2)</vt:lpstr>
      <vt:lpstr>GSM – Αρχιτεκτονική (2/2)</vt:lpstr>
      <vt:lpstr>GPRS – Κύρια Χαρακτηριστικά</vt:lpstr>
      <vt:lpstr>GPRS-Δικτυακά Χαρακτηριστικά (1/4)</vt:lpstr>
      <vt:lpstr>GPRS-Δικτυακά Χαρακτηριστικά (2/4)</vt:lpstr>
      <vt:lpstr>GPRS-Δικτυακά Χαρακτηριστικά (3/4)</vt:lpstr>
      <vt:lpstr>GPRS-Δικτυακά Χαρακτηριστικά (4/4)</vt:lpstr>
      <vt:lpstr>Ταχύτητες και κωδικοποίηση GPRS</vt:lpstr>
      <vt:lpstr>Περιορισμοί GPRS (1/3) </vt:lpstr>
      <vt:lpstr>Περιορισμοί GPRS (2/3)</vt:lpstr>
      <vt:lpstr>Περιορισμοί GPRS (3/3)</vt:lpstr>
      <vt:lpstr>Αρχιτεκτονική GPRS (1/3)</vt:lpstr>
      <vt:lpstr>Αρχιτεκτονική GPRS (2/3)</vt:lpstr>
      <vt:lpstr>Αρχιτεκτονική GPRS (3/3)</vt:lpstr>
      <vt:lpstr>GPRS - Δομή κόμβων</vt:lpstr>
      <vt:lpstr>GPRS – QoS (1/2)</vt:lpstr>
      <vt:lpstr>GPRS – QoS (2/2)</vt:lpstr>
      <vt:lpstr>GPRS – Εφαρμογές (1/2)</vt:lpstr>
      <vt:lpstr>GPRS – Εφαρμογές (2/2)</vt:lpstr>
      <vt:lpstr>EDGE (1/2)</vt:lpstr>
      <vt:lpstr>EDGE (2/2)</vt:lpstr>
      <vt:lpstr>EDGE - ρυθμοί μετάδοσης και κωδικοποίηση</vt:lpstr>
      <vt:lpstr>UMTS - Εισαγωγή</vt:lpstr>
      <vt:lpstr>UMTS – Ταχύτητες</vt:lpstr>
      <vt:lpstr>UMTS - Φάσμα</vt:lpstr>
      <vt:lpstr>UMTS – Πρόσβαση στο Ασύρματο μέσο</vt:lpstr>
      <vt:lpstr>UMTS – Αρχιτεκτονική (1/2)</vt:lpstr>
      <vt:lpstr>UMTS – Αρχιτεκτονική (2/2)</vt:lpstr>
      <vt:lpstr>UMTS-Αρχιτεκτονική Πρωτοκόλλου</vt:lpstr>
      <vt:lpstr>UMTS Channels</vt:lpstr>
      <vt:lpstr>UMTS – Υπηρεσίες</vt:lpstr>
      <vt:lpstr>UMTS – QoS</vt:lpstr>
      <vt:lpstr>MBMS (1/2)</vt:lpstr>
      <vt:lpstr>MBMS (2/2)</vt:lpstr>
      <vt:lpstr>Τεχνολογία HSPA</vt:lpstr>
      <vt:lpstr>HSPA και HSPA+</vt:lpstr>
      <vt:lpstr>Long Term Evolution (LTE) (1/4)</vt:lpstr>
      <vt:lpstr>Long Term Evolution (LTE) (2/4)</vt:lpstr>
      <vt:lpstr>Long Term Evolution (LTE) (3/4)</vt:lpstr>
      <vt:lpstr>Long Term Evolution (LTE) (4/4)</vt:lpstr>
      <vt:lpstr>Βασικές απαιτήσεις LTE (1/3)</vt:lpstr>
      <vt:lpstr>Βασικές απαιτήσεις LTE (2/3)</vt:lpstr>
      <vt:lpstr>Βασικές απαιτήσεις LTE (3/3)</vt:lpstr>
      <vt:lpstr>LTE-Advanced (1/3)</vt:lpstr>
      <vt:lpstr>LTE-Advanced (2/3)</vt:lpstr>
      <vt:lpstr>LTE-Advanced (3/3)</vt:lpstr>
      <vt:lpstr>Carrier Aggregation</vt:lpstr>
      <vt:lpstr>Network Densification (1/2)</vt:lpstr>
      <vt:lpstr>Network Densification (2/2)</vt:lpstr>
      <vt:lpstr>Δίκτυα 5G (1/2)</vt:lpstr>
      <vt:lpstr>Δίκτυα 5G (2/2)</vt:lpstr>
      <vt:lpstr>Σενάρια Χρήσης</vt:lpstr>
      <vt:lpstr>Ταχύτητες ανά γενιά δικτύων</vt:lpstr>
      <vt:lpstr>Χαρακτηριστικά και Υπηρεσίες</vt:lpstr>
      <vt:lpstr>Σύντομη ανασκόπηση</vt:lpstr>
      <vt:lpstr>Βιβλιογραφία</vt:lpstr>
      <vt:lpstr>Links</vt:lpstr>
      <vt:lpstr>Ερωτήσεις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ΚΟΚΚΙΝΟΣ ΒΑΣΙΛΕΙΟΣ</cp:lastModifiedBy>
  <cp:revision>918</cp:revision>
  <dcterms:created xsi:type="dcterms:W3CDTF">2012-09-06T09:03:05Z</dcterms:created>
  <dcterms:modified xsi:type="dcterms:W3CDTF">2020-12-02T11:09:02Z</dcterms:modified>
</cp:coreProperties>
</file>