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5"/>
  </p:notesMasterIdLst>
  <p:sldIdLst>
    <p:sldId id="430" r:id="rId2"/>
    <p:sldId id="261" r:id="rId3"/>
    <p:sldId id="262" r:id="rId4"/>
    <p:sldId id="429" r:id="rId5"/>
    <p:sldId id="395" r:id="rId6"/>
    <p:sldId id="416" r:id="rId7"/>
    <p:sldId id="396" r:id="rId8"/>
    <p:sldId id="341" r:id="rId9"/>
    <p:sldId id="342" r:id="rId10"/>
    <p:sldId id="343" r:id="rId11"/>
    <p:sldId id="344" r:id="rId12"/>
    <p:sldId id="402" r:id="rId13"/>
    <p:sldId id="421" r:id="rId14"/>
    <p:sldId id="403" r:id="rId15"/>
    <p:sldId id="404" r:id="rId16"/>
    <p:sldId id="411" r:id="rId17"/>
    <p:sldId id="412" r:id="rId18"/>
    <p:sldId id="405" r:id="rId19"/>
    <p:sldId id="418" r:id="rId20"/>
    <p:sldId id="406" r:id="rId21"/>
    <p:sldId id="433" r:id="rId22"/>
    <p:sldId id="384" r:id="rId23"/>
    <p:sldId id="407" r:id="rId24"/>
    <p:sldId id="408" r:id="rId25"/>
    <p:sldId id="348" r:id="rId26"/>
    <p:sldId id="434" r:id="rId27"/>
    <p:sldId id="435" r:id="rId28"/>
    <p:sldId id="349" r:id="rId29"/>
    <p:sldId id="414" r:id="rId30"/>
    <p:sldId id="419" r:id="rId31"/>
    <p:sldId id="370" r:id="rId32"/>
    <p:sldId id="415" r:id="rId33"/>
    <p:sldId id="394" r:id="rId34"/>
    <p:sldId id="417" r:id="rId35"/>
    <p:sldId id="347" r:id="rId36"/>
    <p:sldId id="354" r:id="rId37"/>
    <p:sldId id="353" r:id="rId38"/>
    <p:sldId id="386" r:id="rId39"/>
    <p:sldId id="352" r:id="rId40"/>
    <p:sldId id="437" r:id="rId41"/>
    <p:sldId id="438" r:id="rId42"/>
    <p:sldId id="439" r:id="rId43"/>
    <p:sldId id="436" r:id="rId44"/>
    <p:sldId id="357" r:id="rId45"/>
    <p:sldId id="358" r:id="rId46"/>
    <p:sldId id="420" r:id="rId47"/>
    <p:sldId id="422" r:id="rId48"/>
    <p:sldId id="431" r:id="rId49"/>
    <p:sldId id="432" r:id="rId50"/>
    <p:sldId id="321" r:id="rId51"/>
    <p:sldId id="320" r:id="rId52"/>
    <p:sldId id="400" r:id="rId53"/>
    <p:sldId id="322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041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8947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512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15971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57732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56626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2075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95095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7851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39789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219366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 err="1">
                <a:solidFill>
                  <a:srgbClr val="5075BC"/>
                </a:solidFill>
              </a:rPr>
              <a:t>FTTx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95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51857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 err="1">
                <a:solidFill>
                  <a:srgbClr val="5075BC"/>
                </a:solidFill>
              </a:rPr>
              <a:t>FTTx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9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 err="1">
                <a:solidFill>
                  <a:srgbClr val="5075BC"/>
                </a:solidFill>
              </a:rPr>
              <a:t>FTTx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64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 err="1">
                <a:solidFill>
                  <a:srgbClr val="5075BC"/>
                </a:solidFill>
              </a:rPr>
              <a:t>FTTx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6" name="Εικόνα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1" y="6237312"/>
            <a:ext cx="587839" cy="570413"/>
          </a:xfrm>
          <a:prstGeom prst="rect">
            <a:avLst/>
          </a:prstGeom>
        </p:spPr>
      </p:pic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64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83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 err="1">
                <a:solidFill>
                  <a:srgbClr val="5075BC"/>
                </a:solidFill>
              </a:rPr>
              <a:t>FTTx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88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 err="1">
                <a:solidFill>
                  <a:srgbClr val="5075BC"/>
                </a:solidFill>
              </a:rPr>
              <a:t>FTTx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5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8299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60" r:id="rId10"/>
    <p:sldLayoutId id="214748366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kataskevesktirion.gr/%CE%B7-%CF%84%CE%B5%CF%87%CE%BD%CE%BF%CE%BB%CE%BF%CE%B3%CE%AF%CE%B1-%CF%84%CF%89%CE%BD-%CE%BF%CF%80%CF%84%CE%B9%CE%BA%CF%8E%CE%BD-%CE%B9%CE%BD%CF%8E%CE%BD-e%CF%86%CE%B1%CF%81%CE%BC%CE%BF%CE%B3%CE%AD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hefoa.org/tech/ref/contents.html" TargetMode="External"/><Relationship Id="rId4" Type="http://schemas.openxmlformats.org/officeDocument/2006/relationships/hyperlink" Target="http://www.ftthcouncil.eu/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2996505"/>
          </a:xfrm>
        </p:spPr>
        <p:txBody>
          <a:bodyPr>
            <a:normAutofit fontScale="850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</a:t>
            </a:r>
            <a:r>
              <a:rPr lang="el-GR" sz="2900" dirty="0">
                <a:solidFill>
                  <a:srgbClr val="5075BC"/>
                </a:solidFill>
              </a:rPr>
              <a:t>9:</a:t>
            </a:r>
            <a:r>
              <a:rPr lang="en-US" sz="2900" dirty="0"/>
              <a:t> </a:t>
            </a:r>
            <a:r>
              <a:rPr lang="el-GR" sz="2800" dirty="0"/>
              <a:t>Δίκτυα </a:t>
            </a:r>
            <a:r>
              <a:rPr lang="el-GR" sz="2800" dirty="0" err="1"/>
              <a:t>FTTx</a:t>
            </a:r>
            <a:r>
              <a:rPr lang="el-GR" sz="2800" dirty="0"/>
              <a:t> (Μέρος </a:t>
            </a:r>
            <a:r>
              <a:rPr lang="en-US" sz="2800" dirty="0"/>
              <a:t>2</a:t>
            </a:r>
            <a:r>
              <a:rPr lang="el-GR" sz="2800" dirty="0"/>
              <a:t>)</a:t>
            </a:r>
            <a:endParaRPr lang="en-US" sz="2800" dirty="0"/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750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Μητροπολιτικό Δίκτυο</a:t>
            </a:r>
            <a:endParaRPr lang="el-G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Τα μητροπολιτικά δίκτυα ή δίκτυα πόλεων έχουν στόχο να παρέχουν την </a:t>
            </a:r>
            <a:r>
              <a:rPr lang="el-GR" altLang="en-US" dirty="0" err="1"/>
              <a:t>ευρυζωνική</a:t>
            </a:r>
            <a:r>
              <a:rPr lang="el-GR" altLang="en-US" dirty="0"/>
              <a:t> υποδομή η οποία μπορεί να εξυπηρετήσει μακροχρόνιες ανάγκες</a:t>
            </a:r>
          </a:p>
          <a:p>
            <a:r>
              <a:rPr lang="el-GR" altLang="en-US" dirty="0"/>
              <a:t>Τα μητροπολιτικά δίκτυα συνδέουν δίκτυα πρόσβασης σε κύριους κόμβους 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Δίκτυο Πρόσβασης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Συνδέει συνδρομητές – τελικούς χρήστες ή ομάδες συνδρομητών σε κόμβους πρόσβασης</a:t>
            </a:r>
          </a:p>
          <a:p>
            <a:r>
              <a:rPr lang="el-GR" altLang="en-US" dirty="0"/>
              <a:t>Συνδέονται χρήστες όπως μεμονωμένες οικίες, πολυκατοικίες, επιχειρήσεις, δημόσιοι οργανισμοί</a:t>
            </a:r>
          </a:p>
          <a:p>
            <a:r>
              <a:rPr lang="el-GR" altLang="en-US" dirty="0"/>
              <a:t>Υπάρχουν υποδοχές για σύνδεση κόμβων ασύρματης πρόσβασης και κεραιών κινητής τηλεφωνίας</a:t>
            </a:r>
          </a:p>
          <a:p>
            <a:r>
              <a:rPr lang="el-GR" altLang="en-US" dirty="0"/>
              <a:t>Στο δίκτυο πρόσβασης μπορούν να συνδεθούν συστήματα ασφαλείας όπως συναγερμοί, απομακρυσμένη παρακολούθηση χώρων καθώς και συστήματα απομακρυσμένου ελέγχου 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Υλοποίηση μητροπολιτικών δικτύων οπτικών ινών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Αρχιτεκτονική των τριών επιπέδων</a:t>
            </a:r>
          </a:p>
          <a:p>
            <a:pPr lvl="1"/>
            <a:r>
              <a:rPr lang="el-GR" altLang="en-US" dirty="0"/>
              <a:t>Κύριος κόμβος - Κύριο δίκτυο</a:t>
            </a:r>
          </a:p>
          <a:p>
            <a:pPr lvl="1"/>
            <a:r>
              <a:rPr lang="el-GR" altLang="en-US" dirty="0"/>
              <a:t>Κόμβος διανομής - Δίκτυο διανομής</a:t>
            </a:r>
          </a:p>
          <a:p>
            <a:pPr lvl="1"/>
            <a:r>
              <a:rPr lang="el-GR" altLang="en-US" dirty="0"/>
              <a:t>Κόμβος πρόσβασης - Δίκτυο πρόσβασης</a:t>
            </a:r>
          </a:p>
        </p:txBody>
      </p:sp>
    </p:spTree>
    <p:extLst>
      <p:ext uri="{BB962C8B-B14F-4D97-AF65-F5344CB8AC3E}">
        <p14:creationId xmlns:p14="http://schemas.microsoft.com/office/powerpoint/2010/main" val="47198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Η γενική μορφή ενός δικτύου οπτικών ινών</a:t>
            </a:r>
            <a:endParaRPr lang="el-GR" dirty="0"/>
          </a:p>
        </p:txBody>
      </p:sp>
      <p:pic>
        <p:nvPicPr>
          <p:cNvPr id="5" name="Content Placeholder 4" descr="Εικόνα. Η γενική μορφή ενός δικτύου οπτικών ινών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12776"/>
            <a:ext cx="3744416" cy="366971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/>
              <a:t>Η γενική μορφή ενός δικτύου οπτικών ινών </a:t>
            </a:r>
          </a:p>
          <a:p>
            <a:pPr algn="ctr"/>
            <a:r>
              <a:rPr lang="el-GR" sz="1600" dirty="0"/>
              <a:t>(πηγή: Επιχειρησιακό </a:t>
            </a:r>
            <a:r>
              <a:rPr lang="el-GR" sz="1600" dirty="0" err="1"/>
              <a:t>Πρόγραµµα</a:t>
            </a:r>
            <a:r>
              <a:rPr lang="el-GR" sz="1600" dirty="0"/>
              <a:t> Κοινωνία της Πληροφορίας)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54745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Κύριος κόμβος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Κύριο σημείο διασύνδεσης οπτικών αγωγών και καλωδίων του περιφερειακού ιστού για κάλυψη των συναθροισμένων επικοινωνιακών αναγκών ενός μεγάλου δήμου ή μιας ευρύτερης αλλά αραιοκατοικημένης περιοχής ή μέρους ενός μεγάλου αστικού κέντρου</a:t>
            </a:r>
          </a:p>
          <a:p>
            <a:r>
              <a:rPr lang="el-GR" altLang="en-US" dirty="0"/>
              <a:t>Για λόγους διαθεσιμότητας της υποδομής, επιδιώκεται κάθε κύριος κόμβος να είναι άμεσα συνδεδεμένος με παραπάνω του ενός ομότιμους κύριους κόμβους</a:t>
            </a:r>
          </a:p>
          <a:p>
            <a:r>
              <a:rPr lang="el-GR" altLang="en-US" dirty="0"/>
              <a:t>Στους κύριους κόμβους εγκαθίσταται ενεργός εξοπλισμός και προβλέπεται συν-εγκατάσταση ή πρόσβαση διαχειριστών και παρόχων υπηρεσιών και εφαρμογών </a:t>
            </a:r>
          </a:p>
        </p:txBody>
      </p:sp>
    </p:spTree>
    <p:extLst>
      <p:ext uri="{BB962C8B-B14F-4D97-AF65-F5344CB8AC3E}">
        <p14:creationId xmlns:p14="http://schemas.microsoft.com/office/powerpoint/2010/main" val="81025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Κύριο δίκτυο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Το δίκτυο υποδομών και οπτικών καλωδίων για τη διασύνδεση μεταξύ των κυρίων κόμβων </a:t>
            </a:r>
          </a:p>
          <a:p>
            <a:r>
              <a:rPr lang="el-GR" altLang="en-US" dirty="0"/>
              <a:t>Στις περισσότερες περιπτώσεις οι διαδρομές μεταξύ των κύριων κόμβων γειτνιάζουν ή ταυτίζονται με εθνικά ή περιφερειακά δίκτυα υποδομών άλλου τύπου (όπως οδικά δίκτυα, σιδηροδρομικά, δίκτυα μεταφοράς ηλεκτρικής ενέργειας, φυσικού αερίου κλπ) </a:t>
            </a:r>
          </a:p>
        </p:txBody>
      </p:sp>
    </p:spTree>
    <p:extLst>
      <p:ext uri="{BB962C8B-B14F-4D97-AF65-F5344CB8AC3E}">
        <p14:creationId xmlns:p14="http://schemas.microsoft.com/office/powerpoint/2010/main" val="1572260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Απαιτήσεις για το κύριο δίκτυο (1/2)</a:t>
            </a:r>
            <a:endParaRPr lang="el-GR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Ένωση κύριων κόμβων δικτύου με διακριτό καλώδιο χωρίς </a:t>
            </a:r>
            <a:r>
              <a:rPr lang="el-GR" altLang="en-US" dirty="0" err="1"/>
              <a:t>μικτονομήσεις</a:t>
            </a:r>
            <a:endParaRPr lang="el-GR" altLang="en-US" dirty="0"/>
          </a:p>
          <a:p>
            <a:r>
              <a:rPr lang="el-GR" altLang="en-US" dirty="0"/>
              <a:t>Σε αντίθετη περίπτωση αξιοποίηση</a:t>
            </a:r>
            <a:r>
              <a:rPr lang="en-US" altLang="en-US" dirty="0"/>
              <a:t> </a:t>
            </a:r>
            <a:r>
              <a:rPr lang="el-GR" altLang="en-US" dirty="0"/>
              <a:t>καλωδίου από το Δίκτυο Διανομής</a:t>
            </a:r>
          </a:p>
          <a:p>
            <a:r>
              <a:rPr lang="el-GR" altLang="en-US" dirty="0"/>
              <a:t>Ελάχιστο πλήθος συγκολλήσεων, (κατά προτίμηση) εντός των κόμβων διανομής, χωρίς όμως δυνατότητα τερματισμού και </a:t>
            </a:r>
            <a:r>
              <a:rPr lang="el-GR" altLang="en-US" dirty="0" err="1"/>
              <a:t>μικτονόμησης</a:t>
            </a:r>
            <a:r>
              <a:rPr lang="el-GR" altLang="en-US" dirty="0"/>
              <a:t> </a:t>
            </a:r>
          </a:p>
          <a:p>
            <a:r>
              <a:rPr lang="el-GR" altLang="en-US" dirty="0"/>
              <a:t>Δηλαδή λειτουργικά/λογικά ένας συγκεκριμένος αριθμός ινών θα πρέπει να ενώνει κύριο κόμβο με κύριο κόμβο </a:t>
            </a:r>
          </a:p>
        </p:txBody>
      </p:sp>
    </p:spTree>
    <p:extLst>
      <p:ext uri="{BB962C8B-B14F-4D97-AF65-F5344CB8AC3E}">
        <p14:creationId xmlns:p14="http://schemas.microsoft.com/office/powerpoint/2010/main" val="357827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Απαιτήσεις για το κύριο δίκτυο (2/2)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Σχεδιασμός με γνώμονα την επεκτασιμότητα </a:t>
            </a:r>
          </a:p>
          <a:p>
            <a:pPr lvl="1"/>
            <a:r>
              <a:rPr lang="el-GR" altLang="en-US" dirty="0"/>
              <a:t>Σε περιφερειακό επίπεδο θα χρειαστεί χώρος για επέκταση (σωληνώσεις, οπτικές ίνες, καλώδιο)</a:t>
            </a:r>
          </a:p>
          <a:p>
            <a:r>
              <a:rPr lang="el-GR" altLang="en-US" dirty="0"/>
              <a:t>Γενικότερα, θα πρέπει να υπάρχουν τουλάχιστον Κ+1 </a:t>
            </a:r>
            <a:r>
              <a:rPr lang="el-GR" altLang="en-US" dirty="0" err="1"/>
              <a:t>υποσωληνώσεις</a:t>
            </a:r>
            <a:r>
              <a:rPr lang="el-GR" altLang="en-US" dirty="0"/>
              <a:t> όπου Κ είναι ο αριθμός των προβλεπόμενων κυρίων κόμβων στους οποίους θα συνδεθούν οι κόμβοι διανομής</a:t>
            </a:r>
          </a:p>
          <a:p>
            <a:r>
              <a:rPr lang="el-GR" altLang="en-US" dirty="0"/>
              <a:t>Επιπλέον, θα πρέπει να γίνεται προσπάθεια για την εκμετάλλευση της εκσκαφής της συγκεκριμένης </a:t>
            </a:r>
            <a:r>
              <a:rPr lang="el-GR" altLang="en-US" dirty="0" err="1"/>
              <a:t>διόδευσης</a:t>
            </a:r>
            <a:r>
              <a:rPr lang="el-GR" altLang="en-US" dirty="0"/>
              <a:t> για τις σωληνώσεις και καλώδια διανομής και της πρόσβασης </a:t>
            </a:r>
          </a:p>
        </p:txBody>
      </p:sp>
    </p:spTree>
    <p:extLst>
      <p:ext uri="{BB962C8B-B14F-4D97-AF65-F5344CB8AC3E}">
        <p14:creationId xmlns:p14="http://schemas.microsoft.com/office/powerpoint/2010/main" val="2402941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Κόμβος διανομής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Το σημείο διασύνδεσης οπτικών αγωγών και καλωδίων του κατ’ εξοχήν μητροπολιτικού δικτύου (δικτύου διανομής) για συγκέντρωση των συναθροισμένων επικοινωνιακών αναγκών μιας γεωγραφικής περιοχής</a:t>
            </a:r>
          </a:p>
          <a:p>
            <a:r>
              <a:rPr lang="el-GR" altLang="en-US" dirty="0"/>
              <a:t>Ανάλογα με το μοντέλο ανάπτυξης των λειτουργικών δικτύων, στους κόμβους διανομής μπορεί να μην εγκατασταθεί ενεργός εξοπλισμός, αλλά μόνο διατάξεις </a:t>
            </a:r>
            <a:r>
              <a:rPr lang="el-GR" altLang="en-US" dirty="0" err="1"/>
              <a:t>μικτονόμησης</a:t>
            </a:r>
            <a:r>
              <a:rPr lang="el-GR" altLang="en-US" dirty="0"/>
              <a:t> οπτικών ινών</a:t>
            </a:r>
          </a:p>
          <a:p>
            <a:r>
              <a:rPr lang="el-GR" altLang="en-US" dirty="0"/>
              <a:t>Για διάφορους λόγους όμως, στον κόμβο διανομής μπορεί να τοποθετηθεί παθητικός ή/και ενεργός εξοπλισμός για πολυπλεξία </a:t>
            </a:r>
          </a:p>
        </p:txBody>
      </p:sp>
    </p:spTree>
    <p:extLst>
      <p:ext uri="{BB962C8B-B14F-4D97-AF65-F5344CB8AC3E}">
        <p14:creationId xmlns:p14="http://schemas.microsoft.com/office/powerpoint/2010/main" val="2442841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Κόμβος διανομής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Πιθανοί λόγοι που μπορεί να οδηγήσουν σε αυτό είναι:</a:t>
            </a:r>
          </a:p>
          <a:p>
            <a:pPr lvl="1"/>
            <a:r>
              <a:rPr lang="el-GR" altLang="en-US" dirty="0"/>
              <a:t>η μεγάλη απόσταση από τον πλησιέστερο κύριο κόμβο</a:t>
            </a:r>
          </a:p>
          <a:p>
            <a:pPr lvl="1"/>
            <a:r>
              <a:rPr lang="el-GR" altLang="en-US" dirty="0"/>
              <a:t>η έλλειψη κύριου κόμβου </a:t>
            </a:r>
          </a:p>
          <a:p>
            <a:pPr lvl="1"/>
            <a:r>
              <a:rPr lang="el-GR" altLang="en-US" dirty="0"/>
              <a:t>η στενότητα στον αριθμό οπτικών ινών </a:t>
            </a:r>
          </a:p>
          <a:p>
            <a:pPr lvl="1"/>
            <a:r>
              <a:rPr lang="el-GR" altLang="en-US" dirty="0"/>
              <a:t>η επιθυμία πολλαπλασιασμού του εύρους ζώνης</a:t>
            </a:r>
          </a:p>
          <a:p>
            <a:pPr lvl="1"/>
            <a:r>
              <a:rPr lang="el-GR" altLang="en-US" dirty="0"/>
              <a:t>άλλες εξωγενείς αιτίες</a:t>
            </a:r>
          </a:p>
        </p:txBody>
      </p:sp>
    </p:spTree>
    <p:extLst>
      <p:ext uri="{BB962C8B-B14F-4D97-AF65-F5344CB8AC3E}">
        <p14:creationId xmlns:p14="http://schemas.microsoft.com/office/powerpoint/2010/main" val="34571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Παρουσίαση των επιπέδων των οπτικών δικτύων</a:t>
            </a:r>
          </a:p>
          <a:p>
            <a:r>
              <a:rPr lang="el-GR" dirty="0"/>
              <a:t>Κατανόηση της υλοποίησης των δικτύων</a:t>
            </a:r>
          </a:p>
          <a:p>
            <a:r>
              <a:rPr lang="el-GR" dirty="0"/>
              <a:t>Εξήγηση των απαιτήσεων στην ανάπτυξή τους</a:t>
            </a:r>
          </a:p>
          <a:p>
            <a:r>
              <a:rPr lang="el-GR" dirty="0"/>
              <a:t>Παρουσίαση τεχνικών ζητημάτων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Δίκτυο διανομής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Αναλαμβάνει την συγκέντρωση των συνδέσεων των μεταγωγών του δικτύου πρόσβασης και τη διασύνδεσή τους με το δίκτυο κορμού και απαρτίζεται από τους κατά τόπους κεντρικούς δρομολογητές/μεταγωγείς του εκάστοτε τμήματος/κτιριακής εγκατάστασης</a:t>
            </a:r>
          </a:p>
          <a:p>
            <a:r>
              <a:rPr lang="el-GR" dirty="0"/>
              <a:t>Συχνά για τη βέλτιστη διαχείριση και την άμεση ενημέρωση των τεχνικών και της ομάδας διαχείρισης του δικτύου διανομής, υλοποιείται λογισμικό παρακολούθησης σε πραγματικό χρόνο (</a:t>
            </a:r>
            <a:r>
              <a:rPr lang="en-US" dirty="0"/>
              <a:t>monitoring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Το </a:t>
            </a:r>
            <a:r>
              <a:rPr lang="en-US" dirty="0"/>
              <a:t>monitoring </a:t>
            </a:r>
            <a:r>
              <a:rPr lang="el-GR" dirty="0"/>
              <a:t>υλοποιείται σε πραγματικό χρόνο, ελέγχει τα ζωτικά σημεία του δικτύου και προβαίνει στην ενημέρωση της ομάδας διαχείρισης</a:t>
            </a:r>
          </a:p>
        </p:txBody>
      </p:sp>
    </p:spTree>
    <p:extLst>
      <p:ext uri="{BB962C8B-B14F-4D97-AF65-F5344CB8AC3E}">
        <p14:creationId xmlns:p14="http://schemas.microsoft.com/office/powerpoint/2010/main" val="1025567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Δίκτυο διανομής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Το πυκνότερο δίκτυο για τη διασύνδεση μεταξύ των κόμβων διανομής ή/και μεταξύ κόμβων διανομής και κύριων κόμβων</a:t>
            </a:r>
          </a:p>
          <a:p>
            <a:r>
              <a:rPr lang="el-GR" altLang="en-US" dirty="0"/>
              <a:t>Στις περισσότερες περιπτώσεις οι διαδρομές (χάνδακες) μεταξύ κόμβων διανομής ταυτίζονται με διαδρομές του δικτύου κορμού, του δικτύου πρόσβασης και «τρέχουν» παράλληλα με δίκτυα άλλων υποδομών (οδικό δίκτυο, αποχέτευσης, κλπ.)</a:t>
            </a:r>
          </a:p>
          <a:p>
            <a:r>
              <a:rPr lang="el-GR" altLang="en-US" dirty="0"/>
              <a:t>Για λόγους διαθεσιμότητας της υποδομής, επιδιώκεται η έμμεση σύνδεση κάθε κόμβου διανομής με περισσότερους του ενός κύριους κόμβους είτε απ’ ευθείας είτε εμμέσως ή/και μέσω ενδιάμεσων συνδέσεων με άλλους κόμβους διανομής</a:t>
            </a:r>
          </a:p>
        </p:txBody>
      </p:sp>
    </p:spTree>
    <p:extLst>
      <p:ext uri="{BB962C8B-B14F-4D97-AF65-F5344CB8AC3E}">
        <p14:creationId xmlns:p14="http://schemas.microsoft.com/office/powerpoint/2010/main" val="1506796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/>
              <a:t>Απαιτήσεις για το δίκτυο διανομής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Συνήθως, σωληνώσεις για περισσότερους του ενός κόμβους διανομής, καθώς και σωληνώσεις του δικτύου πρόσβασης συνυπάρχουν στην ίδια </a:t>
            </a:r>
            <a:r>
              <a:rPr lang="el-GR" altLang="en-US" dirty="0" err="1"/>
              <a:t>διόδευση</a:t>
            </a:r>
            <a:endParaRPr lang="el-GR" altLang="en-US" dirty="0"/>
          </a:p>
          <a:p>
            <a:pPr lvl="1"/>
            <a:r>
              <a:rPr lang="el-GR" altLang="en-US" dirty="0"/>
              <a:t>Συνεπώς πρέπει να υπάρχει πρόβλεψη για περισσότερες </a:t>
            </a:r>
            <a:r>
              <a:rPr lang="el-GR" altLang="en-US" dirty="0" err="1"/>
              <a:t>υπο</a:t>
            </a:r>
            <a:r>
              <a:rPr lang="el-GR" altLang="en-US" dirty="0"/>
              <a:t>-σωληνώσεις</a:t>
            </a:r>
          </a:p>
          <a:p>
            <a:r>
              <a:rPr lang="el-GR" altLang="en-US" dirty="0"/>
              <a:t>Μείωση κατά πολύ των απαιτήσεων σε αριθμό εγκατεστημένων ινών μέσω</a:t>
            </a:r>
          </a:p>
          <a:p>
            <a:pPr lvl="1"/>
            <a:r>
              <a:rPr lang="el-GR" altLang="en-US" dirty="0"/>
              <a:t>πρόβλεψης ενεργών ή παθητικών στοιχείων πολυπλεξίας και </a:t>
            </a:r>
            <a:r>
              <a:rPr lang="el-GR" altLang="en-US" dirty="0" err="1"/>
              <a:t>απο</a:t>
            </a:r>
            <a:r>
              <a:rPr lang="el-GR" altLang="en-US" dirty="0"/>
              <a:t>-πολυπλεξίας στους κόμβους διανομής</a:t>
            </a:r>
          </a:p>
          <a:p>
            <a:pPr lvl="1"/>
            <a:r>
              <a:rPr lang="el-GR" altLang="en-US" dirty="0"/>
              <a:t>σύνδεσης εν σειρά κόμβων για υλοποίηση τοπικών δακτυλίων ή αρτηριών με ένα ή περισσότερα σημεία εξόδου</a:t>
            </a:r>
          </a:p>
        </p:txBody>
      </p:sp>
    </p:spTree>
    <p:extLst>
      <p:ext uri="{BB962C8B-B14F-4D97-AF65-F5344CB8AC3E}">
        <p14:creationId xmlns:p14="http://schemas.microsoft.com/office/powerpoint/2010/main" val="3699187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Κόμβος πρόσβασης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Το σημείο διασύνδεσης μεμονωμένων κτιριακών εγκαταστάσεων ή συγκροτημάτων προς το δίκτυο πρόσβασης</a:t>
            </a:r>
          </a:p>
          <a:p>
            <a:r>
              <a:rPr lang="el-GR" altLang="en-US" dirty="0"/>
              <a:t>Αποτελεί και σημείο τοποθέτησης ενεργού εξοπλισμού για παροχή δικτυακών υπηρεσιών προς τους τελικούς χρήστες </a:t>
            </a:r>
          </a:p>
        </p:txBody>
      </p:sp>
    </p:spTree>
    <p:extLst>
      <p:ext uri="{BB962C8B-B14F-4D97-AF65-F5344CB8AC3E}">
        <p14:creationId xmlns:p14="http://schemas.microsoft.com/office/powerpoint/2010/main" val="3864137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Δίκτυο πρόσβασης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n-US" dirty="0"/>
              <a:t>Το τελευταίο τμήμα του δικτύου</a:t>
            </a:r>
          </a:p>
          <a:p>
            <a:r>
              <a:rPr lang="el-GR" altLang="en-US" dirty="0"/>
              <a:t>Το πυκνό δίκτυο σύνδεσης των κόμβων πρόσβασης με το δίκτυο διανομής</a:t>
            </a:r>
          </a:p>
          <a:p>
            <a:r>
              <a:rPr lang="el-GR" altLang="en-US" dirty="0"/>
              <a:t>Στις περισσότερες περιπτώσεις οι διαδρομές μεταξύ κόμβων πρόσβασης γειτνιάζουν ή ταυτίζονται και με δίκτυα άλλων υποδομών σε τοπικό επίπεδο π.χ. μιας γειτονιάς</a:t>
            </a:r>
          </a:p>
          <a:p>
            <a:r>
              <a:rPr lang="el-GR" altLang="en-US" dirty="0"/>
              <a:t>Για λόγους διαθεσιμότητας και ασφάλειας, επιδιώκεται η έμμεση σύνδεση κάθε κόμβου πρόσβασης με περισσότερους του ενός κόμβους διανομής, αν και αυτό μπορεί να μην είναι καθολικά υλοποιήσιμο</a:t>
            </a:r>
          </a:p>
          <a:p>
            <a:r>
              <a:rPr lang="el-GR" altLang="en-US" dirty="0"/>
              <a:t>Η πυκνότητα και η τοπολογία του δικτύου διαφοροποιούνται ανάλογα με τον χαρακτήρα της περιοχής (αστική, βιομηχανική, αγροτική) </a:t>
            </a:r>
          </a:p>
        </p:txBody>
      </p:sp>
    </p:spTree>
    <p:extLst>
      <p:ext uri="{BB962C8B-B14F-4D97-AF65-F5344CB8AC3E}">
        <p14:creationId xmlns:p14="http://schemas.microsoft.com/office/powerpoint/2010/main" val="2583858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Απαιτήσεις για το δίκτυο πρόσβασης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Το δίκτυο πρόσβασης ενώνει τους κόμβους πρόσβασης με τους κόμβους διανομής μέσω του καλωδίου πρόσβασης το οποίο με τη μορφή βρόχου διατρέχει φρεάτια διακλάδωσης και συγκόλλησης</a:t>
            </a:r>
          </a:p>
          <a:p>
            <a:r>
              <a:rPr lang="el-GR" altLang="en-US" dirty="0"/>
              <a:t>Από τον κόμβο πρόσβασης αναχωρούν ζεύξεις για διακριτούς χρήστες της περιοχής</a:t>
            </a:r>
          </a:p>
          <a:p>
            <a:r>
              <a:rPr lang="el-GR" altLang="en-US" dirty="0"/>
              <a:t>Ο αριθμός των σωλήνων, </a:t>
            </a:r>
            <a:r>
              <a:rPr lang="el-GR" altLang="en-US" dirty="0" err="1"/>
              <a:t>υπο</a:t>
            </a:r>
            <a:r>
              <a:rPr lang="el-GR" altLang="en-US" dirty="0"/>
              <a:t>-σωλήνων, κλπ. που θα τοποθετηθεί στο χάνδακα που ενώνει τα φρεάτια πρόσβασης θα εξαρτηθεί από το εάν κοινοί χάνδακες και  σωληνώσεις εξυπηρετούν και άλλους χρήστες κατά μήκος της διαδρομής τους</a:t>
            </a:r>
          </a:p>
        </p:txBody>
      </p:sp>
    </p:spTree>
    <p:extLst>
      <p:ext uri="{BB962C8B-B14F-4D97-AF65-F5344CB8AC3E}">
        <p14:creationId xmlns:p14="http://schemas.microsoft.com/office/powerpoint/2010/main" val="383707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Απεικόνιση των δικτύων</a:t>
            </a:r>
            <a:endParaRPr lang="el-GR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5189D55-B3F1-4784-B351-D9D5AE3EE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1556792"/>
            <a:ext cx="586740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98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Προϋποθέσεις ανάπτυξης οπτικής υποδομής (1/4)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Σε κάθε περίπτωση κατά την ανάπτυξη της οπτικής υποδομής θα πρέπει να λαμβάνονται υπόψιν οι εξής παράγοντες:</a:t>
            </a:r>
          </a:p>
          <a:p>
            <a:pPr lvl="1"/>
            <a:r>
              <a:rPr lang="el-GR" altLang="en-US" dirty="0"/>
              <a:t>Κόστος επέκτασης και συντήρησης</a:t>
            </a:r>
          </a:p>
          <a:p>
            <a:pPr lvl="1"/>
            <a:r>
              <a:rPr lang="el-GR" altLang="en-US" dirty="0"/>
              <a:t>Ασφάλεια</a:t>
            </a:r>
          </a:p>
          <a:p>
            <a:pPr lvl="1"/>
            <a:r>
              <a:rPr lang="el-GR" altLang="en-US" dirty="0"/>
              <a:t>Επεκτασιμότητα (δυνατότητες επέκτασης)</a:t>
            </a:r>
          </a:p>
          <a:p>
            <a:pPr lvl="1"/>
            <a:r>
              <a:rPr lang="el-GR" altLang="en-US" dirty="0"/>
              <a:t>Εξέλιξη (Δυνατότητες προσαρμογής σε απαιτήσεις)</a:t>
            </a:r>
          </a:p>
          <a:p>
            <a:pPr lvl="1"/>
            <a:r>
              <a:rPr lang="el-GR" altLang="en-US" dirty="0"/>
              <a:t>Τρέχουσες ανάγκες </a:t>
            </a:r>
            <a:r>
              <a:rPr lang="el-GR" altLang="en-US" dirty="0" err="1"/>
              <a:t>παρόχων</a:t>
            </a:r>
            <a:r>
              <a:rPr lang="el-GR" altLang="en-US" dirty="0"/>
              <a:t> και χρηστών</a:t>
            </a:r>
          </a:p>
        </p:txBody>
      </p:sp>
    </p:spTree>
    <p:extLst>
      <p:ext uri="{BB962C8B-B14F-4D97-AF65-F5344CB8AC3E}">
        <p14:creationId xmlns:p14="http://schemas.microsoft.com/office/powerpoint/2010/main" val="1194514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Προϋποθέσεις ανάπτυξης οπτικής υποδομής (2/4)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Πλεονασμός: Δυνατότητα για εναλλακτικές συνδέσεις σε ένα </a:t>
            </a:r>
            <a:r>
              <a:rPr lang="el-GR" altLang="en-US" dirty="0" err="1"/>
              <a:t>πάροχο</a:t>
            </a:r>
            <a:endParaRPr lang="el-GR" altLang="en-US" dirty="0"/>
          </a:p>
          <a:p>
            <a:r>
              <a:rPr lang="el-GR" altLang="en-US" dirty="0"/>
              <a:t>Προσαρμοστικότητα: Για διαφοροποιημένες απαιτήσεις παρόχων δικτυακών υπηρεσιών με διαφορετικούς τρόπους και αρχιτεκτονικές παροχής υπηρεσιών από τον καθένα</a:t>
            </a:r>
          </a:p>
          <a:p>
            <a:r>
              <a:rPr lang="el-GR" altLang="en-US" dirty="0"/>
              <a:t>Τοπολογίες: Να επιτρέπει λειτουργικές (λογικές) τοπολογίες αρτηρίας, δένδρων και δακτυλίων σε υποσύνολο της υποδομής</a:t>
            </a:r>
          </a:p>
        </p:txBody>
      </p:sp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Προϋποθέσεις ανάπτυξης οπτικής υποδομής (3/4)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Πολυπλεξία υψηλής </a:t>
            </a:r>
            <a:r>
              <a:rPr lang="el-GR" altLang="en-US" dirty="0" err="1"/>
              <a:t>ρυθμαπόδοσης</a:t>
            </a:r>
            <a:r>
              <a:rPr lang="el-GR" altLang="en-US" dirty="0"/>
              <a:t>: Να επιτρέπεται</a:t>
            </a:r>
          </a:p>
          <a:p>
            <a:pPr lvl="1"/>
            <a:r>
              <a:rPr lang="el-GR" altLang="en-US" dirty="0"/>
              <a:t>μεταξύ κύριων κόμβων</a:t>
            </a:r>
          </a:p>
          <a:p>
            <a:pPr lvl="1"/>
            <a:r>
              <a:rPr lang="el-GR" altLang="en-US" dirty="0"/>
              <a:t>μεταξύ κύριων κόμβων και κόμβων πρόσβασης</a:t>
            </a:r>
          </a:p>
          <a:p>
            <a:pPr lvl="1"/>
            <a:r>
              <a:rPr lang="el-GR" altLang="en-US" dirty="0"/>
              <a:t>μεταξύ κόμβων πρόσβασης</a:t>
            </a:r>
          </a:p>
          <a:p>
            <a:pPr lvl="1"/>
            <a:r>
              <a:rPr lang="el-GR" altLang="en-US" dirty="0"/>
              <a:t>μεταξύ κόμβων πρόσβασης και διακριτών χρηστών</a:t>
            </a:r>
          </a:p>
          <a:p>
            <a:r>
              <a:rPr lang="el-GR" altLang="en-US" dirty="0"/>
              <a:t>Ανεξάρτητη Επεκτασιμότητα: Ακόμα και με πρωτοβουλία τρίτων μερών που θα μπορούν να κατασκευάσουν συμπληρωματικές υποδομές και να ζητήσουν τη διασύνδεση των υποδομών αυτών μέσω σωληνώσεων της παρούσας υποδομής</a:t>
            </a:r>
          </a:p>
        </p:txBody>
      </p:sp>
    </p:spTree>
    <p:extLst>
      <p:ext uri="{BB962C8B-B14F-4D97-AF65-F5344CB8AC3E}">
        <p14:creationId xmlns:p14="http://schemas.microsoft.com/office/powerpoint/2010/main" val="204973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Επίπεδα δικτύων οπτικών ινών</a:t>
            </a:r>
            <a:endParaRPr lang="en-US" altLang="en-US" dirty="0"/>
          </a:p>
          <a:p>
            <a:r>
              <a:rPr lang="el-GR" altLang="en-US" dirty="0"/>
              <a:t>Υλοποίηση οπτικών δικτύων</a:t>
            </a:r>
          </a:p>
          <a:p>
            <a:pPr lvl="1"/>
            <a:r>
              <a:rPr lang="el-GR" altLang="en-US" dirty="0"/>
              <a:t>Ανάπτυξη</a:t>
            </a:r>
          </a:p>
          <a:p>
            <a:pPr lvl="1"/>
            <a:r>
              <a:rPr lang="el-GR" altLang="en-US" dirty="0"/>
              <a:t>Απαιτήσεις</a:t>
            </a:r>
          </a:p>
          <a:p>
            <a:pPr lvl="1"/>
            <a:r>
              <a:rPr lang="el-GR" altLang="en-US" dirty="0"/>
              <a:t>Τεχνικά ζητήματα</a:t>
            </a:r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Προϋποθέσεις ανάπτυξης οπτικής υποδομής (4/4)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Να επιτρέπει με φυσικό τρόπο το μερισμό της και την κοστολόγηση των μερών που ενοικιάζονται ή εκχωρούνται μακροχρόνια ανάλογα με το διαχειριστικό σχήμα που θα προκύψει</a:t>
            </a:r>
          </a:p>
          <a:p>
            <a:r>
              <a:rPr lang="el-GR" altLang="en-US" dirty="0"/>
              <a:t>Να έχει μειωμένο κόστος διαχείρισης και αποκατάστασης βλαβών </a:t>
            </a:r>
          </a:p>
        </p:txBody>
      </p:sp>
    </p:spTree>
    <p:extLst>
      <p:ext uri="{BB962C8B-B14F-4D97-AF65-F5344CB8AC3E}">
        <p14:creationId xmlns:p14="http://schemas.microsoft.com/office/powerpoint/2010/main" val="1293941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l-GR" altLang="en-US" dirty="0"/>
              <a:t>Όδευση δικτύων οπτικών ινών</a:t>
            </a:r>
            <a:endParaRPr lang="en-US" dirty="0"/>
          </a:p>
        </p:txBody>
      </p:sp>
      <p:pic>
        <p:nvPicPr>
          <p:cNvPr id="6" name="Content Placeholder 5" descr="Εικόνα. Όδευση με σύνδεση οποιουδήποτε σημείου προς οποιοδήποτε σημείο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3135870"/>
            <a:ext cx="4038600" cy="2003427"/>
          </a:xfrm>
          <a:noFill/>
        </p:spPr>
      </p:pic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n-US" sz="2600" dirty="0"/>
              <a:t>Ιδανική όδευση με άμεση ή έμμεση σύνδεση οποιουδήποτε σημείου προς οποιοδήποτε σημείο και μάλιστα με επιπλέον εναλλακτική όδευση </a:t>
            </a:r>
          </a:p>
          <a:p>
            <a:pPr>
              <a:lnSpc>
                <a:spcPct val="90000"/>
              </a:lnSpc>
            </a:pPr>
            <a:endParaRPr lang="el-GR" altLang="en-US" sz="2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3FB2BF-F4F9-4FBD-941C-585766D72B14}"/>
              </a:ext>
            </a:extLst>
          </p:cNvPr>
          <p:cNvSpPr txBox="1"/>
          <p:nvPr/>
        </p:nvSpPr>
        <p:spPr>
          <a:xfrm>
            <a:off x="457200" y="5517232"/>
            <a:ext cx="8229600" cy="60893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r>
              <a:rPr lang="el-GR" dirty="0"/>
              <a:t>Πηγή εικόνας: Επιχειρησιακό Πρόγραμμα Κοινωνία της Πληροφορίας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34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Απαιτήσεις για το δίκτυο συγκέντρωσης (τελικών χρηστών)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Τυπικά κάθε χρήστης (κτίριο σε </a:t>
            </a:r>
            <a:r>
              <a:rPr lang="en-US" altLang="en-US" dirty="0"/>
              <a:t>fiber to the home</a:t>
            </a:r>
            <a:r>
              <a:rPr lang="el-GR" altLang="en-US" dirty="0"/>
              <a:t> - </a:t>
            </a:r>
            <a:r>
              <a:rPr lang="en-US" altLang="en-US" dirty="0"/>
              <a:t>FTTH</a:t>
            </a:r>
            <a:r>
              <a:rPr lang="el-GR" altLang="en-US" dirty="0"/>
              <a:t>) εξυπηρετείται από έναν κόμβο πρόσβασης, μέσω φρεατίων και διαδρομών </a:t>
            </a:r>
          </a:p>
          <a:p>
            <a:r>
              <a:rPr lang="el-GR" altLang="en-US" dirty="0"/>
              <a:t>Οι διαδρομές αυτές στο φυσικό επίπεδο μπορούν να έχουν μικτή τοπολογία απαρτιζόμενη από αστέρα, αρτηρία ή και δακτύλιο</a:t>
            </a:r>
          </a:p>
          <a:p>
            <a:r>
              <a:rPr lang="el-GR" altLang="en-US" dirty="0"/>
              <a:t>Κάθε χρήστης πρέπει να έχει τη δυνατότητα πλεονασματικών συνδέσεων (εντός της ίδιας όδευσης) προς τον οικείο κόμβο πρόσβασης και σε κάθε περίπτωση πρέπει να γίνεται εκμετάλλευση κοινών </a:t>
            </a:r>
            <a:r>
              <a:rPr lang="el-GR" altLang="en-US" dirty="0" err="1"/>
              <a:t>διοδεύσεων</a:t>
            </a:r>
            <a:r>
              <a:rPr lang="el-GR" altLang="en-US" dirty="0"/>
              <a:t> όπου αυτό είναι δυνατόν</a:t>
            </a:r>
          </a:p>
        </p:txBody>
      </p:sp>
    </p:spTree>
    <p:extLst>
      <p:ext uri="{BB962C8B-B14F-4D97-AF65-F5344CB8AC3E}">
        <p14:creationId xmlns:p14="http://schemas.microsoft.com/office/powerpoint/2010/main" val="2014549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Υλικά (1/2)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/>
              <a:t>Τα υλικά που χρησιμοποιούνται για τα οπτικά δίκτυα συμπεριλαμβάνουν</a:t>
            </a:r>
          </a:p>
          <a:p>
            <a:pPr lvl="1"/>
            <a:r>
              <a:rPr lang="el-GR" altLang="en-US"/>
              <a:t>φρεάτια</a:t>
            </a:r>
          </a:p>
          <a:p>
            <a:pPr lvl="1"/>
            <a:r>
              <a:rPr lang="el-GR" altLang="en-US"/>
              <a:t>σωληνώσεις</a:t>
            </a:r>
          </a:p>
          <a:p>
            <a:pPr lvl="1"/>
            <a:r>
              <a:rPr lang="el-GR" altLang="en-US"/>
              <a:t>καλώδια</a:t>
            </a:r>
          </a:p>
          <a:p>
            <a:pPr lvl="1"/>
            <a:r>
              <a:rPr lang="el-GR" altLang="en-US"/>
              <a:t>μούφες συγκόλλησης</a:t>
            </a:r>
          </a:p>
          <a:p>
            <a:pPr lvl="1"/>
            <a:r>
              <a:rPr lang="el-GR" altLang="en-US"/>
              <a:t>κιβώτια συγκολλήσεων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3214450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Υλικά (2/2)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l-GR" altLang="en-US" dirty="0"/>
              <a:t>υπαίθρια κιβώτια ή κιβώτια εσωτερικού χώρου με ερμάρια συγκόλλησης ή/και διατάξεις </a:t>
            </a:r>
            <a:r>
              <a:rPr lang="el-GR" altLang="en-US" dirty="0" err="1"/>
              <a:t>μικτονόμησης</a:t>
            </a:r>
            <a:r>
              <a:rPr lang="el-GR" altLang="en-US" dirty="0"/>
              <a:t> (</a:t>
            </a:r>
            <a:r>
              <a:rPr lang="en-US" altLang="en-US" dirty="0"/>
              <a:t>cross</a:t>
            </a:r>
            <a:r>
              <a:rPr lang="el-GR" altLang="en-US" dirty="0"/>
              <a:t>-</a:t>
            </a:r>
            <a:r>
              <a:rPr lang="en-US" altLang="en-US" dirty="0"/>
              <a:t>connect</a:t>
            </a:r>
            <a:r>
              <a:rPr lang="el-GR" altLang="en-US" dirty="0"/>
              <a:t>) τερματισμού και σύνδεσης με ενεργό εξοπλισμό</a:t>
            </a:r>
          </a:p>
          <a:p>
            <a:pPr lvl="1"/>
            <a:r>
              <a:rPr lang="el-GR" altLang="en-US" dirty="0"/>
              <a:t>χώρο οργάνωσης πλεονάζοντος καλωδίου</a:t>
            </a:r>
          </a:p>
          <a:p>
            <a:pPr lvl="1"/>
            <a:r>
              <a:rPr lang="el-GR" altLang="en-US" dirty="0"/>
              <a:t>ικριώματα παθητικού και ενεργού εξοπλισμού</a:t>
            </a:r>
          </a:p>
          <a:p>
            <a:pPr lvl="1"/>
            <a:r>
              <a:rPr lang="el-GR" altLang="en-US" dirty="0"/>
              <a:t>βοηθητικές διατάξεις και εξαρτήματα για την ένωση και διακλάδωση σωληνώσεων και υπό-σωληνώσεων, και για τη στήριξη, τη δρομολόγηση και την οργάνωση μεγάλου αριθμού καλωδίων</a:t>
            </a:r>
          </a:p>
        </p:txBody>
      </p:sp>
    </p:spTree>
    <p:extLst>
      <p:ext uri="{BB962C8B-B14F-4D97-AF65-F5344CB8AC3E}">
        <p14:creationId xmlns:p14="http://schemas.microsoft.com/office/powerpoint/2010/main" val="13268005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Φρεάτια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Χρησιμοποιούνται για τρεις κυρίως σκοπούς</a:t>
            </a:r>
          </a:p>
          <a:p>
            <a:pPr lvl="1"/>
            <a:r>
              <a:rPr lang="el-GR" altLang="en-US" dirty="0"/>
              <a:t>τοποθέτηση πλεονασματικού καλωδίου (</a:t>
            </a:r>
            <a:r>
              <a:rPr lang="en-US" altLang="en-US" dirty="0"/>
              <a:t>looping cable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συγκόλληση/διακλάδωση καλωδίων και φιλοξενία των διατάξεων συγκόλλησης (</a:t>
            </a:r>
            <a:r>
              <a:rPr lang="en-US" altLang="en-US" dirty="0"/>
              <a:t>cable splicing</a:t>
            </a:r>
            <a:r>
              <a:rPr lang="el-GR" altLang="en-US" dirty="0"/>
              <a:t>) ή διακλαδωτήρων </a:t>
            </a:r>
            <a:r>
              <a:rPr lang="el-GR" altLang="en-US" dirty="0" err="1"/>
              <a:t>μικροσωληνώσεων</a:t>
            </a:r>
            <a:r>
              <a:rPr lang="el-GR" altLang="en-US" dirty="0"/>
              <a:t> (</a:t>
            </a:r>
            <a:r>
              <a:rPr lang="en-US" altLang="en-US" dirty="0" err="1"/>
              <a:t>microtube</a:t>
            </a:r>
            <a:r>
              <a:rPr lang="en-US" altLang="en-US" dirty="0"/>
              <a:t> branching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ως σημεία για την υποβοήθηση της έλξης ή της εμφύσησης καλωδίου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Φρεάτιο του Μητροπολιτικού Δικτύου Οπτικών Ινών Πάτρας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Φρεάτιο του Μητροπολιτικού Δικτύου Οπτικών Ινών Πάτρας</a:t>
            </a:r>
            <a:endParaRPr lang="en-US" dirty="0"/>
          </a:p>
        </p:txBody>
      </p:sp>
      <p:pic>
        <p:nvPicPr>
          <p:cNvPr id="2050" name="Picture 2" descr="http://broadband.cti.gr/el/images/pyrgos/pyrgos_10-04-09_p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5" b="800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Σωληνώσεις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2 προσεγγίσεις όσον αφορά τις σωληνώσεις: </a:t>
            </a:r>
          </a:p>
          <a:p>
            <a:pPr lvl="1"/>
            <a:r>
              <a:rPr lang="el-GR" altLang="en-US" dirty="0"/>
              <a:t>Χρήση συμβατικών σωληνώσεων για τις κύριες αρτηρίες ή/και τις αρτηρίες διανομής εάν μεσολαβούν μεγάλες αποστάσεις και υπάρχει η ανάγκη για μεγάλο αριθμό ινών ανά καλώδιο και συγκολλήσεων σε φρεάτια συγκόλλησης</a:t>
            </a:r>
          </a:p>
          <a:p>
            <a:pPr lvl="1"/>
            <a:r>
              <a:rPr lang="el-GR" altLang="en-US" dirty="0"/>
              <a:t>Χρήση συστοιχιών </a:t>
            </a:r>
            <a:r>
              <a:rPr lang="el-GR" altLang="en-US" dirty="0" err="1"/>
              <a:t>μικροσωληνώσεων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1η προσέγγιση: χρήση συγκολλήσεων και σωληνώσεων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Κάθε καλώδιο του κυρίου δικτύου τοποθετείται εντός ιδιαίτερης </a:t>
            </a:r>
            <a:r>
              <a:rPr lang="el-GR" altLang="en-US" dirty="0" err="1"/>
              <a:t>υπο</a:t>
            </a:r>
            <a:r>
              <a:rPr lang="el-GR" altLang="en-US" dirty="0"/>
              <a:t>-σωλήνωσης </a:t>
            </a:r>
          </a:p>
          <a:p>
            <a:r>
              <a:rPr lang="el-GR" altLang="en-US" dirty="0"/>
              <a:t>Το καλώδιο οδεύει χωρίς διακοπές από κύριο κόμβο σε κύριο κόμβο με προσπάθεια για μεγιστοποίηση των τμημάτων τα οποία μεσολαβούν μεταξύ συγκολλήσεων</a:t>
            </a:r>
          </a:p>
          <a:p>
            <a:r>
              <a:rPr lang="el-GR" altLang="en-US" dirty="0"/>
              <a:t>Οι συγκολλήσεις όλων των ινών του καλωδίου ασφαλίζονται και προστατεύονται από την υγρασία εντός ειδικής διάταξης (</a:t>
            </a:r>
            <a:r>
              <a:rPr lang="el-GR" altLang="en-US" dirty="0" err="1"/>
              <a:t>μούφας</a:t>
            </a:r>
            <a:r>
              <a:rPr lang="el-GR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84148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2η προσέγγιση: χρήση συστοιχιών μικροσωληνώσεων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Οι </a:t>
            </a:r>
            <a:r>
              <a:rPr lang="el-GR" altLang="en-US" dirty="0" err="1"/>
              <a:t>μικροσωληνώσεις</a:t>
            </a:r>
            <a:r>
              <a:rPr lang="el-GR" altLang="en-US" dirty="0"/>
              <a:t> </a:t>
            </a:r>
          </a:p>
          <a:p>
            <a:pPr lvl="1"/>
            <a:r>
              <a:rPr lang="el-GR" altLang="en-US" dirty="0"/>
              <a:t>είτε έχουν τη μορφή μίας ολοκληρωμένης συστοιχίας σωληνίσκων με εξωτερικό προστατευτικό μανδύα</a:t>
            </a:r>
          </a:p>
          <a:p>
            <a:pPr lvl="1"/>
            <a:r>
              <a:rPr lang="el-GR" altLang="en-US" dirty="0"/>
              <a:t>είτε τοποθετούνται τμηματικά κατά δέσμες εντός υπάρχοντος προστατευτικού σωλήνα με ειδικές διατάξεις προώθησης </a:t>
            </a:r>
          </a:p>
          <a:p>
            <a:r>
              <a:rPr lang="el-GR" altLang="en-US" dirty="0"/>
              <a:t>Αντί της δρομολόγησης οπτικών ινών μέσω συγκόλλησης μεταξύ καλωδίων, δρομολογούνται οι </a:t>
            </a:r>
            <a:r>
              <a:rPr lang="el-GR" altLang="en-US" dirty="0" err="1"/>
              <a:t>μικροσωληνώσεις</a:t>
            </a:r>
            <a:r>
              <a:rPr lang="el-GR" altLang="en-US" dirty="0"/>
              <a:t> μέσω διακλαδωτήρων και συνδέσμων</a:t>
            </a:r>
          </a:p>
          <a:p>
            <a:r>
              <a:rPr lang="el-GR" altLang="en-US" dirty="0"/>
              <a:t>Εξασφαλίζεται ένα λείο φυσικό κανάλι από επιλεγμένο σημείο προς επιλεγμένο σημείο</a:t>
            </a:r>
          </a:p>
        </p:txBody>
      </p:sp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Δίκτυα </a:t>
            </a:r>
            <a:r>
              <a:rPr lang="el-GR" sz="4400" dirty="0" err="1"/>
              <a:t>FTTx</a:t>
            </a:r>
            <a:r>
              <a:rPr lang="el-GR" sz="4400" dirty="0"/>
              <a:t> (Μέρος </a:t>
            </a:r>
            <a:r>
              <a:rPr lang="en-US" sz="4400" dirty="0"/>
              <a:t>2</a:t>
            </a:r>
            <a:r>
              <a:rPr lang="el-GR" sz="4400" dirty="0"/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248559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Καλώδια Οπτικών Ινών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Οι οπτικές ίνες οι οποίες χρησιμοποιούνται σαν μέσα μετάδοσης κατασκευάζονται από γυαλί υψηλής καθαρότητας. </a:t>
            </a:r>
          </a:p>
          <a:p>
            <a:r>
              <a:rPr lang="el-GR" dirty="0"/>
              <a:t>Στο εσωτερικό της το γυαλί μπορεί να μεταδίδει το φως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Το περίβλημα (το όποιο βρίσκεται εξωτερικά) εξασφαλίζει ότι το φως θα παραμένει συνεχώς μέσα στην ίνα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Το κεντρικό μέρος της ίνας ονομάζεται πυρήνας.</a:t>
            </a:r>
          </a:p>
          <a:p>
            <a:r>
              <a:rPr lang="el-GR" dirty="0"/>
              <a:t>Το περίβλημα έχει μικρότερο δείκτη διάθλασης από τον πυρήνα και τον καλύπτει κυλινδρικά.</a:t>
            </a:r>
          </a:p>
          <a:p>
            <a:r>
              <a:rPr lang="el-GR" dirty="0"/>
              <a:t>Για λόγους προστασίας τοποθετείται κατά τη διάρκεια κατασκευής της ίνας, μια επικάλυψη (πρόσθετο προστατευτικό περίβλημα) από συνθετικό η πολυμερές υλικό το οποίο αυξάνει την αντοχή της</a:t>
            </a:r>
            <a:r>
              <a:rPr lang="en-US"/>
              <a:t>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Πηγή: </a:t>
            </a:r>
            <a:r>
              <a:rPr lang="en-US" dirty="0">
                <a:hlinkClick r:id="rId3"/>
              </a:rPr>
              <a:t>Kataskevesktirion.gr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71081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Καλώδια Οπτικών Ινών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Ανάλογα με τη διάμετρο του πυρήνα και τη διάδοση των φωτεινών ακτίνιων, υπάρχουν οι εξής κατηγορίες ινών, οι μονότροπες (</a:t>
            </a:r>
            <a:r>
              <a:rPr lang="el-GR" dirty="0" err="1"/>
              <a:t>single-mode</a:t>
            </a:r>
            <a:r>
              <a:rPr lang="el-GR" dirty="0"/>
              <a:t>) και οι πολύτροπες (</a:t>
            </a:r>
            <a:r>
              <a:rPr lang="el-GR" dirty="0" err="1"/>
              <a:t>multi-mode</a:t>
            </a:r>
            <a:r>
              <a:rPr lang="el-GR" dirty="0"/>
              <a:t>)</a:t>
            </a:r>
          </a:p>
          <a:p>
            <a:r>
              <a:rPr lang="el-GR" dirty="0"/>
              <a:t>Μονότροπες οπτικές ίνες</a:t>
            </a:r>
          </a:p>
          <a:p>
            <a:pPr lvl="1"/>
            <a:r>
              <a:rPr lang="el-GR" dirty="0"/>
              <a:t>Έχουν διάσταση μέχρι 10μm.</a:t>
            </a:r>
          </a:p>
          <a:p>
            <a:pPr lvl="1"/>
            <a:r>
              <a:rPr lang="el-GR" dirty="0"/>
              <a:t>Τα κύματα φωτός ταξιδεύουν σε ευθεία γραμμή</a:t>
            </a:r>
          </a:p>
          <a:p>
            <a:pPr lvl="1"/>
            <a:r>
              <a:rPr lang="el-GR" dirty="0"/>
              <a:t>Το φως εισέρχεται στον πυρήνα με γωνία 90 μοιρών</a:t>
            </a:r>
          </a:p>
          <a:p>
            <a:pPr lvl="1"/>
            <a:r>
              <a:rPr lang="el-GR" dirty="0"/>
              <a:t>Η ακτίνα να ακολουθεί μία σταθερή ευθεία πορεία μέσα από το κέντρο του πυρήνα κάτι το οποίο αυξάνει σημαντικά την ταχύτητα και την απόσταση που μπορούν τα δεδομένα να μεταφερθούν</a:t>
            </a:r>
          </a:p>
          <a:p>
            <a:pPr lvl="1"/>
            <a:r>
              <a:rPr lang="el-GR" dirty="0"/>
              <a:t>Συμβατή με υψηλότερους ρυθμούς μετάδοσης δεδομένων (</a:t>
            </a:r>
            <a:r>
              <a:rPr lang="el-GR" dirty="0" err="1"/>
              <a:t>bandwidth</a:t>
            </a:r>
            <a:r>
              <a:rPr lang="el-GR" dirty="0"/>
              <a:t>) και μεγαλύτερες αποστάσεις σε σχέση με την πολύτροπη οπτική ίνα</a:t>
            </a:r>
          </a:p>
        </p:txBody>
      </p:sp>
    </p:spTree>
    <p:extLst>
      <p:ext uri="{BB962C8B-B14F-4D97-AF65-F5344CB8AC3E}">
        <p14:creationId xmlns:p14="http://schemas.microsoft.com/office/powerpoint/2010/main" val="24305257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Καλώδια Οπτικών Ινών (</a:t>
            </a:r>
            <a:r>
              <a:rPr lang="en-US" altLang="en-US" dirty="0"/>
              <a:t>3</a:t>
            </a:r>
            <a:r>
              <a:rPr lang="el-GR" altLang="en-US" dirty="0"/>
              <a:t>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Πολύτροπη οπτική ίνα </a:t>
            </a:r>
          </a:p>
          <a:p>
            <a:pPr lvl="1"/>
            <a:r>
              <a:rPr lang="el-GR" dirty="0"/>
              <a:t>Ένα φωτεινό σήμα, το οποίο αποτελείται από πολλές φωτεινές ακτίνες, εισέρχεται στον πυρήνα της οπτικής ίνας. </a:t>
            </a:r>
          </a:p>
          <a:p>
            <a:pPr lvl="1"/>
            <a:r>
              <a:rPr lang="el-GR" dirty="0"/>
              <a:t>Η κάθε ακτίνα ανακλάται με διαφορετική γωνία στα τοιχώματα του περιβλήματος.</a:t>
            </a:r>
          </a:p>
          <a:p>
            <a:pPr lvl="1"/>
            <a:r>
              <a:rPr lang="el-GR" dirty="0"/>
              <a:t>Υπάρχουν πολλοί τρόποι μετάδοσης που αντιστοιχούν στις διαδρομές των </a:t>
            </a:r>
            <a:r>
              <a:rPr lang="el-GR" dirty="0" err="1"/>
              <a:t>ακτίνων</a:t>
            </a:r>
            <a:r>
              <a:rPr lang="el-GR" dirty="0"/>
              <a:t> (πολύτροπη μετάδοση).</a:t>
            </a:r>
          </a:p>
          <a:p>
            <a:pPr lvl="1"/>
            <a:r>
              <a:rPr lang="el-GR" dirty="0"/>
              <a:t>Κάθε ακτίνα φτάνει σε διαφορετικό χρόνο στην άλλη άκρη της οπτικής ίνας. Αυτό έχει ως αποτέλεσμα τη σημαντική παραμόρφωση του σήματος</a:t>
            </a:r>
          </a:p>
        </p:txBody>
      </p:sp>
    </p:spTree>
    <p:extLst>
      <p:ext uri="{BB962C8B-B14F-4D97-AF65-F5344CB8AC3E}">
        <p14:creationId xmlns:p14="http://schemas.microsoft.com/office/powerpoint/2010/main" val="1321055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Καλώδιο με πολλαπλές ίνες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l-GR" altLang="en-US" dirty="0"/>
              <a:t>Καλώδιο με πολλαπλές ίνες </a:t>
            </a:r>
          </a:p>
          <a:p>
            <a:pPr algn="ctr"/>
            <a:r>
              <a:rPr lang="el-GR" altLang="en-US" sz="1600" dirty="0"/>
              <a:t>(πηγή: </a:t>
            </a:r>
            <a:r>
              <a:rPr lang="en-US" altLang="en-US" sz="1600" dirty="0"/>
              <a:t>http://commons.wikimedia.org/wiki/File:Optical_fiber_cable.jpg</a:t>
            </a:r>
            <a:r>
              <a:rPr lang="el-GR" altLang="en-US" sz="1600" dirty="0"/>
              <a:t>) </a:t>
            </a:r>
          </a:p>
        </p:txBody>
      </p:sp>
      <p:pic>
        <p:nvPicPr>
          <p:cNvPr id="3074" name="Picture 2" descr="File:Optical fiber cabl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5" r="1713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4284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Άλλες απαιτήσεις για οπτικά δίκτυα (1/4)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Ασφάλεια</a:t>
            </a:r>
          </a:p>
          <a:p>
            <a:pPr lvl="1"/>
            <a:r>
              <a:rPr lang="el-GR" altLang="en-US" dirty="0"/>
              <a:t>Ένα οπτικό δίκτυο πρέπει να κατασκευάζεται εξ αρχής με τρόπο τέτοιο ώστε να επιδεικνύει το μέγιστο βαθμό λειτουργικής διαθεσιμότητας</a:t>
            </a:r>
          </a:p>
          <a:p>
            <a:pPr lvl="1"/>
            <a:r>
              <a:rPr lang="el-GR" altLang="en-US" dirty="0"/>
              <a:t>Οποιεσδήποτε διακοπές εξ’ αιτίας βλαβών πρέπει να είναι όσο το δυνατόν λιγότερο αντιληπτές από το χρήστη</a:t>
            </a:r>
          </a:p>
          <a:p>
            <a:pPr lvl="1"/>
            <a:r>
              <a:rPr lang="el-GR" altLang="en-US" dirty="0"/>
              <a:t>Οι βλάβες πρέπει να είναι αναγνωρίσιμες και </a:t>
            </a:r>
            <a:r>
              <a:rPr lang="el-GR" altLang="en-US" dirty="0" err="1"/>
              <a:t>επιδιορθώσιμες</a:t>
            </a:r>
            <a:r>
              <a:rPr lang="el-GR" altLang="en-US" dirty="0"/>
              <a:t> σε μικρό σχετικά χρόνο 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Άλλες απαιτήσεις για οπτικά δίκτυα (2/4)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Ομοιόμορφη Δομή</a:t>
            </a:r>
          </a:p>
          <a:p>
            <a:pPr lvl="1"/>
            <a:r>
              <a:rPr lang="el-GR" altLang="en-US" dirty="0"/>
              <a:t>καθιστά εύκολη την επέκταση, τη συντήρηση και την αποκατάσταση</a:t>
            </a:r>
          </a:p>
          <a:p>
            <a:pPr lvl="1"/>
            <a:r>
              <a:rPr lang="el-GR" altLang="en-US" dirty="0"/>
              <a:t>οι επιδιορθώσεις βλαβών μπορεί να εκτελεστούν γρήγορα επειδή όλα τα μέρη έχουν κατασκευαστεί με ομοιόμορφο τρόπο 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Άλλες απαιτήσεις για οπτικά δίκτυα (3/4)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Προστασία απέναντι σε φθορές, απόπειρες κλοπής και φωτιές</a:t>
            </a:r>
          </a:p>
          <a:p>
            <a:pPr lvl="1"/>
            <a:r>
              <a:rPr lang="el-GR" altLang="en-US" dirty="0"/>
              <a:t>Στα κομβικά σημεία υπάρχει ένα προκαθορισμένο επίπεδο ασφαλείας απέναντι σε απόπειρες κλοπής, αλλά θα πρέπει και τα φρεάτια, τα καλώδια, τα κιβώτια και οι σωλήνες όδευσης να είναι επίσης προστατευμένα</a:t>
            </a:r>
          </a:p>
          <a:p>
            <a:pPr lvl="1"/>
            <a:r>
              <a:rPr lang="el-GR" altLang="en-US" dirty="0"/>
              <a:t>Τα κιβώτια πρέπει π.χ. να ασφαλίζονται από πόρτες με κλειδαριές</a:t>
            </a:r>
          </a:p>
          <a:p>
            <a:pPr lvl="1"/>
            <a:r>
              <a:rPr lang="el-GR" altLang="en-US" dirty="0"/>
              <a:t>Οι σωλήνες πρέπει να επιλεγούν ώστε να έχουν τη μέγιστη δυνατή προστασία </a:t>
            </a:r>
          </a:p>
        </p:txBody>
      </p:sp>
    </p:spTree>
    <p:extLst>
      <p:ext uri="{BB962C8B-B14F-4D97-AF65-F5344CB8AC3E}">
        <p14:creationId xmlns:p14="http://schemas.microsoft.com/office/powerpoint/2010/main" val="27931458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Άλλες απαιτήσεις για οπτικά δίκτυα (4/4)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Μετρήσεις και δοκιμασίες: Βασίζονται κυρίως σε δύο διαδικασίες, την OTDR (</a:t>
            </a:r>
            <a:r>
              <a:rPr lang="en-US" altLang="en-US" dirty="0"/>
              <a:t>optical time-domain </a:t>
            </a:r>
            <a:r>
              <a:rPr lang="en-US" altLang="en-US" dirty="0" err="1"/>
              <a:t>reflectometer</a:t>
            </a:r>
            <a:r>
              <a:rPr lang="el-GR" altLang="en-US" dirty="0"/>
              <a:t>) και την μέτρηση εξασθένισης σήματος </a:t>
            </a:r>
          </a:p>
          <a:p>
            <a:pPr lvl="1"/>
            <a:r>
              <a:rPr lang="el-GR" dirty="0"/>
              <a:t>Η μέτρηση OTDR μας προμηθεύει με γνώση σχετικά με το αν κάθε κομμάτι της οπτικής επαφής λειτουργεί χωρίς προβλήματα</a:t>
            </a:r>
          </a:p>
          <a:p>
            <a:pPr lvl="1"/>
            <a:r>
              <a:rPr lang="el-GR" dirty="0"/>
              <a:t>Η μέτρηση εξασθένισης σήματος δίνει ακριβή τιμή για τη συνολική εξασθένιση της οπτικής επαφής από άκρο σε άκρο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9571322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Σύγκριση </a:t>
            </a:r>
            <a:r>
              <a:rPr lang="en-US" altLang="en-US" dirty="0"/>
              <a:t>FTTx </a:t>
            </a:r>
            <a:r>
              <a:rPr lang="el-GR" altLang="en-US" dirty="0"/>
              <a:t>με άλλες ευρυζωνικές τεχνολογίες (1/2)</a:t>
            </a:r>
            <a:endParaRPr lang="en-US" dirty="0"/>
          </a:p>
        </p:txBody>
      </p:sp>
      <p:pic>
        <p:nvPicPr>
          <p:cNvPr id="6" name="Picture Placeholder 5" descr="Σύγκριση FTTx με άλλες ευρυζωνικές τεχνολογίες (Μέρος 1)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40" y="1693391"/>
            <a:ext cx="7990908" cy="3031753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altLang="en-US" dirty="0"/>
              <a:t>FTTx vs. </a:t>
            </a:r>
            <a:r>
              <a:rPr lang="el-GR" altLang="en-US" dirty="0"/>
              <a:t>άλλες ευρυζωνικές τεχνολογίες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478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Σύγκριση </a:t>
            </a:r>
            <a:r>
              <a:rPr lang="en-US" altLang="en-US" dirty="0"/>
              <a:t>FTTx </a:t>
            </a:r>
            <a:r>
              <a:rPr lang="el-GR" altLang="en-US" dirty="0"/>
              <a:t>με άλλες ευρυζωνικές τεχνολογίες (2/2)</a:t>
            </a:r>
            <a:endParaRPr lang="en-US" dirty="0"/>
          </a:p>
        </p:txBody>
      </p:sp>
      <p:pic>
        <p:nvPicPr>
          <p:cNvPr id="7" name="Picture Placeholder 6" descr="FTTx vs. άλλες ευρυζωνικές τεχνολογίες (Μέρος 2)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08" y="1628800"/>
            <a:ext cx="7735716" cy="2808312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altLang="en-US" dirty="0"/>
              <a:t>FTTx vs. </a:t>
            </a:r>
            <a:r>
              <a:rPr lang="el-GR" altLang="en-US" dirty="0"/>
              <a:t>άλλες ευρυζωνικές τεχνολογίες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6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Κλιμάκωση δικτύων (</a:t>
            </a:r>
            <a:r>
              <a:rPr lang="en-US" altLang="en-US"/>
              <a:t>1</a:t>
            </a:r>
            <a:r>
              <a:rPr lang="el-GR" altLang="en-US"/>
              <a:t>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Όσο πιο ψηλά βρίσκεται ένα δίκτυο στην ιεραρχία τόσο πιο αυξημένες είναι οι απαιτήσεις σε</a:t>
            </a:r>
          </a:p>
          <a:p>
            <a:pPr lvl="1"/>
            <a:r>
              <a:rPr lang="el-GR" altLang="en-US" dirty="0"/>
              <a:t>εύρος ζώνης</a:t>
            </a:r>
          </a:p>
          <a:p>
            <a:pPr lvl="1"/>
            <a:r>
              <a:rPr lang="el-GR" altLang="en-US" dirty="0"/>
              <a:t>διαθεσιμότητα</a:t>
            </a:r>
          </a:p>
          <a:p>
            <a:pPr lvl="1"/>
            <a:r>
              <a:rPr lang="el-GR" altLang="en-US" dirty="0"/>
              <a:t>ασφάλεια</a:t>
            </a:r>
          </a:p>
        </p:txBody>
      </p:sp>
    </p:spTree>
    <p:extLst>
      <p:ext uri="{BB962C8B-B14F-4D97-AF65-F5344CB8AC3E}">
        <p14:creationId xmlns:p14="http://schemas.microsoft.com/office/powerpoint/2010/main" val="20381320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Επίπεδα δικτύων οπτικών ινών</a:t>
            </a:r>
            <a:endParaRPr lang="en-US" altLang="en-US" dirty="0"/>
          </a:p>
          <a:p>
            <a:r>
              <a:rPr lang="el-GR" altLang="en-US" dirty="0"/>
              <a:t>Υλοποίηση οπτικών δικτύων</a:t>
            </a:r>
          </a:p>
          <a:p>
            <a:pPr lvl="1"/>
            <a:r>
              <a:rPr lang="el-GR" altLang="en-US" dirty="0"/>
              <a:t>Ανάπτυξη</a:t>
            </a:r>
          </a:p>
          <a:p>
            <a:pPr lvl="1"/>
            <a:r>
              <a:rPr lang="el-GR" altLang="en-US" dirty="0"/>
              <a:t>Απαιτήσεις</a:t>
            </a:r>
          </a:p>
          <a:p>
            <a:pPr lvl="1"/>
            <a:r>
              <a:rPr lang="el-GR" altLang="en-US" dirty="0"/>
              <a:t>Τεχνικά ζητήματα</a:t>
            </a:r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(1/2)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Σημειώσεις μαθήματος (Κεφάλαιο 5)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 dirty="0"/>
              <a:t>Data and Computer Communications, William Stallings</a:t>
            </a:r>
            <a:endParaRPr lang="el-GR" dirty="0"/>
          </a:p>
          <a:p>
            <a:pPr lvl="1"/>
            <a:r>
              <a:rPr lang="el-GR" dirty="0"/>
              <a:t>Δίκτυα Οπτικών Ινών, </a:t>
            </a:r>
            <a:r>
              <a:rPr lang="el-GR" dirty="0" err="1"/>
              <a:t>Green</a:t>
            </a:r>
            <a:r>
              <a:rPr lang="el-GR" dirty="0"/>
              <a:t> P. E.</a:t>
            </a:r>
          </a:p>
          <a:p>
            <a:pPr lvl="1"/>
            <a:r>
              <a:rPr lang="en-US" dirty="0"/>
              <a:t>Optical networks</a:t>
            </a:r>
            <a:r>
              <a:rPr lang="el-GR" dirty="0"/>
              <a:t>, </a:t>
            </a:r>
            <a:r>
              <a:rPr lang="en-US" dirty="0" err="1"/>
              <a:t>Sivarajan</a:t>
            </a:r>
            <a:r>
              <a:rPr lang="en-US" dirty="0"/>
              <a:t> </a:t>
            </a:r>
            <a:r>
              <a:rPr lang="en-US" dirty="0" err="1"/>
              <a:t>Ramaswani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(2/2)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4"/>
              </a:rPr>
              <a:t>http://www.ftthcouncil.eu/</a:t>
            </a:r>
            <a:r>
              <a:rPr lang="el-GR" dirty="0"/>
              <a:t> </a:t>
            </a:r>
            <a:r>
              <a:rPr lang="en-US" dirty="0"/>
              <a:t>(Fiber to the Home Council: Europe)</a:t>
            </a:r>
            <a:endParaRPr lang="el-GR" dirty="0"/>
          </a:p>
          <a:p>
            <a:pPr lvl="1"/>
            <a:r>
              <a:rPr lang="en-US" dirty="0">
                <a:hlinkClick r:id="rId5"/>
              </a:rPr>
              <a:t>http://www.thefoa.org/tech/ref/contents.html</a:t>
            </a:r>
            <a:r>
              <a:rPr lang="el-GR" dirty="0"/>
              <a:t> (</a:t>
            </a:r>
            <a:r>
              <a:rPr lang="en-US" dirty="0"/>
              <a:t>Fiber Optic Association's Guide To Fiber Optics &amp; Premises Cabling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060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Κλιμάκωση δικτύων (</a:t>
            </a:r>
            <a:r>
              <a:rPr lang="en-US" altLang="en-US" dirty="0"/>
              <a:t>2</a:t>
            </a:r>
            <a:r>
              <a:rPr lang="el-GR" altLang="en-US" dirty="0"/>
              <a:t>/2)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Κλιμάκωση δικτύων</a:t>
            </a:r>
            <a:endParaRPr lang="en-US" dirty="0"/>
          </a:p>
        </p:txBody>
      </p:sp>
      <p:pic>
        <p:nvPicPr>
          <p:cNvPr id="1029" name="Picture 5" descr="C:\Users\tseliou\Desktop\Untitled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" r="2268"/>
          <a:stretch>
            <a:fillRect/>
          </a:stretch>
        </p:blipFill>
        <p:spPr bwMode="auto">
          <a:xfrm>
            <a:off x="1979712" y="1556792"/>
            <a:ext cx="548640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Εθνικό Δίκτυο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Ένα εθνικό δίκτυο διασυνδέει όλα τα επιμέρους δίκτυα της χώρας</a:t>
            </a:r>
          </a:p>
          <a:p>
            <a:r>
              <a:rPr lang="el-GR" altLang="en-US" dirty="0"/>
              <a:t>Πιθανώς διασυνδέεται με εθνικά δίκτυα άλλων χωρών</a:t>
            </a:r>
          </a:p>
          <a:p>
            <a:r>
              <a:rPr lang="el-GR" altLang="en-US" dirty="0"/>
              <a:t>Υψηλές απαιτήσεις και </a:t>
            </a:r>
            <a:r>
              <a:rPr lang="en-US" altLang="en-US" dirty="0"/>
              <a:t>standards </a:t>
            </a:r>
            <a:r>
              <a:rPr lang="el-GR" altLang="en-US" dirty="0"/>
              <a:t>σε ασφάλεια, απόδοση και αξιοπιστία</a:t>
            </a:r>
          </a:p>
        </p:txBody>
      </p:sp>
    </p:spTree>
    <p:extLst>
      <p:ext uri="{BB962C8B-B14F-4D97-AF65-F5344CB8AC3E}">
        <p14:creationId xmlns:p14="http://schemas.microsoft.com/office/powerpoint/2010/main" val="203813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Δίκτυο Διασύνδεσης Νομών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Διασυνδέει δίκτυα γειτονικών νομών σε μια ευρύτερη περιοχή </a:t>
            </a:r>
          </a:p>
          <a:p>
            <a:r>
              <a:rPr lang="el-GR" altLang="en-US" dirty="0"/>
              <a:t>Επιμέρους δίκτυα διασύνδεσης νομών ολοκληρώνουν το εθνικό δίκτυο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Δίκτυο Διασύνδεσης Πόλεων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Μικρής σχετικά έκτασης (εντός νομών)</a:t>
            </a:r>
          </a:p>
          <a:p>
            <a:r>
              <a:rPr lang="el-GR" altLang="en-US" dirty="0"/>
              <a:t>Διασυνδέει τα δίκτυα πόλεων ή αλλιώς μητροπολιτικά δίκτυα</a:t>
            </a:r>
          </a:p>
          <a:p>
            <a:r>
              <a:rPr lang="el-GR" altLang="en-US" dirty="0"/>
              <a:t>Συνδέεται στο δίκτυο διασύνδεσης νομών 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2906</TotalTime>
  <Words>2584</Words>
  <Application>Microsoft Office PowerPoint</Application>
  <PresentationFormat>On-screen Show (4:3)</PresentationFormat>
  <Paragraphs>325</Paragraphs>
  <Slides>53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Calibri</vt:lpstr>
      <vt:lpstr>1_Θέμα του Office</vt:lpstr>
      <vt:lpstr>ΕΥΡΥΖΩΝΙΚΕΣ ΤΕΧΝΟΛΟΓΙΕΣ</vt:lpstr>
      <vt:lpstr>Σκοποί  ενότητας</vt:lpstr>
      <vt:lpstr>Περιεχόμενα ενότητας</vt:lpstr>
      <vt:lpstr>Δίκτυα FTTx (Μέρος 2)</vt:lpstr>
      <vt:lpstr>Κλιμάκωση δικτύων (1/2)</vt:lpstr>
      <vt:lpstr>Κλιμάκωση δικτύων (2/2)</vt:lpstr>
      <vt:lpstr>Εθνικό Δίκτυο</vt:lpstr>
      <vt:lpstr>Δίκτυο Διασύνδεσης Νομών</vt:lpstr>
      <vt:lpstr>Δίκτυο Διασύνδεσης Πόλεων </vt:lpstr>
      <vt:lpstr>Μητροπολιτικό Δίκτυο</vt:lpstr>
      <vt:lpstr>Δίκτυο Πρόσβασης</vt:lpstr>
      <vt:lpstr>Υλοποίηση μητροπολιτικών δικτύων οπτικών ινών </vt:lpstr>
      <vt:lpstr>Η γενική μορφή ενός δικτύου οπτικών ινών</vt:lpstr>
      <vt:lpstr>Κύριος κόμβος</vt:lpstr>
      <vt:lpstr>Κύριο δίκτυο</vt:lpstr>
      <vt:lpstr>Απαιτήσεις για το κύριο δίκτυο (1/2)</vt:lpstr>
      <vt:lpstr>Απαιτήσεις για το κύριο δίκτυο (2/2)</vt:lpstr>
      <vt:lpstr>Κόμβος διανομής (1/2)</vt:lpstr>
      <vt:lpstr>Κόμβος διανομής (2/2)</vt:lpstr>
      <vt:lpstr>Δίκτυο διανομής (1/2)</vt:lpstr>
      <vt:lpstr>Δίκτυο διανομής (2/2)</vt:lpstr>
      <vt:lpstr>Απαιτήσεις για το δίκτυο διανομής</vt:lpstr>
      <vt:lpstr>Κόμβος πρόσβασης</vt:lpstr>
      <vt:lpstr>Δίκτυο πρόσβασης</vt:lpstr>
      <vt:lpstr>Απαιτήσεις για το δίκτυο πρόσβασης</vt:lpstr>
      <vt:lpstr>Απεικόνιση των δικτύων</vt:lpstr>
      <vt:lpstr>Προϋποθέσεις ανάπτυξης οπτικής υποδομής (1/4)</vt:lpstr>
      <vt:lpstr>Προϋποθέσεις ανάπτυξης οπτικής υποδομής (2/4)</vt:lpstr>
      <vt:lpstr>Προϋποθέσεις ανάπτυξης οπτικής υποδομής (3/4)</vt:lpstr>
      <vt:lpstr>Προϋποθέσεις ανάπτυξης οπτικής υποδομής (4/4)</vt:lpstr>
      <vt:lpstr>Όδευση δικτύων οπτικών ινών</vt:lpstr>
      <vt:lpstr>Απαιτήσεις για το δίκτυο συγκέντρωσης (τελικών χρηστών)</vt:lpstr>
      <vt:lpstr>Υλικά (1/2)</vt:lpstr>
      <vt:lpstr>Υλικά (2/2)</vt:lpstr>
      <vt:lpstr>Φρεάτια</vt:lpstr>
      <vt:lpstr>Φρεάτιο του Μητροπολιτικού Δικτύου Οπτικών Ινών Πάτρας</vt:lpstr>
      <vt:lpstr>Σωληνώσεις</vt:lpstr>
      <vt:lpstr>1η προσέγγιση: χρήση συγκολλήσεων και σωληνώσεων</vt:lpstr>
      <vt:lpstr>2η προσέγγιση: χρήση συστοιχιών μικροσωληνώσεων</vt:lpstr>
      <vt:lpstr>Καλώδια Οπτικών Ινών (1/3)</vt:lpstr>
      <vt:lpstr>Καλώδια Οπτικών Ινών (2/3)</vt:lpstr>
      <vt:lpstr>Καλώδια Οπτικών Ινών (3/3)</vt:lpstr>
      <vt:lpstr>Καλώδιο με πολλαπλές ίνες</vt:lpstr>
      <vt:lpstr>Άλλες απαιτήσεις για οπτικά δίκτυα (1/4) </vt:lpstr>
      <vt:lpstr>Άλλες απαιτήσεις για οπτικά δίκτυα (2/4)</vt:lpstr>
      <vt:lpstr>Άλλες απαιτήσεις για οπτικά δίκτυα (3/4)</vt:lpstr>
      <vt:lpstr>Άλλες απαιτήσεις για οπτικά δίκτυα (4/4)</vt:lpstr>
      <vt:lpstr>Σύγκριση FTTx με άλλες ευρυζωνικές τεχνολογίες (1/2)</vt:lpstr>
      <vt:lpstr>Σύγκριση FTTx με άλλες ευρυζωνικές τεχνολογίες (2/2)</vt:lpstr>
      <vt:lpstr>Σύντομη ανασκόπηση</vt:lpstr>
      <vt:lpstr>Βιβλιογραφία (1/2)</vt:lpstr>
      <vt:lpstr>Βιβλιογραφία (2/2)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465</cp:revision>
  <dcterms:created xsi:type="dcterms:W3CDTF">2012-09-06T09:03:05Z</dcterms:created>
  <dcterms:modified xsi:type="dcterms:W3CDTF">2022-02-24T10:51:15Z</dcterms:modified>
</cp:coreProperties>
</file>