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7"/>
  </p:notesMasterIdLst>
  <p:sldIdLst>
    <p:sldId id="480" r:id="rId2"/>
    <p:sldId id="262" r:id="rId3"/>
    <p:sldId id="430" r:id="rId4"/>
    <p:sldId id="431" r:id="rId5"/>
    <p:sldId id="432" r:id="rId6"/>
    <p:sldId id="434" r:id="rId7"/>
    <p:sldId id="435" r:id="rId8"/>
    <p:sldId id="436" r:id="rId9"/>
    <p:sldId id="439" r:id="rId10"/>
    <p:sldId id="440" r:id="rId11"/>
    <p:sldId id="441" r:id="rId12"/>
    <p:sldId id="442" r:id="rId13"/>
    <p:sldId id="444" r:id="rId14"/>
    <p:sldId id="446" r:id="rId15"/>
    <p:sldId id="447" r:id="rId16"/>
    <p:sldId id="448" r:id="rId17"/>
    <p:sldId id="478" r:id="rId18"/>
    <p:sldId id="449" r:id="rId19"/>
    <p:sldId id="450" r:id="rId20"/>
    <p:sldId id="452" r:id="rId21"/>
    <p:sldId id="454" r:id="rId22"/>
    <p:sldId id="455" r:id="rId23"/>
    <p:sldId id="456" r:id="rId24"/>
    <p:sldId id="457" r:id="rId25"/>
    <p:sldId id="460" r:id="rId26"/>
    <p:sldId id="461" r:id="rId27"/>
    <p:sldId id="463" r:id="rId28"/>
    <p:sldId id="490" r:id="rId29"/>
    <p:sldId id="428" r:id="rId30"/>
    <p:sldId id="492" r:id="rId31"/>
    <p:sldId id="493" r:id="rId32"/>
    <p:sldId id="491" r:id="rId33"/>
    <p:sldId id="475" r:id="rId34"/>
    <p:sldId id="464" r:id="rId35"/>
    <p:sldId id="479" r:id="rId36"/>
    <p:sldId id="465" r:id="rId37"/>
    <p:sldId id="466" r:id="rId38"/>
    <p:sldId id="467" r:id="rId39"/>
    <p:sldId id="469" r:id="rId40"/>
    <p:sldId id="476" r:id="rId41"/>
    <p:sldId id="494" r:id="rId42"/>
    <p:sldId id="321" r:id="rId43"/>
    <p:sldId id="320" r:id="rId44"/>
    <p:sldId id="427" r:id="rId45"/>
    <p:sldId id="322" r:id="rId4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103" d="100"/>
          <a:sy n="103" d="100"/>
        </p:scale>
        <p:origin x="2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5/10/2020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276346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Πρότυπο ΙΕΕΕ 802.11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72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425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Πρότυπο ΙΕΕΕ 802.11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07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95682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Πρότυπο ΙΕΕΕ 802.11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9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Πρότυπο ΙΕΕΕ 802.11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1" name="Picture 10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03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Πρότυπο ΙΕΕΕ 802.11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86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76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Πρότυπο ΙΕΕΕ 802.11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4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Πρότυπο ΙΕΕΕ 802.11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0" name="Picture 9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6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51066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kkinos@cti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telematics.upatras.gr/telematics/bouras?language=e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telematics.upatras.gr/telematics/bouras/undergraduate-courses/diktua-dhmosias-xrhshs-kai-diasundesh-diktuwn?language=el" TargetMode="External"/><Relationship Id="rId7" Type="http://schemas.openxmlformats.org/officeDocument/2006/relationships/hyperlink" Target="https://mightygadget.co.uk/what-is-wi-fi-6-802-11ax-and-how-will-it-improve-your-home-wi-f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Wireless_Networking_in_the_Developing_World.pdf" TargetMode="External"/><Relationship Id="rId5" Type="http://schemas.openxmlformats.org/officeDocument/2006/relationships/hyperlink" Target="http://www.wballiance.com/" TargetMode="External"/><Relationship Id="rId4" Type="http://schemas.openxmlformats.org/officeDocument/2006/relationships/hyperlink" Target="http://www.wi-fi.org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/>
              <a:t>ΔΙΚΤΥΑ ΔΗΜΟΣΙΑΣ ΧΡΗΣΗΣ ΚΑΙ ΔΙΑΣΥΝΔΕΣΗ ΔΙΚΤΥΩΝ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384823"/>
            <a:ext cx="9144000" cy="2996506"/>
          </a:xfrm>
        </p:spPr>
        <p:txBody>
          <a:bodyPr>
            <a:normAutofit fontScale="92500"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#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9: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Πρότυπο ΙΕΕΕ 802.11</a:t>
            </a:r>
            <a:endParaRPr lang="en-US" sz="2800" dirty="0"/>
          </a:p>
          <a:p>
            <a:endParaRPr lang="el-GR" sz="2800" dirty="0"/>
          </a:p>
          <a:p>
            <a:r>
              <a:rPr lang="el-GR" sz="2800" dirty="0"/>
              <a:t>Βασίλειος Κόκκινος (εκ μέρους του Καθηγητή Χ. Ι. Μπούρα)</a:t>
            </a:r>
          </a:p>
          <a:p>
            <a:r>
              <a:rPr lang="el-GR" sz="2800" dirty="0"/>
              <a:t>Τμήμα Μηχανικών Η/Υ &amp; Πληροφορικής</a:t>
            </a:r>
            <a:r>
              <a:rPr lang="en-US" sz="2800" dirty="0"/>
              <a:t>, </a:t>
            </a:r>
            <a:r>
              <a:rPr lang="el-GR" sz="2800" dirty="0"/>
              <a:t>Πανεπιστήμιο Πατρών</a:t>
            </a:r>
          </a:p>
          <a:p>
            <a:r>
              <a:rPr lang="en-US" sz="2800" dirty="0"/>
              <a:t>email: </a:t>
            </a:r>
            <a:r>
              <a:rPr lang="en-US" sz="2800" dirty="0">
                <a:hlinkClick r:id="rId3"/>
              </a:rPr>
              <a:t>kokkinos@cti.gr</a:t>
            </a:r>
            <a:r>
              <a:rPr lang="el-GR" sz="2800" dirty="0"/>
              <a:t>, </a:t>
            </a:r>
            <a:endParaRPr lang="en-US" sz="2800" dirty="0"/>
          </a:p>
          <a:p>
            <a:r>
              <a:rPr lang="en-US" sz="2800" dirty="0"/>
              <a:t>site: </a:t>
            </a:r>
            <a:r>
              <a:rPr lang="en-US" sz="2800" dirty="0">
                <a:hlinkClick r:id="rId4"/>
              </a:rPr>
              <a:t>http://telematics.upatras.gr/telematics/bouras?language=el</a:t>
            </a:r>
            <a:endParaRPr lang="en-US" sz="2800" dirty="0"/>
          </a:p>
          <a:p>
            <a:endParaRPr lang="el-GR" sz="2800" dirty="0"/>
          </a:p>
        </p:txBody>
      </p:sp>
      <p:pic>
        <p:nvPicPr>
          <p:cNvPr id="6" name="Picture 5" descr="Λογότυπος ΠΠ Κάθετος Έγχρωμος  (JPEG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0296"/>
            <a:ext cx="3657600" cy="13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57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Υπηρεσίες</a:t>
            </a:r>
            <a:r>
              <a:rPr lang="en-GB" altLang="en-US"/>
              <a:t> Δ</a:t>
            </a:r>
            <a:r>
              <a:rPr lang="el-GR" altLang="en-US"/>
              <a:t>ικτύου</a:t>
            </a:r>
            <a:r>
              <a:rPr lang="en-GB" altLang="en-US"/>
              <a:t> 802.11</a:t>
            </a:r>
            <a:r>
              <a:rPr lang="el-GR" altLang="en-US"/>
              <a:t>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 err="1"/>
              <a:t>Το</a:t>
            </a:r>
            <a:r>
              <a:rPr lang="en-GB" altLang="en-US" dirty="0"/>
              <a:t> α</a:t>
            </a:r>
            <a:r>
              <a:rPr lang="en-GB" altLang="en-US" dirty="0" err="1"/>
              <a:t>σύρμ</a:t>
            </a:r>
            <a:r>
              <a:rPr lang="en-GB" altLang="en-US" dirty="0"/>
              <a:t>ατο δίκτυο 802.11 προσφέρει εννέα βασικές υπηρεσίες</a:t>
            </a:r>
            <a:r>
              <a:rPr lang="en-US" altLang="en-US" dirty="0"/>
              <a:t>:</a:t>
            </a:r>
          </a:p>
          <a:p>
            <a:pPr lvl="1"/>
            <a:r>
              <a:rPr lang="en-GB" altLang="en-US" u="sng" dirty="0"/>
              <a:t>Distribution: </a:t>
            </a:r>
            <a:r>
              <a:rPr lang="el-GR" altLang="en-US" dirty="0"/>
              <a:t>Α</a:t>
            </a:r>
            <a:r>
              <a:rPr lang="en-GB" altLang="en-US" dirty="0"/>
              <a:t>παρα</a:t>
            </a:r>
            <a:r>
              <a:rPr lang="en-GB" altLang="en-US" dirty="0" err="1"/>
              <a:t>ίτητη</a:t>
            </a:r>
            <a:r>
              <a:rPr lang="en-GB" altLang="en-US" dirty="0"/>
              <a:t> για την παράδοση ενός πλαισίου από το AP στον τελικό προορισμό του</a:t>
            </a:r>
          </a:p>
          <a:p>
            <a:pPr lvl="1"/>
            <a:r>
              <a:rPr lang="en-GB" altLang="en-US" u="sng" dirty="0"/>
              <a:t>Integration:</a:t>
            </a:r>
            <a:r>
              <a:rPr lang="en-GB" altLang="en-US" dirty="0"/>
              <a:t> </a:t>
            </a:r>
            <a:r>
              <a:rPr lang="el-GR" altLang="en-US" dirty="0"/>
              <a:t>Π</a:t>
            </a:r>
            <a:r>
              <a:rPr lang="en-GB" altLang="en-US" dirty="0"/>
              <a:t>α</a:t>
            </a:r>
            <a:r>
              <a:rPr lang="en-GB" altLang="en-US" dirty="0" err="1"/>
              <a:t>ρέχετ</a:t>
            </a:r>
            <a:r>
              <a:rPr lang="en-GB" altLang="en-US" dirty="0"/>
              <a:t>αι από το σύστημα διανομής</a:t>
            </a:r>
            <a:r>
              <a:rPr lang="el-GR" altLang="en-US" dirty="0"/>
              <a:t> και</a:t>
            </a:r>
            <a:r>
              <a:rPr lang="en-GB" altLang="en-US" dirty="0"/>
              <a:t> </a:t>
            </a:r>
            <a:r>
              <a:rPr lang="el-GR" altLang="en-US" dirty="0"/>
              <a:t>ε</a:t>
            </a:r>
            <a:r>
              <a:rPr lang="en-GB" altLang="en-US" dirty="0" err="1"/>
              <a:t>ίν</a:t>
            </a:r>
            <a:r>
              <a:rPr lang="en-GB" altLang="en-US" dirty="0"/>
              <a:t>αι υπεύθυνη για τη διασύνδεση του συστήματος διανομής DS </a:t>
            </a:r>
            <a:r>
              <a:rPr lang="el-GR" altLang="en-US" dirty="0"/>
              <a:t>με εξωτερικά δίκτυα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Υπηρεσίες</a:t>
            </a:r>
            <a:r>
              <a:rPr lang="en-GB" altLang="en-US" dirty="0"/>
              <a:t> Δ</a:t>
            </a:r>
            <a:r>
              <a:rPr lang="el-GR" altLang="en-US" dirty="0" err="1"/>
              <a:t>ικτύου</a:t>
            </a:r>
            <a:r>
              <a:rPr lang="en-GB" altLang="en-US" dirty="0"/>
              <a:t> 802.11</a:t>
            </a:r>
            <a:r>
              <a:rPr lang="el-GR" altLang="en-US" dirty="0"/>
              <a:t>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altLang="en-US" u="sng" dirty="0"/>
              <a:t>MSDU Delivery:</a:t>
            </a:r>
            <a:r>
              <a:rPr lang="en-GB" altLang="en-US" dirty="0"/>
              <a:t> </a:t>
            </a:r>
            <a:r>
              <a:rPr lang="el-GR" altLang="en-US" dirty="0"/>
              <a:t>Αφορά την</a:t>
            </a:r>
            <a:r>
              <a:rPr lang="en-GB" altLang="en-US" dirty="0"/>
              <a:t> πα</a:t>
            </a:r>
            <a:r>
              <a:rPr lang="en-GB" altLang="en-US" dirty="0" err="1"/>
              <a:t>ράδοση</a:t>
            </a:r>
            <a:r>
              <a:rPr lang="en-GB" altLang="en-US" dirty="0"/>
              <a:t> </a:t>
            </a:r>
            <a:r>
              <a:rPr lang="en-GB" altLang="en-US" dirty="0" err="1"/>
              <a:t>των</a:t>
            </a:r>
            <a:r>
              <a:rPr lang="en-GB" altLang="en-US" dirty="0"/>
              <a:t> πλα</a:t>
            </a:r>
            <a:r>
              <a:rPr lang="en-GB" altLang="en-US" dirty="0" err="1"/>
              <a:t>ισίων</a:t>
            </a:r>
            <a:r>
              <a:rPr lang="en-GB" altLang="en-US" dirty="0"/>
              <a:t> MAC </a:t>
            </a:r>
            <a:r>
              <a:rPr lang="en-GB" altLang="en-US" dirty="0" err="1"/>
              <a:t>στον</a:t>
            </a:r>
            <a:r>
              <a:rPr lang="en-GB" altLang="en-US" dirty="0"/>
              <a:t> </a:t>
            </a:r>
            <a:r>
              <a:rPr lang="en-GB" altLang="en-US" dirty="0" err="1"/>
              <a:t>τελικό</a:t>
            </a:r>
            <a:r>
              <a:rPr lang="en-GB" altLang="en-US" dirty="0"/>
              <a:t> π</a:t>
            </a:r>
            <a:r>
              <a:rPr lang="en-GB" altLang="en-US" dirty="0" err="1"/>
              <a:t>ροορισμό</a:t>
            </a:r>
            <a:r>
              <a:rPr lang="en-GB" altLang="en-US" dirty="0"/>
              <a:t> </a:t>
            </a:r>
            <a:r>
              <a:rPr lang="en-GB" altLang="en-US" dirty="0" err="1"/>
              <a:t>τους</a:t>
            </a:r>
            <a:endParaRPr lang="en-GB" altLang="en-US" dirty="0"/>
          </a:p>
          <a:p>
            <a:pPr lvl="1"/>
            <a:r>
              <a:rPr lang="en-GB" altLang="en-US" u="sng" dirty="0"/>
              <a:t>Association:</a:t>
            </a:r>
            <a:r>
              <a:rPr lang="en-GB" altLang="en-US" dirty="0"/>
              <a:t> </a:t>
            </a:r>
            <a:r>
              <a:rPr lang="el-GR" altLang="en-US" dirty="0"/>
              <a:t>Αφορά </a:t>
            </a:r>
            <a:r>
              <a:rPr lang="en-GB" altLang="en-US" dirty="0" err="1"/>
              <a:t>δι</a:t>
            </a:r>
            <a:r>
              <a:rPr lang="en-GB" altLang="en-US" dirty="0"/>
              <a:t>αδικασία συσχετισμού ενός σταθμού με το AP </a:t>
            </a:r>
            <a:r>
              <a:rPr lang="el-GR" dirty="0"/>
              <a:t>προκειμένου να γίνει εφικτή η αποστολή πλαισίων</a:t>
            </a:r>
            <a:endParaRPr lang="el-GR" altLang="en-US" dirty="0"/>
          </a:p>
          <a:p>
            <a:pPr lvl="1"/>
            <a:r>
              <a:rPr lang="en-GB" altLang="en-US" u="sng" dirty="0" err="1"/>
              <a:t>Reassociation</a:t>
            </a:r>
            <a:r>
              <a:rPr lang="en-GB" altLang="en-US" u="sng" dirty="0"/>
              <a:t>:</a:t>
            </a:r>
            <a:r>
              <a:rPr lang="en-GB" altLang="en-US" dirty="0"/>
              <a:t> </a:t>
            </a:r>
            <a:r>
              <a:rPr lang="en-GB" altLang="en-US" dirty="0" err="1"/>
              <a:t>Χρησιμο</a:t>
            </a:r>
            <a:r>
              <a:rPr lang="en-GB" altLang="en-US" dirty="0"/>
              <a:t>ποιείται από τους κινητούς σταθμούς σε περίπτωση μετακίνησης από </a:t>
            </a:r>
            <a:r>
              <a:rPr lang="el-GR" altLang="en-US" dirty="0"/>
              <a:t>ένα</a:t>
            </a:r>
            <a:r>
              <a:rPr lang="en-GB" altLang="en-US" dirty="0"/>
              <a:t> BSS </a:t>
            </a:r>
            <a:r>
              <a:rPr lang="en-GB" altLang="en-US" dirty="0" err="1"/>
              <a:t>σε</a:t>
            </a:r>
            <a:r>
              <a:rPr lang="en-GB" altLang="en-US" dirty="0"/>
              <a:t> </a:t>
            </a:r>
            <a:r>
              <a:rPr lang="en-GB" altLang="en-US" dirty="0" err="1"/>
              <a:t>άλλ</a:t>
            </a:r>
            <a:r>
              <a:rPr lang="el-GR" altLang="en-US" dirty="0"/>
              <a:t>ο</a:t>
            </a:r>
            <a:endParaRPr lang="en-GB" altLang="en-US" dirty="0"/>
          </a:p>
          <a:p>
            <a:pPr lvl="1"/>
            <a:r>
              <a:rPr lang="en-GB" altLang="en-US" u="sng" dirty="0"/>
              <a:t>Disassociation:</a:t>
            </a:r>
            <a:r>
              <a:rPr lang="en-GB" altLang="en-US" dirty="0"/>
              <a:t> </a:t>
            </a:r>
            <a:r>
              <a:rPr lang="el-GR" altLang="en-US" dirty="0"/>
              <a:t>Α</a:t>
            </a:r>
            <a:r>
              <a:rPr lang="en-GB" altLang="en-US" dirty="0"/>
              <a:t>φα</a:t>
            </a:r>
            <a:r>
              <a:rPr lang="en-GB" altLang="en-US" dirty="0" err="1"/>
              <a:t>ιρεί</a:t>
            </a:r>
            <a:r>
              <a:rPr lang="en-GB" altLang="en-US" dirty="0"/>
              <a:t> έναν σταθμό από το δίκτυο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Υπηρεσίες</a:t>
            </a:r>
            <a:r>
              <a:rPr lang="en-GB" altLang="en-US"/>
              <a:t> Δ</a:t>
            </a:r>
            <a:r>
              <a:rPr lang="el-GR" altLang="en-US"/>
              <a:t>ικτύου</a:t>
            </a:r>
            <a:r>
              <a:rPr lang="en-GB" altLang="en-US"/>
              <a:t> 802.11</a:t>
            </a:r>
            <a:r>
              <a:rPr lang="el-GR" altLang="en-US"/>
              <a:t>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GB" altLang="en-US" u="sng" dirty="0"/>
              <a:t>Authentication:</a:t>
            </a:r>
            <a:r>
              <a:rPr lang="en-GB" altLang="en-US" dirty="0"/>
              <a:t> </a:t>
            </a:r>
            <a:r>
              <a:rPr lang="el-GR" altLang="en-US" dirty="0"/>
              <a:t>Αναλαμβάνει την πιστοποίηση του χρήστη α</a:t>
            </a:r>
            <a:r>
              <a:rPr lang="en-GB" altLang="en-US" dirty="0"/>
              <a:t>ν απα</a:t>
            </a:r>
            <a:r>
              <a:rPr lang="en-GB" altLang="en-US" dirty="0" err="1"/>
              <a:t>ιτείτ</a:t>
            </a:r>
            <a:r>
              <a:rPr lang="en-GB" altLang="en-US" dirty="0"/>
              <a:t>αι από το διαχειριστή του δικτύου</a:t>
            </a:r>
          </a:p>
          <a:p>
            <a:pPr lvl="1"/>
            <a:r>
              <a:rPr lang="en-GB" altLang="en-US" u="sng" dirty="0" err="1"/>
              <a:t>Deauthentication</a:t>
            </a:r>
            <a:r>
              <a:rPr lang="en-GB" altLang="en-US" u="sng" dirty="0"/>
              <a:t>:</a:t>
            </a:r>
            <a:r>
              <a:rPr lang="en-GB" altLang="en-US" dirty="0"/>
              <a:t> </a:t>
            </a:r>
            <a:r>
              <a:rPr lang="el-GR" altLang="en-US" dirty="0"/>
              <a:t>Αφορά τον τ</a:t>
            </a:r>
            <a:r>
              <a:rPr lang="en-GB" altLang="en-US" dirty="0" err="1"/>
              <a:t>ερμ</a:t>
            </a:r>
            <a:r>
              <a:rPr lang="en-GB" altLang="en-US" dirty="0"/>
              <a:t>ατισμό μιας ισχύουσας κατάστασης authentication</a:t>
            </a:r>
          </a:p>
          <a:p>
            <a:pPr lvl="1"/>
            <a:r>
              <a:rPr lang="en-GB" altLang="en-US" u="sng" dirty="0"/>
              <a:t>Privacy:</a:t>
            </a:r>
            <a:r>
              <a:rPr lang="en-GB" altLang="en-US" dirty="0"/>
              <a:t> </a:t>
            </a:r>
            <a:r>
              <a:rPr lang="el-GR" altLang="en-US" dirty="0"/>
              <a:t>Αφορά την ασφάλεια των πληροφοριών που ανταλλάσσονται </a:t>
            </a:r>
          </a:p>
          <a:p>
            <a:pPr lvl="2"/>
            <a:r>
              <a:rPr lang="el-GR" dirty="0"/>
              <a:t>Το πρότυπο 802.11 έχει ορίσει την υπηρεσία κρυπτογράφησης δεδομένων </a:t>
            </a:r>
            <a:r>
              <a:rPr lang="el-GR" dirty="0" err="1"/>
              <a:t>Wired</a:t>
            </a:r>
            <a:r>
              <a:rPr lang="el-GR" dirty="0"/>
              <a:t> </a:t>
            </a:r>
            <a:r>
              <a:rPr lang="el-GR" dirty="0" err="1"/>
              <a:t>Equivalent</a:t>
            </a:r>
            <a:r>
              <a:rPr lang="el-GR" dirty="0"/>
              <a:t> </a:t>
            </a:r>
            <a:r>
              <a:rPr lang="el-GR" dirty="0" err="1"/>
              <a:t>Privacy</a:t>
            </a:r>
            <a:r>
              <a:rPr lang="el-GR" dirty="0"/>
              <a:t> (WEP), που όμως πλέον δεν εξασφαλίζει τη προστασία των πληροφοριών και για αυτό γίνονται προσπάθειες για να αντικατασταθεί</a:t>
            </a:r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Διαμόρφωση (</a:t>
            </a:r>
            <a:r>
              <a:rPr lang="en-US" altLang="en-US" dirty="0"/>
              <a:t>1/2</a:t>
            </a:r>
            <a:r>
              <a:rPr lang="el-GR" altLang="en-US" dirty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/>
              <a:t>Στο φυσικό επίπεδο αρχικά προδιαγράφονταν τρεις τεχνικές διαμόρφωσης:</a:t>
            </a:r>
          </a:p>
          <a:p>
            <a:pPr lvl="1"/>
            <a:r>
              <a:rPr lang="el-GR" altLang="en-US" dirty="0"/>
              <a:t>Υπέρυθρες (αρκετά παλιά και πλέον σε αχρηστία)</a:t>
            </a:r>
          </a:p>
          <a:p>
            <a:pPr lvl="1"/>
            <a:r>
              <a:rPr lang="el-GR" altLang="en-US" dirty="0"/>
              <a:t>Frequency </a:t>
            </a:r>
            <a:r>
              <a:rPr lang="el-GR" altLang="en-US" dirty="0" err="1"/>
              <a:t>Hopping</a:t>
            </a:r>
            <a:r>
              <a:rPr lang="el-GR" altLang="en-US" dirty="0"/>
              <a:t> </a:t>
            </a:r>
            <a:r>
              <a:rPr lang="el-GR" altLang="en-US" dirty="0" err="1"/>
              <a:t>Spread</a:t>
            </a:r>
            <a:r>
              <a:rPr lang="el-GR" altLang="en-US" dirty="0"/>
              <a:t> </a:t>
            </a:r>
            <a:r>
              <a:rPr lang="el-GR" altLang="en-US" dirty="0" err="1"/>
              <a:t>Spectrum</a:t>
            </a:r>
            <a:r>
              <a:rPr lang="el-GR" altLang="en-US" dirty="0"/>
              <a:t> ή FHSS (έφτανε μέχρι 2</a:t>
            </a:r>
            <a:r>
              <a:rPr lang="en-US" dirty="0"/>
              <a:t> Mbit/s</a:t>
            </a:r>
            <a:r>
              <a:rPr lang="el-GR" dirty="0"/>
              <a:t> ονομαστική ταχύτητα</a:t>
            </a:r>
            <a:r>
              <a:rPr lang="el-GR" altLang="en-US" dirty="0"/>
              <a:t>)</a:t>
            </a:r>
          </a:p>
          <a:p>
            <a:pPr lvl="1"/>
            <a:r>
              <a:rPr lang="el-GR" altLang="en-US" dirty="0" err="1"/>
              <a:t>Direct</a:t>
            </a:r>
            <a:r>
              <a:rPr lang="el-GR" altLang="en-US" dirty="0"/>
              <a:t> </a:t>
            </a:r>
            <a:r>
              <a:rPr lang="el-GR" altLang="en-US" dirty="0" err="1"/>
              <a:t>Sequence</a:t>
            </a:r>
            <a:r>
              <a:rPr lang="el-GR" altLang="en-US" dirty="0"/>
              <a:t> </a:t>
            </a:r>
            <a:r>
              <a:rPr lang="el-GR" altLang="en-US" dirty="0" err="1"/>
              <a:t>Spread</a:t>
            </a:r>
            <a:r>
              <a:rPr lang="el-GR" altLang="en-US" dirty="0"/>
              <a:t> </a:t>
            </a:r>
            <a:r>
              <a:rPr lang="el-GR" altLang="en-US" dirty="0" err="1"/>
              <a:t>Spectrum</a:t>
            </a:r>
            <a:r>
              <a:rPr lang="el-GR" altLang="en-US" dirty="0"/>
              <a:t> ή DSSS (Η βελτιωμένη του έκδοση το 1999 - </a:t>
            </a:r>
            <a:r>
              <a:rPr lang="en-US" dirty="0"/>
              <a:t>802.11b</a:t>
            </a:r>
            <a:r>
              <a:rPr lang="el-GR" dirty="0"/>
              <a:t> - έφτασε τα 11 </a:t>
            </a:r>
            <a:r>
              <a:rPr lang="en-US" dirty="0"/>
              <a:t>Mbit/s </a:t>
            </a:r>
            <a:r>
              <a:rPr lang="el-GR" dirty="0"/>
              <a:t>ονομαστικά και συνέβαλε στην καθιέρωση του προτύπου</a:t>
            </a:r>
            <a:r>
              <a:rPr lang="el-GR" altLang="en-US" dirty="0"/>
              <a:t>)</a:t>
            </a:r>
          </a:p>
          <a:p>
            <a:r>
              <a:rPr lang="el-GR" altLang="en-US" dirty="0"/>
              <a:t>Ζώνη συχνοτήτων 2.4 – 2.4835GHz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Διαμόρφωση (</a:t>
            </a:r>
            <a:r>
              <a:rPr lang="en-US" altLang="en-US" dirty="0"/>
              <a:t>2/2</a:t>
            </a:r>
            <a:r>
              <a:rPr lang="el-GR" altLang="en-US" dirty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dirty="0"/>
              <a:t>Στην ζώνη συχνοτήτων 5GHz η τεχνική η οποία χρησιμοποιείται είναι</a:t>
            </a:r>
            <a:r>
              <a:rPr lang="en-US" altLang="en-US" dirty="0"/>
              <a:t> </a:t>
            </a:r>
            <a:r>
              <a:rPr lang="el-GR" altLang="en-US" dirty="0"/>
              <a:t>η  </a:t>
            </a:r>
            <a:r>
              <a:rPr lang="el-GR" altLang="en-US" dirty="0" err="1"/>
              <a:t>Orthogonal</a:t>
            </a:r>
            <a:r>
              <a:rPr lang="el-GR" altLang="en-US" dirty="0"/>
              <a:t> Frequency Division </a:t>
            </a:r>
            <a:r>
              <a:rPr lang="el-GR" altLang="en-US" dirty="0" err="1"/>
              <a:t>Multiplexing</a:t>
            </a:r>
            <a:r>
              <a:rPr lang="el-GR" altLang="en-US" dirty="0"/>
              <a:t> (OFDM)</a:t>
            </a:r>
          </a:p>
          <a:p>
            <a:r>
              <a:rPr lang="el-GR" altLang="en-US" dirty="0"/>
              <a:t>Πετυχαίνει ρυθμούς μετάδοσης ως και 54Mbps (ονομαστικά)</a:t>
            </a:r>
          </a:p>
          <a:p>
            <a:r>
              <a:rPr lang="el-GR" altLang="en-US" dirty="0"/>
              <a:t>Αρχικά χρησιμοποιούταν μόνο για το πρότυπο ΙΕΕΕ 802.11</a:t>
            </a:r>
            <a:r>
              <a:rPr lang="en-US" altLang="en-US" dirty="0"/>
              <a:t>a</a:t>
            </a:r>
            <a:r>
              <a:rPr lang="el-GR" altLang="en-US" dirty="0"/>
              <a:t> (5</a:t>
            </a:r>
            <a:r>
              <a:rPr lang="en-US" altLang="en-US" dirty="0"/>
              <a:t>GHz</a:t>
            </a:r>
            <a:r>
              <a:rPr lang="el-GR" altLang="en-US" dirty="0"/>
              <a:t>)</a:t>
            </a:r>
          </a:p>
          <a:p>
            <a:r>
              <a:rPr lang="el-GR" altLang="en-US" dirty="0"/>
              <a:t>Σε επόμενη έκδοση (</a:t>
            </a:r>
            <a:r>
              <a:rPr lang="en-US" altLang="en-US" dirty="0"/>
              <a:t>802.11g</a:t>
            </a:r>
            <a:r>
              <a:rPr lang="el-GR" altLang="en-US" dirty="0"/>
              <a:t>) υιοθετήθηκε και στα </a:t>
            </a:r>
            <a:r>
              <a:rPr lang="en-US" dirty="0"/>
              <a:t>2.4 GHz</a:t>
            </a:r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Frequency Hopping SS</a:t>
            </a:r>
            <a:r>
              <a:rPr lang="el-GR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/>
              <a:t>Η ζώνη των 2,4GHz  διαιρείται σε 75 (ή 79) </a:t>
            </a:r>
            <a:r>
              <a:rPr lang="el-GR" altLang="en-US" dirty="0" err="1"/>
              <a:t>υποκανάλια</a:t>
            </a:r>
            <a:r>
              <a:rPr lang="el-GR" altLang="en-US" dirty="0"/>
              <a:t> του 1 MHz</a:t>
            </a:r>
            <a:endParaRPr lang="en-US" altLang="en-US" dirty="0"/>
          </a:p>
          <a:p>
            <a:r>
              <a:rPr lang="el-GR" altLang="en-US" dirty="0"/>
              <a:t>Ο πομπός και ο δέκτης συμφωνούν σε ένα </a:t>
            </a:r>
            <a:r>
              <a:rPr lang="el-GR" altLang="en-US" dirty="0" err="1"/>
              <a:t>hopping</a:t>
            </a:r>
            <a:r>
              <a:rPr lang="el-GR" altLang="en-US" dirty="0"/>
              <a:t> </a:t>
            </a:r>
            <a:r>
              <a:rPr lang="el-GR" altLang="en-US" dirty="0" err="1"/>
              <a:t>pattern</a:t>
            </a:r>
            <a:r>
              <a:rPr lang="el-GR" altLang="en-US" dirty="0"/>
              <a:t> και τα δεδομένα στέλνονται σε μια ακολουθία από αυτά τα </a:t>
            </a:r>
            <a:r>
              <a:rPr lang="el-GR" altLang="en-US" dirty="0" err="1"/>
              <a:t>υποκανάλια</a:t>
            </a:r>
            <a:endParaRPr lang="en-US" altLang="en-US" dirty="0"/>
          </a:p>
          <a:p>
            <a:r>
              <a:rPr lang="el-GR" altLang="en-US" dirty="0"/>
              <a:t>Κάθε σύνδεση χρησιμοποιεί διαφορετικό </a:t>
            </a:r>
            <a:r>
              <a:rPr lang="el-GR" altLang="en-US" dirty="0" err="1"/>
              <a:t>pattern</a:t>
            </a:r>
            <a:endParaRPr lang="el-GR" altLang="en-US" dirty="0"/>
          </a:p>
          <a:p>
            <a:r>
              <a:rPr lang="el-GR" altLang="en-US" dirty="0"/>
              <a:t>Τα </a:t>
            </a:r>
            <a:r>
              <a:rPr lang="en-US" altLang="en-US" dirty="0"/>
              <a:t>patterns</a:t>
            </a:r>
            <a:r>
              <a:rPr lang="el-GR" altLang="en-US" dirty="0"/>
              <a:t> είναι σχεδιασμένα ώστε να ελαχιστοποιούν την πιθανότητα δύο πομποί να χρησιμοποιούν το ίδιο </a:t>
            </a:r>
            <a:r>
              <a:rPr lang="el-GR" altLang="en-US" dirty="0" err="1"/>
              <a:t>υποκανάλι</a:t>
            </a:r>
            <a:r>
              <a:rPr lang="el-GR" altLang="en-US" dirty="0"/>
              <a:t> ταυτόχρονα</a:t>
            </a:r>
          </a:p>
          <a:p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Direct Sequence SS</a:t>
            </a:r>
            <a:r>
              <a:rPr lang="el-GR" altLang="en-US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H</a:t>
            </a:r>
            <a:r>
              <a:rPr lang="el-GR" altLang="en-US" dirty="0"/>
              <a:t> ζώνη των 2,4GHz διαιρείται σε 14 κανάλια που διαφέρουν κατά 5 MHz</a:t>
            </a:r>
          </a:p>
          <a:p>
            <a:r>
              <a:rPr lang="el-GR" altLang="en-US" dirty="0"/>
              <a:t>Το προς αποστολή σήμα πολλαπλασιάζεται με μια ακολουθία από </a:t>
            </a:r>
            <a:r>
              <a:rPr lang="en-US" altLang="en-US" dirty="0"/>
              <a:t>bits</a:t>
            </a:r>
            <a:r>
              <a:rPr lang="el-GR" altLang="en-US" dirty="0"/>
              <a:t> (</a:t>
            </a:r>
            <a:r>
              <a:rPr lang="en-US" altLang="en-US" dirty="0"/>
              <a:t>chip</a:t>
            </a:r>
            <a:r>
              <a:rPr lang="el-GR" altLang="en-US" dirty="0"/>
              <a:t>) πολύ μεγαλύτερης συχνότητας</a:t>
            </a:r>
            <a:r>
              <a:rPr lang="en-US" altLang="en-US" dirty="0"/>
              <a:t> </a:t>
            </a:r>
            <a:r>
              <a:rPr lang="el-GR" altLang="en-US" dirty="0"/>
              <a:t>και αυτό οδηγεί στο άπλωμα του φάσματος του τελικού προς αποστολή σήματος</a:t>
            </a:r>
            <a:endParaRPr lang="en-US" altLang="en-US" dirty="0"/>
          </a:p>
          <a:p>
            <a:r>
              <a:rPr lang="el-GR" altLang="en-US" dirty="0"/>
              <a:t>Ο δέκτης πρέπει να γνωρίζει την </a:t>
            </a:r>
            <a:r>
              <a:rPr lang="el-GR" altLang="en-US" dirty="0" err="1"/>
              <a:t>ψευδοτυχαία</a:t>
            </a:r>
            <a:r>
              <a:rPr lang="el-GR" altLang="en-US" dirty="0"/>
              <a:t> ακολουθία προκειμένου να αποκωδικοποιήσει σωστά το σήμα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Γραφική αναπαράσταση των καναλιών στη ζώνη των 2.4 </a:t>
            </a:r>
            <a:r>
              <a:rPr lang="en-US" dirty="0"/>
              <a:t>GHz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55576" y="5157192"/>
            <a:ext cx="7488832" cy="1015008"/>
          </a:xfrm>
        </p:spPr>
        <p:txBody>
          <a:bodyPr/>
          <a:lstStyle/>
          <a:p>
            <a:pPr algn="ctr"/>
            <a:r>
              <a:rPr lang="el-GR" dirty="0"/>
              <a:t>Γραφική αναπαράσταση των καναλιών στη ζώνη των 2.4 </a:t>
            </a:r>
            <a:r>
              <a:rPr lang="en-US" dirty="0"/>
              <a:t>GHz</a:t>
            </a:r>
            <a:r>
              <a:rPr lang="el-GR" dirty="0"/>
              <a:t> (</a:t>
            </a:r>
            <a:r>
              <a:rPr lang="en-US" dirty="0"/>
              <a:t>source: https://en.wikipedia.org/wiki/IEEE_802.11)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2636912"/>
            <a:ext cx="853244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6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Μέθοδοι Πρόσβασης στο Μέσο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Οι δύο τρόποι πρόσβασης στο </a:t>
            </a:r>
            <a:r>
              <a:rPr lang="en-US" altLang="en-US" dirty="0"/>
              <a:t>MAC </a:t>
            </a:r>
            <a:r>
              <a:rPr lang="el-GR" altLang="en-US" dirty="0"/>
              <a:t>επίπεδο που έχουν οριστεί είναι οι:</a:t>
            </a:r>
          </a:p>
          <a:p>
            <a:pPr lvl="1"/>
            <a:r>
              <a:rPr lang="el-GR" altLang="en-US" u="sng" dirty="0"/>
              <a:t>DCF (</a:t>
            </a:r>
            <a:r>
              <a:rPr lang="el-GR" altLang="en-US" u="sng" dirty="0" err="1"/>
              <a:t>Distributed</a:t>
            </a:r>
            <a:r>
              <a:rPr lang="el-GR" altLang="en-US" u="sng" dirty="0"/>
              <a:t> </a:t>
            </a:r>
            <a:r>
              <a:rPr lang="el-GR" altLang="en-US" u="sng" dirty="0" err="1"/>
              <a:t>Coordination</a:t>
            </a:r>
            <a:r>
              <a:rPr lang="el-GR" altLang="en-US" u="sng" dirty="0"/>
              <a:t> </a:t>
            </a:r>
            <a:r>
              <a:rPr lang="el-GR" altLang="en-US" u="sng" dirty="0" err="1"/>
              <a:t>Function</a:t>
            </a:r>
            <a:r>
              <a:rPr lang="el-GR" altLang="en-US" u="sng" dirty="0"/>
              <a:t>)</a:t>
            </a:r>
          </a:p>
          <a:p>
            <a:pPr lvl="2"/>
            <a:r>
              <a:rPr lang="el-GR" altLang="en-US" dirty="0"/>
              <a:t>Αποτελείται από έναν μηχανισμό CSMA/CA (</a:t>
            </a:r>
            <a:r>
              <a:rPr lang="el-GR" altLang="en-US" dirty="0" err="1"/>
              <a:t>Carrier</a:t>
            </a:r>
            <a:r>
              <a:rPr lang="el-GR" altLang="en-US" dirty="0"/>
              <a:t> </a:t>
            </a:r>
            <a:r>
              <a:rPr lang="el-GR" altLang="en-US" dirty="0" err="1"/>
              <a:t>Sense</a:t>
            </a:r>
            <a:r>
              <a:rPr lang="el-GR" altLang="en-US" dirty="0"/>
              <a:t> Multiple Access </a:t>
            </a:r>
            <a:r>
              <a:rPr lang="el-GR" altLang="en-US" dirty="0" err="1"/>
              <a:t>with</a:t>
            </a:r>
            <a:r>
              <a:rPr lang="el-GR" altLang="en-US" dirty="0"/>
              <a:t> </a:t>
            </a:r>
            <a:r>
              <a:rPr lang="el-GR" altLang="en-US" dirty="0" err="1"/>
              <a:t>Collision</a:t>
            </a:r>
            <a:r>
              <a:rPr lang="el-GR" altLang="en-US" dirty="0"/>
              <a:t> </a:t>
            </a:r>
            <a:r>
              <a:rPr lang="el-GR" altLang="en-US" dirty="0" err="1"/>
              <a:t>Avoidance</a:t>
            </a:r>
            <a:r>
              <a:rPr lang="el-GR" altLang="en-US" dirty="0"/>
              <a:t>)</a:t>
            </a:r>
          </a:p>
          <a:p>
            <a:pPr lvl="1"/>
            <a:r>
              <a:rPr lang="el-GR" altLang="en-US" u="sng" dirty="0"/>
              <a:t>PCF (</a:t>
            </a:r>
            <a:r>
              <a:rPr lang="el-GR" altLang="en-US" u="sng" dirty="0" err="1"/>
              <a:t>Point</a:t>
            </a:r>
            <a:r>
              <a:rPr lang="el-GR" altLang="en-US" u="sng" dirty="0"/>
              <a:t> </a:t>
            </a:r>
            <a:r>
              <a:rPr lang="el-GR" altLang="en-US" u="sng" dirty="0" err="1"/>
              <a:t>Coordination</a:t>
            </a:r>
            <a:r>
              <a:rPr lang="el-GR" altLang="en-US" u="sng" dirty="0"/>
              <a:t> </a:t>
            </a:r>
            <a:r>
              <a:rPr lang="el-GR" altLang="en-US" u="sng" dirty="0" err="1"/>
              <a:t>Function</a:t>
            </a:r>
            <a:r>
              <a:rPr lang="el-GR" altLang="en-US" u="sng" dirty="0"/>
              <a:t>)</a:t>
            </a:r>
          </a:p>
          <a:p>
            <a:pPr lvl="2"/>
            <a:r>
              <a:rPr lang="el-GR" altLang="en-US" dirty="0"/>
              <a:t>Χρησιμοποιείται για εφαρμογές πραγματικού χρόνου, όπου απαιτείται προνομιακή μεταχείριση έναντι της απλής αποστολής δεδομένων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CSMA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u="sng" dirty="0"/>
              <a:t>CSMA</a:t>
            </a:r>
            <a:r>
              <a:rPr lang="en-US" altLang="en-US" u="sng" dirty="0"/>
              <a:t> (Carrier Sense Multiple Access with Collision Avoidance):</a:t>
            </a:r>
          </a:p>
          <a:p>
            <a:pPr lvl="1"/>
            <a:r>
              <a:rPr lang="el-GR" altLang="en-US" dirty="0"/>
              <a:t>Έλεγχος αν ο δίαυλος είναι ελεύθερος για χρονικό διάστημα DISF (</a:t>
            </a:r>
            <a:r>
              <a:rPr lang="el-GR" altLang="en-US" dirty="0" err="1"/>
              <a:t>Distributed</a:t>
            </a:r>
            <a:r>
              <a:rPr lang="el-GR" altLang="en-US" dirty="0"/>
              <a:t> </a:t>
            </a:r>
            <a:r>
              <a:rPr lang="el-GR" altLang="en-US" dirty="0" err="1"/>
              <a:t>Inter</a:t>
            </a:r>
            <a:r>
              <a:rPr lang="el-GR" altLang="en-US" dirty="0"/>
              <a:t> </a:t>
            </a:r>
            <a:r>
              <a:rPr lang="el-GR" altLang="en-US" dirty="0" err="1"/>
              <a:t>Frame</a:t>
            </a:r>
            <a:r>
              <a:rPr lang="el-GR" altLang="en-US" dirty="0"/>
              <a:t> </a:t>
            </a:r>
            <a:r>
              <a:rPr lang="el-GR" altLang="en-US" dirty="0" err="1"/>
              <a:t>Space</a:t>
            </a:r>
            <a:r>
              <a:rPr lang="el-GR" altLang="en-US" dirty="0"/>
              <a:t>)</a:t>
            </a:r>
          </a:p>
          <a:p>
            <a:pPr lvl="1"/>
            <a:r>
              <a:rPr lang="el-GR" altLang="en-US" dirty="0"/>
              <a:t>Εκπομπή δεδομένων (Χωρίς έλεγχο συγκρούσεων)</a:t>
            </a:r>
          </a:p>
          <a:p>
            <a:pPr lvl="1"/>
            <a:r>
              <a:rPr lang="el-GR" altLang="en-US" dirty="0"/>
              <a:t>Ο δέκτης στέλνει </a:t>
            </a:r>
            <a:r>
              <a:rPr lang="en-US" altLang="en-US" dirty="0"/>
              <a:t>Acknowledgement</a:t>
            </a:r>
            <a:r>
              <a:rPr lang="el-GR" altLang="en-US" dirty="0"/>
              <a:t> (</a:t>
            </a:r>
            <a:r>
              <a:rPr lang="en-US" altLang="en-US" dirty="0"/>
              <a:t>ACK</a:t>
            </a:r>
            <a:r>
              <a:rPr lang="el-GR" altLang="en-US" dirty="0"/>
              <a:t>)</a:t>
            </a:r>
            <a:r>
              <a:rPr lang="en-US" altLang="en-US" dirty="0"/>
              <a:t> </a:t>
            </a:r>
            <a:r>
              <a:rPr lang="el-GR" altLang="en-US" dirty="0"/>
              <a:t>μετά από χρόνο SIFS (Short </a:t>
            </a:r>
            <a:r>
              <a:rPr lang="el-GR" altLang="en-US" dirty="0" err="1"/>
              <a:t>Inter</a:t>
            </a:r>
            <a:r>
              <a:rPr lang="el-GR" altLang="en-US" dirty="0"/>
              <a:t> </a:t>
            </a:r>
            <a:r>
              <a:rPr lang="el-GR" altLang="en-US" dirty="0" err="1"/>
              <a:t>Frame</a:t>
            </a:r>
            <a:r>
              <a:rPr lang="el-GR" altLang="en-US" dirty="0"/>
              <a:t> </a:t>
            </a:r>
            <a:r>
              <a:rPr lang="el-GR" altLang="en-US" dirty="0" err="1"/>
              <a:t>Space</a:t>
            </a:r>
            <a:r>
              <a:rPr lang="el-GR" altLang="en-US" dirty="0"/>
              <a:t>)</a:t>
            </a:r>
          </a:p>
          <a:p>
            <a:pPr lvl="1"/>
            <a:r>
              <a:rPr lang="el-GR" altLang="en-US" dirty="0"/>
              <a:t>Αν ο πομπός δεν λάβει </a:t>
            </a:r>
            <a:r>
              <a:rPr lang="en-US" altLang="en-US" dirty="0"/>
              <a:t>ACK </a:t>
            </a:r>
            <a:r>
              <a:rPr lang="el-GR" altLang="en-US" dirty="0"/>
              <a:t>τότε </a:t>
            </a:r>
            <a:r>
              <a:rPr lang="el-GR" altLang="en-US" dirty="0" err="1"/>
              <a:t>επαναμεταδίδει</a:t>
            </a:r>
            <a:endParaRPr lang="el-GR" altLang="en-US" dirty="0"/>
          </a:p>
          <a:p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n-US" dirty="0"/>
              <a:t>Βασικές Έννοιες και Ορισμοί</a:t>
            </a:r>
          </a:p>
          <a:p>
            <a:pPr>
              <a:lnSpc>
                <a:spcPct val="90000"/>
              </a:lnSpc>
            </a:pPr>
            <a:r>
              <a:rPr lang="el-GR" altLang="en-US" dirty="0"/>
              <a:t>Αρχιτεκτονική - Τοπολογίες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l-GR" altLang="en-US" dirty="0"/>
              <a:t>Ρυθμοί Μετάδοσης</a:t>
            </a:r>
          </a:p>
          <a:p>
            <a:pPr>
              <a:lnSpc>
                <a:spcPct val="90000"/>
              </a:lnSpc>
            </a:pPr>
            <a:r>
              <a:rPr lang="el-GR" altLang="en-US" dirty="0"/>
              <a:t>Μέθοδοι Πρόσβασης στο Μέσο</a:t>
            </a:r>
            <a:endParaRPr lang="en-GB" altLang="en-US" dirty="0"/>
          </a:p>
          <a:p>
            <a:pPr>
              <a:lnSpc>
                <a:spcPct val="90000"/>
              </a:lnSpc>
            </a:pPr>
            <a:r>
              <a:rPr lang="el-GR" altLang="en-US" dirty="0" err="1"/>
              <a:t>Υποπρότυπα</a:t>
            </a:r>
            <a:r>
              <a:rPr lang="el-GR" altLang="en-US" dirty="0"/>
              <a:t> ΙΕΕΕ 802.11</a:t>
            </a:r>
            <a:r>
              <a:rPr lang="en-US" altLang="en-US" dirty="0"/>
              <a:t>x</a:t>
            </a:r>
          </a:p>
          <a:p>
            <a:pPr>
              <a:lnSpc>
                <a:spcPct val="90000"/>
              </a:lnSpc>
            </a:pPr>
            <a:r>
              <a:rPr lang="el-GR" altLang="en-US" dirty="0"/>
              <a:t>Ποιότητα Υπηρεσίας σε</a:t>
            </a:r>
            <a:r>
              <a:rPr lang="en-US" altLang="en-US" dirty="0"/>
              <a:t> WLANs</a:t>
            </a:r>
          </a:p>
          <a:p>
            <a:pPr>
              <a:lnSpc>
                <a:spcPct val="90000"/>
              </a:lnSpc>
            </a:pPr>
            <a:r>
              <a:rPr lang="el-GR" altLang="en-US" dirty="0"/>
              <a:t>Ασφάλεια </a:t>
            </a:r>
            <a:r>
              <a:rPr lang="en-US" altLang="en-US" dirty="0"/>
              <a:t>WLANs</a:t>
            </a:r>
            <a:endParaRPr lang="el-GR" altLang="en-US" dirty="0"/>
          </a:p>
          <a:p>
            <a:pPr lvl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err="1"/>
              <a:t>Collision</a:t>
            </a:r>
            <a:r>
              <a:rPr lang="el-GR" altLang="en-US" dirty="0"/>
              <a:t> </a:t>
            </a:r>
            <a:r>
              <a:rPr lang="el-GR" altLang="en-US" dirty="0" err="1"/>
              <a:t>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u="sng" dirty="0"/>
              <a:t>CA (</a:t>
            </a:r>
            <a:r>
              <a:rPr lang="el-GR" altLang="en-US" u="sng" dirty="0" err="1"/>
              <a:t>Collision</a:t>
            </a:r>
            <a:r>
              <a:rPr lang="el-GR" altLang="en-US" u="sng" dirty="0"/>
              <a:t> </a:t>
            </a:r>
            <a:r>
              <a:rPr lang="el-GR" altLang="en-US" u="sng" dirty="0" err="1"/>
              <a:t>Avoidance</a:t>
            </a:r>
            <a:r>
              <a:rPr lang="el-GR" altLang="en-US" u="sng" dirty="0"/>
              <a:t>):</a:t>
            </a:r>
          </a:p>
          <a:p>
            <a:pPr lvl="1"/>
            <a:r>
              <a:rPr lang="el-GR" altLang="en-US" dirty="0"/>
              <a:t>Ο πομπός στέλνει ένα </a:t>
            </a:r>
            <a:r>
              <a:rPr lang="en-US" altLang="en-US" dirty="0"/>
              <a:t>Request to Send</a:t>
            </a:r>
            <a:r>
              <a:rPr lang="el-GR" altLang="en-US" dirty="0"/>
              <a:t> (</a:t>
            </a:r>
            <a:r>
              <a:rPr lang="en-US" altLang="en-US" dirty="0"/>
              <a:t>RTS</a:t>
            </a:r>
            <a:r>
              <a:rPr lang="el-GR" altLang="en-US" dirty="0"/>
              <a:t>)</a:t>
            </a:r>
            <a:r>
              <a:rPr lang="en-US" altLang="en-US" dirty="0"/>
              <a:t> </a:t>
            </a:r>
            <a:r>
              <a:rPr lang="el-GR" altLang="en-US" dirty="0"/>
              <a:t>στο δέκτη</a:t>
            </a:r>
          </a:p>
          <a:p>
            <a:pPr lvl="1"/>
            <a:r>
              <a:rPr lang="el-GR" altLang="en-US" dirty="0"/>
              <a:t>Αν ο δέκτης εκείνη τη χρονική στιγμή δεν επικοινωνεί με άλλο </a:t>
            </a:r>
            <a:r>
              <a:rPr lang="en-US" altLang="en-US" dirty="0"/>
              <a:t>STA </a:t>
            </a:r>
            <a:r>
              <a:rPr lang="el-GR" altLang="en-US" dirty="0"/>
              <a:t>στέλνει στον πομπό ένα </a:t>
            </a:r>
            <a:r>
              <a:rPr lang="en-US" altLang="en-US" dirty="0"/>
              <a:t>Clear to Send</a:t>
            </a:r>
            <a:r>
              <a:rPr lang="el-GR" altLang="en-US" dirty="0"/>
              <a:t> (</a:t>
            </a:r>
            <a:r>
              <a:rPr lang="en-US" altLang="en-US" dirty="0"/>
              <a:t>CTS</a:t>
            </a:r>
            <a:r>
              <a:rPr lang="el-GR" altLang="en-US" dirty="0"/>
              <a:t>)</a:t>
            </a:r>
          </a:p>
          <a:p>
            <a:pPr lvl="1"/>
            <a:r>
              <a:rPr lang="el-GR" altLang="en-US" dirty="0"/>
              <a:t>Όσα </a:t>
            </a:r>
            <a:r>
              <a:rPr lang="en-US" altLang="en-US" dirty="0"/>
              <a:t>STAs </a:t>
            </a:r>
            <a:r>
              <a:rPr lang="el-GR" altLang="en-US" dirty="0"/>
              <a:t>ακούν το </a:t>
            </a:r>
            <a:r>
              <a:rPr lang="en-US" altLang="en-US" dirty="0"/>
              <a:t>CTS</a:t>
            </a:r>
            <a:r>
              <a:rPr lang="el-GR" altLang="en-US" dirty="0"/>
              <a:t> δεν επιτρέπεται να εκπέμψουν</a:t>
            </a:r>
          </a:p>
          <a:p>
            <a:pPr lvl="1"/>
            <a:r>
              <a:rPr lang="el-GR" altLang="en-US" dirty="0"/>
              <a:t>Στη συνέχεια ο πομπός στέλνει τα πακέτα και περιμένει επιβεβαίωση</a:t>
            </a:r>
          </a:p>
          <a:p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/>
              <a:t>Διαδικασία Πρόσβασης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Η διαδικασία πρόσβασης στο δίκτυο αποτελείται από τα ακόλουθα στάδια:</a:t>
            </a:r>
          </a:p>
          <a:p>
            <a:pPr lvl="1"/>
            <a:r>
              <a:rPr lang="en-US" altLang="en-US" dirty="0"/>
              <a:t>Scanning</a:t>
            </a:r>
            <a:endParaRPr lang="el-GR" altLang="en-US" dirty="0"/>
          </a:p>
          <a:p>
            <a:pPr lvl="1"/>
            <a:r>
              <a:rPr lang="en-US" altLang="en-US" dirty="0"/>
              <a:t>Joining</a:t>
            </a:r>
          </a:p>
          <a:p>
            <a:pPr lvl="1"/>
            <a:r>
              <a:rPr lang="en-US" altLang="en-US" dirty="0"/>
              <a:t>Authentication</a:t>
            </a:r>
          </a:p>
          <a:p>
            <a:pPr lvl="1"/>
            <a:r>
              <a:rPr lang="en-US" altLang="en-US" dirty="0"/>
              <a:t>Association</a:t>
            </a:r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n-US" dirty="0"/>
              <a:t>Εντοπισμός του δικτύου που ο κινητός σταθμός θέλει να αποκτήσει πρόσβαση</a:t>
            </a:r>
          </a:p>
          <a:p>
            <a:pPr lvl="1"/>
            <a:r>
              <a:rPr lang="el-GR" altLang="en-US" u="sng" dirty="0"/>
              <a:t>Ενεργητική Ανίχνευση (</a:t>
            </a:r>
            <a:r>
              <a:rPr lang="en-US" altLang="en-US" u="sng" dirty="0"/>
              <a:t>Active Scanning):</a:t>
            </a:r>
            <a:r>
              <a:rPr lang="en-US" altLang="en-US" dirty="0"/>
              <a:t> </a:t>
            </a:r>
            <a:r>
              <a:rPr lang="el-GR" altLang="en-US" dirty="0"/>
              <a:t>Ο</a:t>
            </a:r>
            <a:r>
              <a:rPr lang="en-US" altLang="en-US" dirty="0"/>
              <a:t> </a:t>
            </a:r>
            <a:r>
              <a:rPr lang="en-US" altLang="en-US" dirty="0" err="1"/>
              <a:t>στ</a:t>
            </a:r>
            <a:r>
              <a:rPr lang="en-US" altLang="en-US" dirty="0"/>
              <a:t>αθμός εκπέμπει περιοδικά πλαίσια Probe Request </a:t>
            </a:r>
            <a:r>
              <a:rPr lang="el-GR" altLang="en-US" dirty="0"/>
              <a:t>με </a:t>
            </a:r>
            <a:r>
              <a:rPr lang="en-US" altLang="en-US" dirty="0" err="1"/>
              <a:t>το</a:t>
            </a:r>
            <a:r>
              <a:rPr lang="en-US" altLang="en-US" dirty="0"/>
              <a:t> network name </a:t>
            </a:r>
            <a:r>
              <a:rPr lang="en-US" altLang="en-US" dirty="0" err="1"/>
              <a:t>του</a:t>
            </a:r>
            <a:r>
              <a:rPr lang="en-US" altLang="en-US" dirty="0"/>
              <a:t> </a:t>
            </a:r>
            <a:r>
              <a:rPr lang="en-US" altLang="en-US" dirty="0" err="1"/>
              <a:t>δικτύου</a:t>
            </a:r>
            <a:r>
              <a:rPr lang="en-US" altLang="en-US" dirty="0"/>
              <a:t> π</a:t>
            </a:r>
            <a:r>
              <a:rPr lang="en-US" altLang="en-US" dirty="0" err="1"/>
              <a:t>ου</a:t>
            </a:r>
            <a:r>
              <a:rPr lang="en-US" altLang="en-US" dirty="0"/>
              <a:t> </a:t>
            </a:r>
            <a:r>
              <a:rPr lang="en-US" altLang="en-US" dirty="0" err="1"/>
              <a:t>ψάχνει</a:t>
            </a:r>
            <a:r>
              <a:rPr lang="el-GR" altLang="en-US" dirty="0"/>
              <a:t> </a:t>
            </a:r>
            <a:r>
              <a:rPr lang="en-US" altLang="en-US" dirty="0" err="1"/>
              <a:t>σε</a:t>
            </a:r>
            <a:r>
              <a:rPr lang="en-US" altLang="en-US" dirty="0"/>
              <a:t> όλα τα διαθέσιμα κανάλια </a:t>
            </a:r>
            <a:endParaRPr lang="el-GR" altLang="en-US" dirty="0"/>
          </a:p>
          <a:p>
            <a:pPr lvl="1"/>
            <a:r>
              <a:rPr lang="el-GR" altLang="en-US" u="sng" dirty="0"/>
              <a:t>Παθητική Ανίχνευση </a:t>
            </a:r>
            <a:r>
              <a:rPr lang="en-US" altLang="en-US" u="sng" dirty="0"/>
              <a:t>(Passive Scanning):</a:t>
            </a:r>
            <a:r>
              <a:rPr lang="el-GR" altLang="en-US" dirty="0"/>
              <a:t> Ο</a:t>
            </a:r>
            <a:r>
              <a:rPr lang="en-US" altLang="en-US" dirty="0"/>
              <a:t> </a:t>
            </a:r>
            <a:r>
              <a:rPr lang="en-US" altLang="en-US" dirty="0" err="1"/>
              <a:t>στ</a:t>
            </a:r>
            <a:r>
              <a:rPr lang="en-US" altLang="en-US" dirty="0"/>
              <a:t>αθμός δεν εκπέμπει</a:t>
            </a:r>
            <a:r>
              <a:rPr lang="el-GR" altLang="en-US" dirty="0"/>
              <a:t> αλλά π</a:t>
            </a:r>
            <a:r>
              <a:rPr lang="en-US" altLang="en-US" dirty="0"/>
              <a:t>αρα</a:t>
            </a:r>
            <a:r>
              <a:rPr lang="en-US" altLang="en-US" dirty="0" err="1"/>
              <a:t>κολουθεί</a:t>
            </a:r>
            <a:r>
              <a:rPr lang="en-US" altLang="en-US" dirty="0"/>
              <a:t> τα </a:t>
            </a:r>
            <a:r>
              <a:rPr lang="en-US" altLang="en-US" dirty="0" err="1"/>
              <a:t>δι</a:t>
            </a:r>
            <a:r>
              <a:rPr lang="en-US" altLang="en-US" dirty="0"/>
              <a:t>αθέσιμα κανάλια ψάχνοντας για πλαίσια Beacon που δηλώνουν την ύπαρξη κάποιου δικτύου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Joining</a:t>
            </a:r>
            <a:r>
              <a:rPr lang="el-GR" altLang="en-US"/>
              <a:t> - </a:t>
            </a:r>
            <a:r>
              <a:rPr lang="en-US" altLang="en-US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u="sng" dirty="0"/>
              <a:t>Joining:</a:t>
            </a:r>
            <a:r>
              <a:rPr lang="en-US" altLang="en-US" dirty="0"/>
              <a:t> Ο </a:t>
            </a:r>
            <a:r>
              <a:rPr lang="en-US" altLang="en-US" dirty="0" err="1"/>
              <a:t>στ</a:t>
            </a:r>
            <a:r>
              <a:rPr lang="en-US" altLang="en-US" dirty="0"/>
              <a:t>αθμός</a:t>
            </a:r>
            <a:r>
              <a:rPr lang="el-GR" altLang="en-US" dirty="0"/>
              <a:t> -</a:t>
            </a:r>
            <a:r>
              <a:rPr lang="en-US" altLang="en-US" dirty="0"/>
              <a:t> </a:t>
            </a:r>
            <a:r>
              <a:rPr lang="en-US" altLang="en-US" dirty="0" err="1"/>
              <a:t>έχοντ</a:t>
            </a:r>
            <a:r>
              <a:rPr lang="en-US" altLang="en-US" dirty="0"/>
              <a:t>ας τις απαραίτητες πληροφορίες από το scanning</a:t>
            </a:r>
            <a:r>
              <a:rPr lang="el-GR" altLang="en-US" dirty="0"/>
              <a:t> -</a:t>
            </a:r>
            <a:r>
              <a:rPr lang="en-US" altLang="en-US" dirty="0"/>
              <a:t> εξετάζει τις παραμέτρους κάθε BSS και αποφασίζει με ποιο από αυτά θα προχωρήσει τη διαδικασία του association</a:t>
            </a:r>
          </a:p>
          <a:p>
            <a:r>
              <a:rPr lang="en-US" altLang="en-US" u="sng" dirty="0"/>
              <a:t>Authentication:</a:t>
            </a:r>
            <a:r>
              <a:rPr lang="en-US" altLang="en-US" dirty="0"/>
              <a:t> </a:t>
            </a:r>
            <a:r>
              <a:rPr lang="en-US" altLang="en-US" dirty="0" err="1"/>
              <a:t>Αφού</a:t>
            </a:r>
            <a:r>
              <a:rPr lang="en-US" altLang="en-US" dirty="0"/>
              <a:t> ο </a:t>
            </a:r>
            <a:r>
              <a:rPr lang="en-US" altLang="en-US" dirty="0" err="1"/>
              <a:t>στ</a:t>
            </a:r>
            <a:r>
              <a:rPr lang="en-US" altLang="en-US" dirty="0"/>
              <a:t>αθμός επιλέξει σε ποιο BSS θέλει να προσχωρήσει (joining) πρέπει να ακολουθήσει τη διαδικασία του authentication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/>
              <a:t>Association: </a:t>
            </a:r>
            <a:r>
              <a:rPr lang="en-GB" altLang="en-US" dirty="0" err="1"/>
              <a:t>Το</a:t>
            </a:r>
            <a:r>
              <a:rPr lang="en-GB" altLang="en-US" dirty="0"/>
              <a:t> association </a:t>
            </a:r>
            <a:r>
              <a:rPr lang="en-GB" altLang="en-US" dirty="0" err="1"/>
              <a:t>του</a:t>
            </a:r>
            <a:r>
              <a:rPr lang="en-GB" altLang="en-US" dirty="0"/>
              <a:t> </a:t>
            </a:r>
            <a:r>
              <a:rPr lang="en-GB" altLang="en-US" dirty="0" err="1"/>
              <a:t>στ</a:t>
            </a:r>
            <a:r>
              <a:rPr lang="en-GB" altLang="en-US" dirty="0"/>
              <a:t>αθμού με το A</a:t>
            </a:r>
            <a:r>
              <a:rPr lang="en-US" altLang="en-US" dirty="0" err="1"/>
              <a:t>ccess</a:t>
            </a:r>
            <a:r>
              <a:rPr lang="en-US" altLang="en-US" dirty="0"/>
              <a:t> </a:t>
            </a:r>
            <a:r>
              <a:rPr lang="en-GB" altLang="en-US" dirty="0"/>
              <a:t>Point (AP) είναι το τελικό βήμα για να αποκτήσει ο σταθμός πρόσβαση στο δίκτυο </a:t>
            </a:r>
            <a:endParaRPr lang="el-GR" altLang="en-US" dirty="0"/>
          </a:p>
          <a:p>
            <a:r>
              <a:rPr lang="en-GB" altLang="en-US" dirty="0" err="1"/>
              <a:t>Το</a:t>
            </a:r>
            <a:r>
              <a:rPr lang="en-GB" altLang="en-US" dirty="0"/>
              <a:t> association απα</a:t>
            </a:r>
            <a:r>
              <a:rPr lang="en-GB" altLang="en-US" dirty="0" err="1"/>
              <a:t>ιτεί</a:t>
            </a:r>
            <a:r>
              <a:rPr lang="en-GB" altLang="en-US" dirty="0"/>
              <a:t> </a:t>
            </a:r>
            <a:r>
              <a:rPr lang="en-GB" altLang="en-US" dirty="0" err="1"/>
              <a:t>την</a:t>
            </a:r>
            <a:r>
              <a:rPr lang="en-GB" altLang="en-US" dirty="0"/>
              <a:t> α</a:t>
            </a:r>
            <a:r>
              <a:rPr lang="en-GB" altLang="en-US" dirty="0" err="1"/>
              <a:t>ντ</a:t>
            </a:r>
            <a:r>
              <a:rPr lang="en-GB" altLang="en-US" dirty="0"/>
              <a:t>αλλαγή δύο πλαισίων μεταξύ σταθμού και A</a:t>
            </a:r>
            <a:r>
              <a:rPr lang="en-US" altLang="en-US" dirty="0" err="1"/>
              <a:t>ccess</a:t>
            </a:r>
            <a:r>
              <a:rPr lang="en-US" altLang="en-US" dirty="0"/>
              <a:t> </a:t>
            </a:r>
            <a:r>
              <a:rPr lang="en-GB" altLang="en-US" dirty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Διαδικασία </a:t>
            </a:r>
            <a:r>
              <a:rPr lang="en-US" altLang="en-US" dirty="0"/>
              <a:t>Authentication</a:t>
            </a:r>
            <a:r>
              <a:rPr lang="el-GR" altLang="en-US" dirty="0"/>
              <a:t> - </a:t>
            </a:r>
            <a:r>
              <a:rPr lang="en-US" altLang="en-US" dirty="0"/>
              <a:t>Association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altLang="en-US" dirty="0"/>
          </a:p>
          <a:p>
            <a:r>
              <a:rPr lang="el-GR" altLang="en-US" dirty="0"/>
              <a:t>Διαδικασία </a:t>
            </a:r>
            <a:r>
              <a:rPr lang="en-US" altLang="en-US" dirty="0"/>
              <a:t>Authentication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l-GR" altLang="en-US" dirty="0"/>
              <a:t>Διαδικασία </a:t>
            </a:r>
            <a:r>
              <a:rPr lang="en-US" altLang="en-US" dirty="0"/>
              <a:t>Association</a:t>
            </a:r>
          </a:p>
          <a:p>
            <a:endParaRPr lang="en-US" dirty="0"/>
          </a:p>
        </p:txBody>
      </p:sp>
      <p:pic>
        <p:nvPicPr>
          <p:cNvPr id="3074" name="Picture 2" descr="C:\Users\tseliou\Desktop\Untitled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7997" y="1628800"/>
            <a:ext cx="3649195" cy="4225384"/>
          </a:xfrm>
        </p:spPr>
      </p:pic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Συσχέτιση και Περιαγωγή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n-US" dirty="0"/>
              <a:t>Το 802.11 MAC επίπεδο είναι υπεύθυνο για το πως ένας σταθμός συσχετίζεται με ένα σημείο πρόσβασης</a:t>
            </a:r>
            <a:endParaRPr lang="en-US" altLang="en-US" dirty="0"/>
          </a:p>
          <a:p>
            <a:r>
              <a:rPr lang="el-GR" altLang="en-US" dirty="0"/>
              <a:t>Έχει σχεδιαστεί ώστε να υποστηρίζει κινητικότητα (περιαγωγή/ </a:t>
            </a:r>
            <a:r>
              <a:rPr lang="el-GR" altLang="en-US" dirty="0" err="1"/>
              <a:t>διαπομπή</a:t>
            </a:r>
            <a:r>
              <a:rPr lang="el-GR" altLang="en-US" dirty="0"/>
              <a:t>)</a:t>
            </a:r>
          </a:p>
          <a:p>
            <a:r>
              <a:rPr lang="el-GR" altLang="en-US" dirty="0"/>
              <a:t>Όταν ένας πελάτης μπει στην εμβέλεια ενός ή περισσότερων σημείων πρόσβασης διαλέγει ένα</a:t>
            </a:r>
            <a:r>
              <a:rPr lang="en-US" altLang="en-US" dirty="0"/>
              <a:t>,</a:t>
            </a:r>
            <a:r>
              <a:rPr lang="el-GR" altLang="en-US" dirty="0"/>
              <a:t> βασιζόμενος στην ισχύ του σήματος και τα ποσοστά λαθών</a:t>
            </a:r>
          </a:p>
          <a:p>
            <a:r>
              <a:rPr lang="el-GR" altLang="en-US" dirty="0"/>
              <a:t>Μόλις γίνει δεκτός, ο πελάτης συγχρονίζεται στη ραδιοσυχνότητα του καναλιού του AP</a:t>
            </a:r>
          </a:p>
          <a:p>
            <a:r>
              <a:rPr lang="el-GR" altLang="en-US" dirty="0"/>
              <a:t>Περιοδικά εξετάζει όλα τα κανάλια ψάχνοντας σημείο πρόσβασης με καλύτερη απόδοση και αν βρει, συσχετίζεται με το νέο AP</a:t>
            </a:r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 err="1"/>
              <a:t>Υποπρότυπα</a:t>
            </a:r>
            <a:r>
              <a:rPr lang="el-GR" altLang="en-US" dirty="0"/>
              <a:t> ΙΕΕΕ 802.11</a:t>
            </a:r>
            <a:r>
              <a:rPr lang="en-US" altLang="en-US" dirty="0"/>
              <a:t> (1/</a:t>
            </a:r>
            <a:r>
              <a:rPr lang="el-GR" altLang="en-US" dirty="0"/>
              <a:t>7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1152128"/>
          </a:xfrm>
        </p:spPr>
        <p:txBody>
          <a:bodyPr>
            <a:normAutofit lnSpcReduction="10000"/>
          </a:bodyPr>
          <a:lstStyle/>
          <a:p>
            <a:r>
              <a:rPr lang="el-GR" altLang="en-US" sz="1800" u="sng" dirty="0"/>
              <a:t>ΙΕΕΕ 802.11</a:t>
            </a:r>
            <a:r>
              <a:rPr lang="en-US" altLang="en-US" sz="1800" u="sng" dirty="0"/>
              <a:t>a</a:t>
            </a:r>
          </a:p>
          <a:p>
            <a:pPr lvl="1"/>
            <a:r>
              <a:rPr lang="el-GR" altLang="en-US" sz="1600" dirty="0"/>
              <a:t>Χρησιμοποιεί τη ζώνη των 5</a:t>
            </a:r>
            <a:r>
              <a:rPr lang="en-US" altLang="en-US" sz="1600" dirty="0"/>
              <a:t>GHz </a:t>
            </a:r>
            <a:r>
              <a:rPr lang="el-GR" altLang="en-US" sz="1600" dirty="0"/>
              <a:t>και </a:t>
            </a:r>
            <a:r>
              <a:rPr lang="en-US" altLang="en-US" sz="1600" dirty="0"/>
              <a:t>OFDM. </a:t>
            </a:r>
            <a:endParaRPr lang="el-GR" altLang="en-US" sz="1600" dirty="0"/>
          </a:p>
          <a:p>
            <a:pPr lvl="1"/>
            <a:r>
              <a:rPr lang="el-GR" altLang="en-US" sz="1600" dirty="0"/>
              <a:t>Ταχύτητα</a:t>
            </a:r>
            <a:r>
              <a:rPr lang="en-US" altLang="en-US" sz="1600" dirty="0"/>
              <a:t>:&lt;</a:t>
            </a:r>
            <a:r>
              <a:rPr lang="el-GR" altLang="en-US" sz="1600" dirty="0"/>
              <a:t>54Μ</a:t>
            </a:r>
            <a:r>
              <a:rPr lang="en-US" altLang="en-US" sz="1600" dirty="0"/>
              <a:t>bps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52936"/>
            <a:ext cx="5688632" cy="261349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70544" y="5610446"/>
            <a:ext cx="7416824" cy="957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600" dirty="0"/>
              <a:t>Χαρακτηριστικά του 802.11</a:t>
            </a:r>
            <a:r>
              <a:rPr lang="en-US" sz="1600" dirty="0"/>
              <a:t>a (source: https://www.grandmetric.com/2018/05/29/wi-fi-standards-evolution/)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 err="1"/>
              <a:t>Υποπρότυπα</a:t>
            </a:r>
            <a:r>
              <a:rPr lang="el-GR" altLang="en-US" dirty="0"/>
              <a:t> ΙΕΕΕ 802.11</a:t>
            </a:r>
            <a:r>
              <a:rPr lang="en-US" altLang="en-US" dirty="0"/>
              <a:t> (</a:t>
            </a:r>
            <a:r>
              <a:rPr lang="el-GR" altLang="en-US" dirty="0"/>
              <a:t>2/7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1800" u="sng" dirty="0"/>
              <a:t>IEEE 802.11b</a:t>
            </a:r>
            <a:r>
              <a:rPr lang="el-GR" altLang="en-US" sz="1800" u="sng" dirty="0"/>
              <a:t> (Χρησιμοποιείται στην Ελλάδα)</a:t>
            </a:r>
            <a:endParaRPr lang="en-US" altLang="en-US" sz="1800" u="sng" dirty="0"/>
          </a:p>
          <a:p>
            <a:pPr lvl="1"/>
            <a:r>
              <a:rPr lang="el-GR" altLang="en-US" sz="1600" dirty="0"/>
              <a:t>Χρησιμοποιεί τη ζώνη των </a:t>
            </a:r>
            <a:r>
              <a:rPr lang="en-US" altLang="en-US" sz="1600" dirty="0"/>
              <a:t>2.4GHz </a:t>
            </a:r>
            <a:r>
              <a:rPr lang="el-GR" altLang="en-US" sz="1600" dirty="0"/>
              <a:t>και </a:t>
            </a:r>
            <a:r>
              <a:rPr lang="en-US" altLang="en-US" sz="1600" dirty="0"/>
              <a:t>DSSS</a:t>
            </a:r>
            <a:r>
              <a:rPr lang="el-GR" altLang="en-US" sz="1600" dirty="0"/>
              <a:t>. </a:t>
            </a:r>
          </a:p>
          <a:p>
            <a:pPr lvl="1"/>
            <a:r>
              <a:rPr lang="el-GR" altLang="en-US" sz="1600" dirty="0"/>
              <a:t>Ταχύτητα</a:t>
            </a:r>
            <a:r>
              <a:rPr lang="en-US" altLang="en-US" sz="1600" dirty="0"/>
              <a:t>:&lt;</a:t>
            </a:r>
            <a:r>
              <a:rPr lang="el-GR" altLang="en-US" sz="1600" dirty="0"/>
              <a:t>11Μ</a:t>
            </a:r>
            <a:r>
              <a:rPr lang="en-US" altLang="en-US" sz="1600" dirty="0"/>
              <a:t>bps</a:t>
            </a:r>
            <a:r>
              <a:rPr lang="en-US" altLang="en-US" sz="2000" dirty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0928"/>
            <a:ext cx="6120680" cy="281936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70544" y="5661248"/>
            <a:ext cx="7416824" cy="906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600" dirty="0"/>
              <a:t>Χαρακτηριστικά του 802.11</a:t>
            </a:r>
            <a:r>
              <a:rPr lang="en-US" sz="1600" dirty="0"/>
              <a:t>b (source: https://www.grandmetric.com/2018/05/29/wi-fi-standards-evolution/)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1656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 err="1"/>
              <a:t>Υποπρότυπα</a:t>
            </a:r>
            <a:r>
              <a:rPr lang="el-GR" altLang="en-US" dirty="0"/>
              <a:t> ΙΕΕΕ 802.11</a:t>
            </a:r>
            <a:r>
              <a:rPr lang="en-US" altLang="en-US" dirty="0"/>
              <a:t> (</a:t>
            </a:r>
            <a:r>
              <a:rPr lang="el-GR" altLang="en-US" dirty="0"/>
              <a:t>3/7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u="sng" dirty="0"/>
              <a:t>IEEE 802.11n</a:t>
            </a:r>
          </a:p>
          <a:p>
            <a:pPr lvl="1"/>
            <a:r>
              <a:rPr lang="el-GR" altLang="en-US" sz="1800" dirty="0"/>
              <a:t>Βελτίωση του προτύπου μέσω υποστήριξης πολλαπλών κεραιών (ΜΙΜΟ)</a:t>
            </a:r>
            <a:endParaRPr lang="en-US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6"/>
            <a:ext cx="6033935" cy="281530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70544" y="5610446"/>
            <a:ext cx="7416824" cy="957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600" dirty="0"/>
              <a:t>Χαρακτηριστικά του 802.11</a:t>
            </a:r>
            <a:r>
              <a:rPr lang="en-US" sz="1600" dirty="0"/>
              <a:t>n (source: https://www.grandmetric.com/2018/05/29/wi-fi-standards-evolution/)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7189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Εισαγωγή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err="1"/>
              <a:t>Έν</a:t>
            </a:r>
            <a:r>
              <a:rPr lang="en-US" altLang="en-US" dirty="0"/>
              <a:t>α ασύρματο τοπικό δίκτυο (Wireless Local Area Network-WLAN) είναι ένα επικοινωνιακό σύστημα που </a:t>
            </a:r>
          </a:p>
          <a:p>
            <a:pPr lvl="1"/>
            <a:r>
              <a:rPr lang="en-US" altLang="en-US" dirty="0" err="1"/>
              <a:t>χρησιμο</a:t>
            </a:r>
            <a:r>
              <a:rPr lang="en-US" altLang="en-US" dirty="0"/>
              <a:t>ποιείται ως επέκταση ή εναλλακτική λύση ενός κοινού ενσύρματου δικτύου (Ethernet) και </a:t>
            </a:r>
          </a:p>
          <a:p>
            <a:pPr lvl="1"/>
            <a:r>
              <a:rPr lang="en-US" altLang="en-US" dirty="0"/>
              <a:t>επ</a:t>
            </a:r>
            <a:r>
              <a:rPr lang="en-US" altLang="en-US" dirty="0" err="1"/>
              <a:t>ιτρέ</a:t>
            </a:r>
            <a:r>
              <a:rPr lang="en-US" altLang="en-US" dirty="0"/>
              <a:t>πει στον κινητό χρήστη την ασύρματη μετάδοση και λήψη δεδομένων</a:t>
            </a:r>
            <a:endParaRPr lang="el-GR" altLang="en-US" dirty="0"/>
          </a:p>
          <a:p>
            <a:r>
              <a:rPr lang="el-GR" altLang="en-US" dirty="0"/>
              <a:t>Π</a:t>
            </a:r>
            <a:r>
              <a:rPr lang="en-US" altLang="en-US" dirty="0" err="1"/>
              <a:t>ροσφέρουν</a:t>
            </a:r>
            <a:r>
              <a:rPr lang="en-US" altLang="en-US" dirty="0"/>
              <a:t> α</a:t>
            </a:r>
            <a:r>
              <a:rPr lang="en-US" altLang="en-US" dirty="0" err="1"/>
              <a:t>σύρμ</a:t>
            </a:r>
            <a:r>
              <a:rPr lang="en-US" altLang="en-US" dirty="0"/>
              <a:t>ατη πρόσβαση ανάμεσα σε PCs, φορητούς υπολογιστές αλλά και άλλες προσωπικές συσκευές όπως Palmtops και PDAs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 err="1"/>
              <a:t>Υποπρότυπα</a:t>
            </a:r>
            <a:r>
              <a:rPr lang="el-GR" altLang="en-US" dirty="0"/>
              <a:t> ΙΕΕΕ 802.11</a:t>
            </a:r>
            <a:r>
              <a:rPr lang="en-US" altLang="en-US" dirty="0"/>
              <a:t> (</a:t>
            </a:r>
            <a:r>
              <a:rPr lang="el-GR" altLang="en-US" dirty="0"/>
              <a:t>4/7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u="sng" dirty="0"/>
              <a:t>IEEE 802.11ad</a:t>
            </a:r>
            <a:endParaRPr lang="el-GR" sz="2000" u="sng" dirty="0"/>
          </a:p>
          <a:p>
            <a:pPr lvl="1"/>
            <a:r>
              <a:rPr lang="el-GR" sz="1800" dirty="0"/>
              <a:t>Ορίζει ένα νέο φυσικό στρώμα για να λειτουργήσουν τα δίκτυα 802.11 στα 60 </a:t>
            </a:r>
            <a:r>
              <a:rPr lang="en-US" sz="1800" dirty="0"/>
              <a:t>GHz</a:t>
            </a:r>
            <a:endParaRPr lang="el-GR" sz="1800" dirty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08920"/>
            <a:ext cx="6001033" cy="274423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70544" y="5610446"/>
            <a:ext cx="7416824" cy="957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600" dirty="0"/>
              <a:t>Χαρακτηριστικά του 802.11</a:t>
            </a:r>
            <a:r>
              <a:rPr lang="en-US" sz="1600" dirty="0"/>
              <a:t>ad (source: https://www.grandmetric.com/2018/05/29/wi-fi-standards-evolution/)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8852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 err="1"/>
              <a:t>Υποπρότυπα</a:t>
            </a:r>
            <a:r>
              <a:rPr lang="el-GR" altLang="en-US" dirty="0"/>
              <a:t> ΙΕΕΕ 802.11</a:t>
            </a:r>
            <a:r>
              <a:rPr lang="en-US" altLang="en-US" dirty="0"/>
              <a:t> (</a:t>
            </a:r>
            <a:r>
              <a:rPr lang="el-GR" altLang="en-US" dirty="0"/>
              <a:t>5/7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u="sng" dirty="0"/>
              <a:t>IEEE 802.11ac</a:t>
            </a:r>
            <a:endParaRPr lang="el-GR" sz="1800" u="sng" dirty="0"/>
          </a:p>
          <a:p>
            <a:pPr lvl="1"/>
            <a:r>
              <a:rPr lang="el-GR" sz="1600" dirty="0"/>
              <a:t>Πολύ υψηλές ταχύτητες σε </a:t>
            </a:r>
            <a:r>
              <a:rPr lang="en-US" sz="1600" dirty="0"/>
              <a:t>WLAN </a:t>
            </a:r>
            <a:r>
              <a:rPr lang="el-GR" sz="1600" dirty="0"/>
              <a:t>δίκτυα</a:t>
            </a:r>
            <a:r>
              <a:rPr lang="en-US" sz="1600" dirty="0"/>
              <a:t>.</a:t>
            </a:r>
          </a:p>
          <a:p>
            <a:pPr lvl="1"/>
            <a:r>
              <a:rPr lang="el-GR" sz="1600" dirty="0"/>
              <a:t>Το </a:t>
            </a:r>
            <a:r>
              <a:rPr lang="en-US" sz="1600" dirty="0"/>
              <a:t>standard </a:t>
            </a:r>
            <a:r>
              <a:rPr lang="el-GR" sz="1600" dirty="0"/>
              <a:t>ονομάζεται </a:t>
            </a:r>
            <a:r>
              <a:rPr lang="en-US" sz="1600" dirty="0"/>
              <a:t>Wi-Fi 5.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0928"/>
            <a:ext cx="5989313" cy="272671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70544" y="5610446"/>
            <a:ext cx="7416824" cy="957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600" dirty="0"/>
              <a:t>Χαρακτηριστικά του 802.11</a:t>
            </a:r>
            <a:r>
              <a:rPr lang="en-US" sz="1600" dirty="0"/>
              <a:t>ac (source: https://www.grandmetric.com/2018/05/29/wi-fi-standards-evolution/)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3120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 err="1"/>
              <a:t>Υποπρότυπα</a:t>
            </a:r>
            <a:r>
              <a:rPr lang="el-GR" altLang="en-US" dirty="0"/>
              <a:t> ΙΕΕΕ 802.11</a:t>
            </a:r>
            <a:r>
              <a:rPr lang="en-US" altLang="en-US" dirty="0"/>
              <a:t> (</a:t>
            </a:r>
            <a:r>
              <a:rPr lang="el-GR" altLang="en-US" dirty="0"/>
              <a:t>6/7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u="sng" dirty="0"/>
              <a:t>IEEE 802.11e</a:t>
            </a:r>
            <a:r>
              <a:rPr lang="el-GR" altLang="en-US" sz="2400" u="sng" dirty="0"/>
              <a:t> </a:t>
            </a:r>
          </a:p>
          <a:p>
            <a:pPr lvl="1"/>
            <a:r>
              <a:rPr lang="el-GR" altLang="en-US" sz="2000" dirty="0"/>
              <a:t>Παρέχει εγγυήσεις για ποιότητα υπηρεσίας</a:t>
            </a:r>
          </a:p>
          <a:p>
            <a:r>
              <a:rPr lang="en-US" altLang="en-US" sz="2400" u="sng" dirty="0"/>
              <a:t>IEEE 802.11f</a:t>
            </a:r>
          </a:p>
          <a:p>
            <a:pPr lvl="1"/>
            <a:r>
              <a:rPr lang="el-GR" altLang="en-US" sz="2000" dirty="0"/>
              <a:t>Κινητικότητα των σταθμών μέσα σε ένα </a:t>
            </a:r>
            <a:r>
              <a:rPr lang="en-US" altLang="en-US" sz="2000" dirty="0"/>
              <a:t>IP </a:t>
            </a:r>
            <a:r>
              <a:rPr lang="el-GR" altLang="en-US" sz="2000" dirty="0"/>
              <a:t>δίκτυο (</a:t>
            </a:r>
            <a:r>
              <a:rPr lang="en-US" altLang="en-US" sz="2000" dirty="0"/>
              <a:t>Intra-network Handover</a:t>
            </a:r>
            <a:r>
              <a:rPr lang="el-GR" altLang="en-US" sz="2000" dirty="0"/>
              <a:t>)</a:t>
            </a:r>
          </a:p>
          <a:p>
            <a:r>
              <a:rPr lang="en-US" altLang="en-US" sz="2400" u="sng" dirty="0"/>
              <a:t>IEEE 802.11g</a:t>
            </a:r>
            <a:endParaRPr lang="el-GR" altLang="en-US" sz="2400" u="sng" dirty="0"/>
          </a:p>
          <a:p>
            <a:pPr lvl="1"/>
            <a:r>
              <a:rPr lang="el-GR" altLang="en-US" sz="2000" dirty="0"/>
              <a:t>Επεκτείνει το </a:t>
            </a:r>
            <a:r>
              <a:rPr lang="en-US" altLang="en-US" sz="2000" dirty="0"/>
              <a:t>802.11b</a:t>
            </a:r>
            <a:r>
              <a:rPr lang="el-GR" altLang="en-US" sz="2000" dirty="0"/>
              <a:t> ώστε να προσεγγίζει ταχύτητες υψηλότερες από 11Μ</a:t>
            </a:r>
            <a:r>
              <a:rPr lang="en-US" altLang="en-US" sz="2000" dirty="0"/>
              <a:t>bps</a:t>
            </a:r>
          </a:p>
          <a:p>
            <a:pPr lvl="1"/>
            <a:endParaRPr lang="el-GR" altLang="en-US" sz="2000" dirty="0"/>
          </a:p>
          <a:p>
            <a:pPr lvl="1"/>
            <a:endParaRPr lang="en-US" altLang="en-US" sz="2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3684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 err="1"/>
              <a:t>Υποπρότυπα</a:t>
            </a:r>
            <a:r>
              <a:rPr lang="el-GR" altLang="en-US" dirty="0"/>
              <a:t> ΙΕΕΕ 802.11</a:t>
            </a:r>
            <a:r>
              <a:rPr lang="en-US" altLang="en-US" dirty="0"/>
              <a:t> (</a:t>
            </a:r>
            <a:r>
              <a:rPr lang="el-GR" altLang="en-US" dirty="0"/>
              <a:t>7</a:t>
            </a:r>
            <a:r>
              <a:rPr lang="en-US" altLang="en-US" dirty="0"/>
              <a:t>/</a:t>
            </a:r>
            <a:r>
              <a:rPr lang="el-GR" altLang="en-US" dirty="0"/>
              <a:t>7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95536" y="5517232"/>
            <a:ext cx="8496944" cy="65496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</a:t>
            </a:r>
            <a:r>
              <a:rPr lang="el-GR" dirty="0"/>
              <a:t>α </a:t>
            </a:r>
            <a:r>
              <a:rPr lang="el-GR" dirty="0" err="1"/>
              <a:t>υποπρότυπα</a:t>
            </a:r>
            <a:r>
              <a:rPr lang="el-GR" dirty="0"/>
              <a:t> του ΙΕΕΕ 802.11</a:t>
            </a:r>
            <a:endParaRPr lang="el-GR" altLang="en-US" dirty="0"/>
          </a:p>
          <a:p>
            <a:pPr algn="ctr"/>
            <a:r>
              <a:rPr lang="el-GR" altLang="en-US" sz="1600" dirty="0"/>
              <a:t>(πηγή</a:t>
            </a:r>
            <a:r>
              <a:rPr lang="en-US" altLang="en-US" sz="1600" dirty="0"/>
              <a:t>: https://www.grandmetric.com/2018/05/29/wi-fi-standards-evolution/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2" y="1988840"/>
            <a:ext cx="7870636" cy="336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36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Ποιότητα Υπηρεσίας σε </a:t>
            </a:r>
            <a:r>
              <a:rPr lang="en-US" altLang="en-US" dirty="0"/>
              <a:t>WLAN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dirty="0"/>
              <a:t>Σ</a:t>
            </a:r>
            <a:r>
              <a:rPr lang="en-US" altLang="en-US" dirty="0"/>
              <a:t>τα LAN </a:t>
            </a:r>
            <a:r>
              <a:rPr lang="el-GR" altLang="en-US" dirty="0"/>
              <a:t>όπως </a:t>
            </a:r>
            <a:r>
              <a:rPr lang="en-US" altLang="en-US" dirty="0"/>
              <a:t>και </a:t>
            </a:r>
            <a:r>
              <a:rPr lang="en-US" altLang="en-US" dirty="0" err="1"/>
              <a:t>στ</a:t>
            </a:r>
            <a:r>
              <a:rPr lang="en-US" altLang="en-US"/>
              <a:t>α WLAN, </a:t>
            </a:r>
            <a:r>
              <a:rPr lang="en-US" altLang="en-US" dirty="0"/>
              <a:t>η ποιότητα υπηρεσιών από άκρη σε άκρη δεν είναι εξασφαλισμένη</a:t>
            </a:r>
          </a:p>
          <a:p>
            <a:r>
              <a:rPr lang="el-GR" altLang="en-US" dirty="0"/>
              <a:t>Πρόβλημα</a:t>
            </a:r>
            <a:r>
              <a:rPr lang="en-US" altLang="en-US" dirty="0"/>
              <a:t>:</a:t>
            </a:r>
            <a:r>
              <a:rPr lang="el-GR" altLang="en-US" dirty="0"/>
              <a:t> </a:t>
            </a:r>
            <a:r>
              <a:rPr lang="en-US" altLang="en-US" dirty="0"/>
              <a:t>Και </a:t>
            </a:r>
            <a:r>
              <a:rPr lang="en-US" altLang="en-US" dirty="0" err="1"/>
              <a:t>οι</a:t>
            </a:r>
            <a:r>
              <a:rPr lang="en-US" altLang="en-US" dirty="0"/>
              <a:t> </a:t>
            </a:r>
            <a:r>
              <a:rPr lang="en-US" altLang="en-US" dirty="0" err="1"/>
              <a:t>δύο</a:t>
            </a:r>
            <a:r>
              <a:rPr lang="en-US" altLang="en-US" dirty="0"/>
              <a:t> </a:t>
            </a:r>
            <a:r>
              <a:rPr lang="en-US" altLang="en-US" dirty="0" err="1"/>
              <a:t>μέθοδοι</a:t>
            </a:r>
            <a:r>
              <a:rPr lang="en-US" altLang="en-US" dirty="0"/>
              <a:t> π</a:t>
            </a:r>
            <a:r>
              <a:rPr lang="en-US" altLang="en-US" dirty="0" err="1"/>
              <a:t>ρόσ</a:t>
            </a:r>
            <a:r>
              <a:rPr lang="en-US" altLang="en-US" dirty="0"/>
              <a:t>βασης </a:t>
            </a:r>
            <a:r>
              <a:rPr lang="el-GR" altLang="en-US" dirty="0"/>
              <a:t>(</a:t>
            </a:r>
            <a:r>
              <a:rPr lang="en-US" altLang="en-US" dirty="0"/>
              <a:t>DCF, PCF</a:t>
            </a:r>
            <a:r>
              <a:rPr lang="el-GR" altLang="en-US" dirty="0"/>
              <a:t>) </a:t>
            </a:r>
            <a:r>
              <a:rPr lang="en-US" altLang="en-US" dirty="0" err="1"/>
              <a:t>δεν</a:t>
            </a:r>
            <a:r>
              <a:rPr lang="en-US" altLang="en-US" dirty="0"/>
              <a:t> υπ</a:t>
            </a:r>
            <a:r>
              <a:rPr lang="en-US" altLang="en-US" dirty="0" err="1"/>
              <a:t>οστηρίζουν</a:t>
            </a:r>
            <a:r>
              <a:rPr lang="en-US" altLang="en-US" dirty="0"/>
              <a:t> </a:t>
            </a:r>
            <a:r>
              <a:rPr lang="en-US" altLang="en-US" dirty="0" err="1"/>
              <a:t>μηχ</a:t>
            </a:r>
            <a:r>
              <a:rPr lang="en-US" altLang="en-US" dirty="0"/>
              <a:t>ανισμούς Diffserv </a:t>
            </a:r>
            <a:r>
              <a:rPr lang="el-GR" altLang="en-US" dirty="0"/>
              <a:t>άρα και </a:t>
            </a:r>
            <a:r>
              <a:rPr lang="en-US" altLang="en-US" dirty="0"/>
              <a:t>QoS</a:t>
            </a:r>
          </a:p>
          <a:p>
            <a:r>
              <a:rPr lang="el-GR" altLang="en-US" dirty="0"/>
              <a:t>Λύση</a:t>
            </a:r>
            <a:r>
              <a:rPr lang="en-US" altLang="en-US" dirty="0"/>
              <a:t>:</a:t>
            </a:r>
            <a:r>
              <a:rPr lang="el-GR" altLang="en-US" dirty="0"/>
              <a:t> Στο πρότυπο</a:t>
            </a:r>
            <a:r>
              <a:rPr lang="en-US" altLang="en-US" dirty="0"/>
              <a:t> IEEE 802.11e </a:t>
            </a:r>
            <a:r>
              <a:rPr lang="en-US" altLang="en-US" dirty="0" err="1"/>
              <a:t>ορί</a:t>
            </a:r>
            <a:r>
              <a:rPr lang="el-GR" altLang="en-US" dirty="0" err="1"/>
              <a:t>ζονται</a:t>
            </a:r>
            <a:r>
              <a:rPr lang="en-US" altLang="en-US" dirty="0"/>
              <a:t> </a:t>
            </a:r>
            <a:r>
              <a:rPr lang="en-US" altLang="en-US" dirty="0" err="1"/>
              <a:t>δύο</a:t>
            </a:r>
            <a:r>
              <a:rPr lang="en-US" altLang="en-US" dirty="0"/>
              <a:t> </a:t>
            </a:r>
            <a:r>
              <a:rPr lang="en-US" altLang="en-US" dirty="0" err="1"/>
              <a:t>νέες</a:t>
            </a:r>
            <a:r>
              <a:rPr lang="en-US" altLang="en-US" dirty="0"/>
              <a:t> </a:t>
            </a:r>
            <a:r>
              <a:rPr lang="en-US" altLang="en-US" dirty="0" err="1"/>
              <a:t>συν</a:t>
            </a:r>
            <a:r>
              <a:rPr lang="en-US" altLang="en-US" dirty="0"/>
              <a:t>αρτήσεις πρόσβασης: </a:t>
            </a:r>
            <a:endParaRPr lang="el-GR" altLang="en-US" dirty="0"/>
          </a:p>
          <a:p>
            <a:pPr lvl="1"/>
            <a:r>
              <a:rPr lang="en-US" altLang="en-US" dirty="0"/>
              <a:t>Enhanced Distributed Coordination Function (ΕDCF)</a:t>
            </a:r>
            <a:endParaRPr lang="el-GR" altLang="en-US" dirty="0"/>
          </a:p>
          <a:p>
            <a:pPr lvl="1"/>
            <a:r>
              <a:rPr lang="en-US" altLang="en-US" dirty="0"/>
              <a:t>Hybrid Coordination Function (HCF)</a:t>
            </a:r>
            <a:endParaRPr lang="el-GR" altLang="en-US" dirty="0"/>
          </a:p>
          <a:p>
            <a:pPr lvl="2"/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15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Ποιότητα Υπηρεσίας σε </a:t>
            </a:r>
            <a:r>
              <a:rPr lang="en-US" altLang="en-US"/>
              <a:t>WLAN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Enhanced distributed channel access (EDCA)</a:t>
            </a:r>
            <a:endParaRPr lang="el-GR" altLang="en-US" dirty="0"/>
          </a:p>
          <a:p>
            <a:pPr lvl="1"/>
            <a:r>
              <a:rPr lang="el-GR" dirty="0"/>
              <a:t>Με το EDCA, η κίνηση υψηλής προτεραιότητας έχει μεγαλύτερες πιθανότητες να αποσταλεί από την κίνηση χαμηλής προτεραιότητας </a:t>
            </a:r>
          </a:p>
          <a:p>
            <a:pPr lvl="1"/>
            <a:r>
              <a:rPr lang="el-GR" dirty="0"/>
              <a:t>Ένας σταθμός με υψηλής προτεραιότητας κίνηση περιμένει λίγο λιγότερο πριν στείλει το πακέτο, από ένα σταθμό με χαμηλής προτεραιότητας κίνηση</a:t>
            </a:r>
          </a:p>
          <a:p>
            <a:r>
              <a:rPr lang="en-US" altLang="en-US" dirty="0"/>
              <a:t>HCF Controlled Channel Access (HCCA)</a:t>
            </a:r>
            <a:endParaRPr lang="el-GR" altLang="en-US" dirty="0"/>
          </a:p>
          <a:p>
            <a:pPr lvl="1"/>
            <a:r>
              <a:rPr lang="el-GR" altLang="en-US" dirty="0"/>
              <a:t>Παρέχει Εγγυημένες υπηρεσίες με μεγαλύτερη πιθανότητα από το EDCA</a:t>
            </a:r>
          </a:p>
          <a:p>
            <a:pPr lvl="1"/>
            <a:r>
              <a:rPr lang="el-GR" altLang="en-US" dirty="0"/>
              <a:t>Συνδυάζει τα πλεονεκτήματα του PCF και DCF</a:t>
            </a:r>
          </a:p>
        </p:txBody>
      </p:sp>
    </p:spTree>
    <p:extLst>
      <p:ext uri="{BB962C8B-B14F-4D97-AF65-F5344CB8AC3E}">
        <p14:creationId xmlns:p14="http://schemas.microsoft.com/office/powerpoint/2010/main" val="68860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Ασφάλεια σε </a:t>
            </a:r>
            <a:r>
              <a:rPr lang="en-US" altLang="en-US" dirty="0"/>
              <a:t>WLANs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 err="1"/>
              <a:t>Είν</a:t>
            </a:r>
            <a:r>
              <a:rPr lang="en-GB" altLang="en-US" dirty="0"/>
              <a:t>αι σαφές ότι τα ενσύρματα LAN είναι πιο ασφαλή από τα ασύρματα</a:t>
            </a:r>
            <a:r>
              <a:rPr lang="en-US" altLang="en-US" dirty="0"/>
              <a:t>:</a:t>
            </a:r>
          </a:p>
          <a:p>
            <a:pPr lvl="1"/>
            <a:r>
              <a:rPr lang="en-GB" altLang="en-US" dirty="0" err="1"/>
              <a:t>Στ</a:t>
            </a:r>
            <a:r>
              <a:rPr lang="en-GB" altLang="en-US" dirty="0"/>
              <a:t>α WLANs το μέσο μετάδοσης (Ασύρματο κανάλι) έχει συγκεκριμένες δυνατότητες απόδοσης και εμφανίζει σημαντικές διαφορές με το ενσύρματο κανάλι των LANs </a:t>
            </a:r>
            <a:endParaRPr lang="el-GR" altLang="en-US" dirty="0"/>
          </a:p>
          <a:p>
            <a:pPr lvl="1"/>
            <a:r>
              <a:rPr lang="en-GB" altLang="en-US" dirty="0" err="1"/>
              <a:t>Το</a:t>
            </a:r>
            <a:r>
              <a:rPr lang="en-GB" altLang="en-US" dirty="0"/>
              <a:t> </a:t>
            </a:r>
            <a:r>
              <a:rPr lang="en-GB" altLang="en-US" dirty="0" err="1"/>
              <a:t>γεγονός</a:t>
            </a:r>
            <a:r>
              <a:rPr lang="en-GB" altLang="en-US" dirty="0"/>
              <a:t> α</a:t>
            </a:r>
            <a:r>
              <a:rPr lang="en-GB" altLang="en-US" dirty="0" err="1"/>
              <a:t>υτό</a:t>
            </a:r>
            <a:r>
              <a:rPr lang="en-GB" altLang="en-US" dirty="0"/>
              <a:t> </a:t>
            </a:r>
            <a:r>
              <a:rPr lang="en-GB" altLang="en-US" dirty="0" err="1"/>
              <a:t>οφείλετ</a:t>
            </a:r>
            <a:r>
              <a:rPr lang="en-GB" altLang="en-US" dirty="0"/>
              <a:t>αι στη ασύρματη φύση του καναλιού και στο ότι παρουσιάζει μεγάλες μεταβολές με το πέρασμα του χρόνου</a:t>
            </a:r>
            <a:endParaRPr lang="en-US" altLang="en-US" dirty="0"/>
          </a:p>
          <a:p>
            <a:pPr lvl="1"/>
            <a:r>
              <a:rPr lang="en-US" altLang="en-US" dirty="0"/>
              <a:t>O</a:t>
            </a:r>
            <a:r>
              <a:rPr lang="en-GB" altLang="en-US" dirty="0"/>
              <a:t> οπ</a:t>
            </a:r>
            <a:r>
              <a:rPr lang="en-GB" altLang="en-US" dirty="0" err="1"/>
              <a:t>οιοσδή</a:t>
            </a:r>
            <a:r>
              <a:rPr lang="en-GB" altLang="en-US" dirty="0"/>
              <a:t>ποτε μπορεί να έχει πρόσβαση στο κανάλι μετάδοσης </a:t>
            </a:r>
            <a:r>
              <a:rPr lang="el-GR" altLang="en-US" dirty="0"/>
              <a:t>αντίθετα με τ</a:t>
            </a:r>
            <a:r>
              <a:rPr lang="en-GB" altLang="en-US" dirty="0"/>
              <a:t>α </a:t>
            </a:r>
            <a:r>
              <a:rPr lang="en-GB" altLang="en-US" dirty="0" err="1"/>
              <a:t>ενσύρμ</a:t>
            </a:r>
            <a:r>
              <a:rPr lang="en-GB" altLang="en-US" dirty="0"/>
              <a:t>ατα δίκτυα</a:t>
            </a:r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6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Ασφάλεια σε </a:t>
            </a:r>
            <a:r>
              <a:rPr lang="en-US" altLang="en-US"/>
              <a:t>WLANs</a:t>
            </a:r>
            <a:r>
              <a:rPr lang="el-GR" altLang="en-US"/>
              <a:t> - Αλγόριθμοι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/>
              <a:t>Οι συχνότεροι αλγόριθμοι είναι</a:t>
            </a:r>
            <a:r>
              <a:rPr lang="en-US" altLang="en-US"/>
              <a:t>:</a:t>
            </a:r>
            <a:endParaRPr lang="el-GR" altLang="en-US"/>
          </a:p>
          <a:p>
            <a:pPr lvl="1"/>
            <a:r>
              <a:rPr lang="en-US" altLang="en-US"/>
              <a:t>Wired Equivalent Privacy (WEP)</a:t>
            </a:r>
          </a:p>
          <a:p>
            <a:pPr lvl="1"/>
            <a:r>
              <a:rPr lang="en-US" altLang="en-US"/>
              <a:t>Wi-Fi Protected Access (WPA)</a:t>
            </a:r>
          </a:p>
          <a:p>
            <a:pPr lvl="1"/>
            <a:r>
              <a:rPr lang="en-US" altLang="en-US"/>
              <a:t>IP SEC </a:t>
            </a:r>
          </a:p>
          <a:p>
            <a:r>
              <a:rPr lang="el-GR" altLang="en-US"/>
              <a:t>Προβλήματα</a:t>
            </a:r>
            <a:r>
              <a:rPr lang="en-US" altLang="en-US"/>
              <a:t>:</a:t>
            </a:r>
            <a:endParaRPr lang="el-GR" altLang="en-US"/>
          </a:p>
          <a:p>
            <a:pPr lvl="1"/>
            <a:r>
              <a:rPr lang="en-GB" altLang="en-US"/>
              <a:t>WEP</a:t>
            </a:r>
            <a:r>
              <a:rPr lang="en-US" altLang="en-US"/>
              <a:t>:</a:t>
            </a:r>
            <a:r>
              <a:rPr lang="el-GR" altLang="en-US"/>
              <a:t> Σ</a:t>
            </a:r>
            <a:r>
              <a:rPr lang="en-GB" altLang="en-US"/>
              <a:t>ημαντικά κενά ασφάλειας</a:t>
            </a:r>
            <a:endParaRPr lang="en-US" altLang="en-US"/>
          </a:p>
          <a:p>
            <a:pPr lvl="1"/>
            <a:r>
              <a:rPr lang="en-GB" altLang="en-US"/>
              <a:t>WPA</a:t>
            </a:r>
            <a:r>
              <a:rPr lang="en-US" altLang="en-US"/>
              <a:t>:</a:t>
            </a:r>
            <a:r>
              <a:rPr lang="el-GR" altLang="en-US"/>
              <a:t> Κ</a:t>
            </a:r>
            <a:r>
              <a:rPr lang="en-GB" altLang="en-US"/>
              <a:t>αλύπτει κενά του WEP</a:t>
            </a:r>
            <a:r>
              <a:rPr lang="el-GR" altLang="en-US"/>
              <a:t>, </a:t>
            </a:r>
            <a:r>
              <a:rPr lang="en-GB" altLang="en-US"/>
              <a:t>δεν καλύπτει την ανάγκη για ουσιαστική ασφάλεια</a:t>
            </a:r>
            <a:endParaRPr lang="en-US" altLang="en-US"/>
          </a:p>
          <a:p>
            <a:pPr lvl="1"/>
            <a:r>
              <a:rPr lang="en-US" altLang="en-US"/>
              <a:t>IP SEC:</a:t>
            </a:r>
            <a:r>
              <a:rPr lang="el-GR" altLang="en-US"/>
              <a:t> Εφαρμόζεται τοπικά σε κάθε χρήστη και καλύπτει μόνο </a:t>
            </a:r>
            <a:r>
              <a:rPr lang="en-US" altLang="en-US"/>
              <a:t>Point to Point </a:t>
            </a:r>
            <a:r>
              <a:rPr lang="el-GR" altLang="en-US"/>
              <a:t>συνδεσεις</a:t>
            </a:r>
            <a:endParaRPr lang="en-GB" alt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6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Ασφάλεια σε </a:t>
            </a:r>
            <a:r>
              <a:rPr lang="en-US" altLang="en-US"/>
              <a:t>WLANs</a:t>
            </a:r>
            <a:r>
              <a:rPr lang="el-GR" altLang="en-US"/>
              <a:t> – Η Λύση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/>
              <a:t>Η ΙΕΕΕ </a:t>
            </a:r>
            <a:r>
              <a:rPr lang="en-US" altLang="en-US" dirty="0"/>
              <a:t>to 2004 </a:t>
            </a:r>
            <a:r>
              <a:rPr lang="el-GR" altLang="en-US" dirty="0"/>
              <a:t>ενίσχυσε την ασφάλεια μέσω της τροποποίησης ΙΕΕΕ 802.11</a:t>
            </a:r>
            <a:r>
              <a:rPr lang="en-US" altLang="en-US" dirty="0" err="1"/>
              <a:t>i</a:t>
            </a:r>
            <a:r>
              <a:rPr lang="el-GR" altLang="en-US" dirty="0"/>
              <a:t> που υποστηρίζει:</a:t>
            </a:r>
          </a:p>
          <a:p>
            <a:pPr lvl="1"/>
            <a:r>
              <a:rPr lang="en-US" altLang="en-US" dirty="0"/>
              <a:t>Extensible Authentication Protocol</a:t>
            </a:r>
            <a:r>
              <a:rPr lang="el-GR" altLang="en-US" dirty="0"/>
              <a:t> (</a:t>
            </a:r>
            <a:r>
              <a:rPr lang="en-US" altLang="en-US" dirty="0"/>
              <a:t>EAP</a:t>
            </a:r>
            <a:r>
              <a:rPr lang="el-GR" altLang="en-US" dirty="0"/>
              <a:t>) </a:t>
            </a:r>
          </a:p>
          <a:p>
            <a:pPr lvl="1"/>
            <a:r>
              <a:rPr lang="en-US" altLang="en-US" dirty="0"/>
              <a:t>Advanced Encryption Standard</a:t>
            </a:r>
            <a:r>
              <a:rPr lang="el-GR" altLang="en-US" dirty="0"/>
              <a:t> (</a:t>
            </a:r>
            <a:r>
              <a:rPr lang="en-US" altLang="en-US" dirty="0"/>
              <a:t>AES</a:t>
            </a:r>
            <a:r>
              <a:rPr lang="el-GR" altLang="en-US" dirty="0"/>
              <a:t>) </a:t>
            </a:r>
          </a:p>
          <a:p>
            <a:pPr lvl="1"/>
            <a:r>
              <a:rPr lang="en-US" altLang="en-US" dirty="0"/>
              <a:t>Temporal Key Integrity Protocol</a:t>
            </a:r>
            <a:r>
              <a:rPr lang="el-GR" altLang="en-US" dirty="0"/>
              <a:t> (</a:t>
            </a:r>
            <a:r>
              <a:rPr lang="en-US" altLang="en-US" dirty="0"/>
              <a:t>TKIP</a:t>
            </a:r>
            <a:r>
              <a:rPr lang="el-GR" altLang="en-US" dirty="0"/>
              <a:t>) </a:t>
            </a:r>
          </a:p>
          <a:p>
            <a:pPr lvl="1"/>
            <a:r>
              <a:rPr lang="en-US" altLang="en-US" dirty="0"/>
              <a:t>Robust Security Network</a:t>
            </a:r>
            <a:r>
              <a:rPr lang="el-GR" altLang="en-US" dirty="0"/>
              <a:t> (</a:t>
            </a:r>
            <a:r>
              <a:rPr lang="en-US" altLang="en-US" dirty="0"/>
              <a:t>RSN</a:t>
            </a:r>
            <a:r>
              <a:rPr lang="el-GR" altLang="en-US" dirty="0"/>
              <a:t>) </a:t>
            </a:r>
          </a:p>
          <a:p>
            <a:r>
              <a:rPr lang="el-GR" dirty="0"/>
              <a:t>Το 2009 με το πρότυπο </a:t>
            </a:r>
            <a:r>
              <a:rPr lang="el-GR" altLang="en-US" dirty="0"/>
              <a:t>802.11</a:t>
            </a:r>
            <a:r>
              <a:rPr lang="en-US" altLang="en-US" dirty="0"/>
              <a:t>w</a:t>
            </a:r>
            <a:r>
              <a:rPr lang="el-GR" altLang="en-US" dirty="0"/>
              <a:t>, όρισε την προστασία των </a:t>
            </a:r>
            <a:r>
              <a:rPr lang="en-US" dirty="0"/>
              <a:t>management frames</a:t>
            </a:r>
            <a:r>
              <a:rPr lang="el-GR" dirty="0"/>
              <a:t>, που μέχρι τότε αποστέλλονταν χωρίς ασφάλεια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6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Κινητικότητα Χρηστών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/>
              <a:t>Σε ένα IP-</a:t>
            </a:r>
            <a:r>
              <a:rPr lang="el-GR" altLang="en-US" dirty="0" err="1"/>
              <a:t>based</a:t>
            </a:r>
            <a:r>
              <a:rPr lang="el-GR" altLang="en-US" dirty="0"/>
              <a:t> δίκτυο, υπάρχουν δύο ειδών κινητικότητες χρηστών (</a:t>
            </a:r>
            <a:r>
              <a:rPr lang="el-GR" altLang="en-US" dirty="0" err="1"/>
              <a:t>user</a:t>
            </a:r>
            <a:r>
              <a:rPr lang="el-GR" altLang="en-US" dirty="0"/>
              <a:t> </a:t>
            </a:r>
            <a:r>
              <a:rPr lang="el-GR" altLang="en-US" dirty="0" err="1"/>
              <a:t>mobility</a:t>
            </a:r>
            <a:r>
              <a:rPr lang="el-GR" altLang="en-US" dirty="0"/>
              <a:t>):</a:t>
            </a:r>
            <a:endParaRPr lang="en-US" altLang="en-US" dirty="0"/>
          </a:p>
          <a:p>
            <a:pPr lvl="1"/>
            <a:r>
              <a:rPr lang="el-GR" altLang="en-US" dirty="0"/>
              <a:t>περιπλάνηση (</a:t>
            </a:r>
            <a:r>
              <a:rPr lang="el-GR" altLang="en-US" dirty="0" err="1"/>
              <a:t>roaming</a:t>
            </a:r>
            <a:r>
              <a:rPr lang="el-GR" altLang="en-US" dirty="0"/>
              <a:t>) εντός του ίδιου </a:t>
            </a:r>
            <a:r>
              <a:rPr lang="el-GR" altLang="en-US" dirty="0" err="1"/>
              <a:t>subnet</a:t>
            </a:r>
            <a:r>
              <a:rPr lang="el-GR" altLang="en-US" dirty="0"/>
              <a:t> (η IP διεύθυνση ενός STA παραμένει ίδια κατά την αλλαγή AP) (</a:t>
            </a:r>
            <a:r>
              <a:rPr lang="en-US" altLang="en-US" dirty="0"/>
              <a:t>Intra-Network Handover</a:t>
            </a:r>
            <a:r>
              <a:rPr lang="el-GR" altLang="en-US" dirty="0"/>
              <a:t>)</a:t>
            </a:r>
            <a:endParaRPr lang="en-US" altLang="en-US" dirty="0"/>
          </a:p>
          <a:p>
            <a:pPr lvl="1"/>
            <a:r>
              <a:rPr lang="el-GR" altLang="en-US" dirty="0" err="1"/>
              <a:t>roaming</a:t>
            </a:r>
            <a:r>
              <a:rPr lang="el-GR" altLang="en-US" dirty="0"/>
              <a:t> μεταξύ διαφορετικών </a:t>
            </a:r>
            <a:r>
              <a:rPr lang="el-GR" altLang="en-US" dirty="0" err="1"/>
              <a:t>subnets</a:t>
            </a:r>
            <a:r>
              <a:rPr lang="el-GR" altLang="en-US" dirty="0"/>
              <a:t> - η IP διεύθυνση ενός STA μπορεί να αλλάξει (</a:t>
            </a:r>
            <a:r>
              <a:rPr lang="en-US" altLang="en-US" dirty="0"/>
              <a:t>Inter-Network Handover</a:t>
            </a:r>
            <a:r>
              <a:rPr lang="el-GR" altLang="en-US" dirty="0"/>
              <a:t>)</a:t>
            </a:r>
            <a:endParaRPr lang="en-US" altLang="en-US" dirty="0"/>
          </a:p>
          <a:p>
            <a:r>
              <a:rPr lang="el-GR" altLang="en-US" dirty="0"/>
              <a:t>Το </a:t>
            </a:r>
            <a:r>
              <a:rPr lang="el-GR" altLang="en-US" dirty="0" err="1"/>
              <a:t>υποπρότυπο</a:t>
            </a:r>
            <a:r>
              <a:rPr lang="el-GR" altLang="en-US" dirty="0"/>
              <a:t> ΙΕΕΕ 802.11</a:t>
            </a:r>
            <a:r>
              <a:rPr lang="en-US" altLang="en-US" dirty="0"/>
              <a:t>f </a:t>
            </a:r>
            <a:r>
              <a:rPr lang="el-GR" altLang="en-US" dirty="0"/>
              <a:t>ορίζει ακριβώς τη διαδικασία του </a:t>
            </a:r>
            <a:r>
              <a:rPr lang="en-US" altLang="en-US" dirty="0"/>
              <a:t>Handover</a:t>
            </a:r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Εφαρμογές των </a:t>
            </a:r>
            <a:r>
              <a:rPr lang="en-US" altLang="en-US"/>
              <a:t>WLANs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Μικρές ομάδες εργασίας με διαμοιραζόμενες πληροφορίες</a:t>
            </a:r>
          </a:p>
          <a:p>
            <a:r>
              <a:rPr lang="el-GR" altLang="en-US" dirty="0"/>
              <a:t>Εργαστήρια πανεπιστημίων</a:t>
            </a:r>
          </a:p>
          <a:p>
            <a:r>
              <a:rPr lang="el-GR" altLang="en-US" dirty="0"/>
              <a:t>Ιστορικά κτήρια όπου η εγκατάσταση καλωδίων είναι δύσκολη ή αδύνατη</a:t>
            </a:r>
          </a:p>
          <a:p>
            <a:r>
              <a:rPr lang="el-GR" altLang="en-US" dirty="0"/>
              <a:t>Μεγάλες βιομηχανικές μονάδες με τεράστιες ανάγκες καλωδίωσης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6</a:t>
            </a:r>
            <a:r>
              <a:rPr lang="el-GR" baseline="30000" dirty="0"/>
              <a:t>ης</a:t>
            </a:r>
            <a:r>
              <a:rPr lang="el-GR" dirty="0"/>
              <a:t> γενιάς</a:t>
            </a:r>
            <a:r>
              <a:rPr lang="en-US" dirty="0"/>
              <a:t>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IEEE 802.11a</a:t>
            </a:r>
            <a:r>
              <a:rPr lang="en-US" dirty="0"/>
              <a:t>x </a:t>
            </a:r>
            <a:r>
              <a:rPr lang="el-GR" dirty="0"/>
              <a:t>λειτουργεί στο εύρος ζώνης 2.4/5 </a:t>
            </a:r>
            <a:r>
              <a:rPr lang="en-US" dirty="0"/>
              <a:t>GHz</a:t>
            </a:r>
            <a:r>
              <a:rPr lang="el-GR" dirty="0"/>
              <a:t>.</a:t>
            </a:r>
          </a:p>
          <a:p>
            <a:r>
              <a:rPr lang="el-GR" dirty="0"/>
              <a:t>Μελλοντικά, θα εμπεριέχει περισσότερα εύρη ζώνης μεταξύ 1-7 </a:t>
            </a:r>
            <a:r>
              <a:rPr lang="en-US" dirty="0"/>
              <a:t>GHz.</a:t>
            </a:r>
          </a:p>
          <a:p>
            <a:r>
              <a:rPr lang="el-GR" dirty="0"/>
              <a:t>Στοχεύει λιγότερο στις ταχύτητες και περισσότερο στην κάλυψη συσκευών.</a:t>
            </a:r>
          </a:p>
          <a:p>
            <a:r>
              <a:rPr lang="el-GR" dirty="0"/>
              <a:t>Υποστήριξη προς τα πίσω (</a:t>
            </a:r>
            <a:r>
              <a:rPr lang="en-US" dirty="0"/>
              <a:t>backwards-compatible)</a:t>
            </a:r>
          </a:p>
        </p:txBody>
      </p:sp>
    </p:spTree>
    <p:extLst>
      <p:ext uri="{BB962C8B-B14F-4D97-AF65-F5344CB8AC3E}">
        <p14:creationId xmlns:p14="http://schemas.microsoft.com/office/powerpoint/2010/main" val="1379129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6</a:t>
            </a:r>
            <a:r>
              <a:rPr lang="el-GR" baseline="30000" dirty="0"/>
              <a:t>ης</a:t>
            </a:r>
            <a:r>
              <a:rPr lang="el-GR" dirty="0"/>
              <a:t> γενιάς</a:t>
            </a:r>
            <a:r>
              <a:rPr lang="en-US" dirty="0"/>
              <a:t> (2/2)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75736"/>
            <a:ext cx="6990283" cy="3655406"/>
          </a:xfr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726842" y="5589240"/>
            <a:ext cx="7992888" cy="7269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To </a:t>
            </a:r>
            <a:r>
              <a:rPr lang="el-GR" sz="1800" dirty="0"/>
              <a:t>6</a:t>
            </a:r>
            <a:r>
              <a:rPr lang="el-GR" sz="1800" baseline="30000" dirty="0"/>
              <a:t>ης</a:t>
            </a:r>
            <a:r>
              <a:rPr lang="el-GR" sz="1800" dirty="0"/>
              <a:t> γενιάς </a:t>
            </a:r>
            <a:r>
              <a:rPr lang="en-US" sz="1800" dirty="0" err="1"/>
              <a:t>Wi-fi</a:t>
            </a:r>
            <a:r>
              <a:rPr lang="en-US" sz="1800" dirty="0"/>
              <a:t> </a:t>
            </a:r>
            <a:r>
              <a:rPr lang="el-GR" sz="1800" dirty="0"/>
              <a:t>σύστημα </a:t>
            </a:r>
            <a:r>
              <a:rPr lang="en-US" sz="1800" dirty="0" err="1"/>
              <a:t>Orbi</a:t>
            </a:r>
            <a:r>
              <a:rPr lang="en-US" sz="1800" dirty="0"/>
              <a:t> Mesh </a:t>
            </a:r>
            <a:r>
              <a:rPr lang="el-GR" sz="1800" dirty="0"/>
              <a:t>της </a:t>
            </a:r>
            <a:r>
              <a:rPr lang="en-US" sz="1800" dirty="0" err="1"/>
              <a:t>Netgear</a:t>
            </a:r>
            <a:r>
              <a:rPr lang="el-GR" sz="1800" dirty="0"/>
              <a:t> διαθέσιμο εντός του 2019 (</a:t>
            </a:r>
            <a:r>
              <a:rPr lang="en-US" sz="1800" dirty="0"/>
              <a:t>source: https://mightygadget.co.uk/what-is-wi-fi-6-802-11ax-and-how-will-it-improve-your-home-wi-fi/</a:t>
            </a:r>
            <a:r>
              <a:rPr lang="el-GR" sz="1800" dirty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8467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Σύντομη ανασκόπηση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n-US" dirty="0"/>
              <a:t>Βασικές Έννοιες και Ορισμοί</a:t>
            </a:r>
          </a:p>
          <a:p>
            <a:pPr>
              <a:lnSpc>
                <a:spcPct val="90000"/>
              </a:lnSpc>
            </a:pPr>
            <a:r>
              <a:rPr lang="el-GR" altLang="en-US" dirty="0"/>
              <a:t>Αρχιτεκτονική - Τοπολογίες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l-GR" altLang="en-US" dirty="0"/>
              <a:t>Ρυθμοί Μετάδοσης</a:t>
            </a:r>
          </a:p>
          <a:p>
            <a:pPr>
              <a:lnSpc>
                <a:spcPct val="90000"/>
              </a:lnSpc>
            </a:pPr>
            <a:r>
              <a:rPr lang="el-GR" altLang="en-US" dirty="0"/>
              <a:t>Μέθοδοι Πρόσβασης στο Μέσο</a:t>
            </a:r>
            <a:endParaRPr lang="en-GB" altLang="en-US" dirty="0"/>
          </a:p>
          <a:p>
            <a:pPr>
              <a:lnSpc>
                <a:spcPct val="90000"/>
              </a:lnSpc>
            </a:pPr>
            <a:r>
              <a:rPr lang="el-GR" altLang="en-US" dirty="0" err="1"/>
              <a:t>Υποπρότυπα</a:t>
            </a:r>
            <a:r>
              <a:rPr lang="el-GR" altLang="en-US" dirty="0"/>
              <a:t> ΙΕΕΕ 802.11</a:t>
            </a:r>
            <a:r>
              <a:rPr lang="en-US" altLang="en-US" dirty="0"/>
              <a:t>x</a:t>
            </a:r>
          </a:p>
          <a:p>
            <a:pPr>
              <a:lnSpc>
                <a:spcPct val="90000"/>
              </a:lnSpc>
            </a:pPr>
            <a:r>
              <a:rPr lang="el-GR" altLang="en-US" dirty="0"/>
              <a:t>Ποιότητα Υπηρεσίας σε</a:t>
            </a:r>
            <a:r>
              <a:rPr lang="en-US" altLang="en-US" dirty="0"/>
              <a:t> WLANs</a:t>
            </a:r>
          </a:p>
          <a:p>
            <a:pPr>
              <a:lnSpc>
                <a:spcPct val="90000"/>
              </a:lnSpc>
            </a:pPr>
            <a:r>
              <a:rPr lang="el-GR" altLang="en-US" dirty="0"/>
              <a:t>Ασφάλεια </a:t>
            </a:r>
            <a:r>
              <a:rPr lang="en-US" altLang="en-US" dirty="0"/>
              <a:t>WLANs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834887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Σημειώσεις μαθήματος (Κεφάλαιο 9)</a:t>
            </a:r>
          </a:p>
          <a:p>
            <a:r>
              <a:rPr lang="el-GR" u="sng" dirty="0"/>
              <a:t>Βιβλία:</a:t>
            </a:r>
          </a:p>
          <a:p>
            <a:pPr lvl="1"/>
            <a:r>
              <a:rPr lang="en-US" dirty="0"/>
              <a:t>Data and Computer Communications, William Stallings</a:t>
            </a:r>
          </a:p>
          <a:p>
            <a:pPr lvl="1"/>
            <a:r>
              <a:rPr lang="en-US" dirty="0"/>
              <a:t>Designing and Deploying 802.11n Wireless Networks, Jim </a:t>
            </a:r>
            <a:r>
              <a:rPr lang="en-US" dirty="0" err="1"/>
              <a:t>Geier</a:t>
            </a:r>
            <a:endParaRPr lang="en-US" dirty="0"/>
          </a:p>
          <a:p>
            <a:pPr lvl="1"/>
            <a:r>
              <a:rPr lang="en-US" dirty="0"/>
              <a:t>802.11n: A Survival Guide, Matthew </a:t>
            </a:r>
            <a:r>
              <a:rPr lang="en-US" dirty="0" err="1"/>
              <a:t>Gast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l-G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87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Links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3"/>
              </a:rPr>
              <a:t>http://telematics.upatras.gr/telematics/bouras/undergraduate-courses/diktua-dhmosias-xrhshs-kai-diasundesh-diktuwn?language=el</a:t>
            </a:r>
            <a:r>
              <a:rPr lang="en-US" dirty="0"/>
              <a:t> (</a:t>
            </a:r>
            <a:r>
              <a:rPr lang="el-GR" dirty="0"/>
              <a:t>Δικτυακός τόπος μαθήματος</a:t>
            </a:r>
            <a:r>
              <a:rPr lang="en-US" dirty="0"/>
              <a:t>)</a:t>
            </a:r>
          </a:p>
          <a:p>
            <a:r>
              <a:rPr lang="en-US" dirty="0">
                <a:hlinkClick r:id="rId4"/>
              </a:rPr>
              <a:t>http://www.wi-fi.org/</a:t>
            </a:r>
            <a:r>
              <a:rPr lang="en-US" dirty="0"/>
              <a:t> (The Wi-Fi Alliance)</a:t>
            </a:r>
          </a:p>
          <a:p>
            <a:r>
              <a:rPr lang="en-US" dirty="0">
                <a:hlinkClick r:id="rId5"/>
              </a:rPr>
              <a:t>http://www.wballiance.com/</a:t>
            </a:r>
            <a:r>
              <a:rPr lang="en-US" dirty="0"/>
              <a:t> (The Wireless Broadband Alliance)</a:t>
            </a:r>
            <a:endParaRPr lang="el-GR" dirty="0"/>
          </a:p>
          <a:p>
            <a:r>
              <a:rPr lang="en-US" dirty="0">
                <a:hlinkClick r:id="rId6"/>
              </a:rPr>
              <a:t>http://en.wikipedia.org/wiki/File:Wireless_Networking_in_the_Developing_World.pdf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/>
              <a:t>PDF book on Wireless Networking</a:t>
            </a:r>
            <a:r>
              <a:rPr lang="el-GR" dirty="0"/>
              <a:t>)</a:t>
            </a:r>
          </a:p>
          <a:p>
            <a:r>
              <a:rPr lang="en-US" dirty="0">
                <a:hlinkClick r:id="rId7"/>
              </a:rPr>
              <a:t>https://mightygadget.co.uk/what-is-wi-fi-6-802-11ax-and-how-will-it-improve-your-home-wi-fi/</a:t>
            </a:r>
            <a:r>
              <a:rPr lang="el-GR" dirty="0"/>
              <a:t> (</a:t>
            </a:r>
            <a:r>
              <a:rPr lang="en-US" dirty="0"/>
              <a:t>Wi-Fi </a:t>
            </a:r>
            <a:r>
              <a:rPr lang="el-GR" dirty="0"/>
              <a:t>6</a:t>
            </a:r>
            <a:r>
              <a:rPr lang="el-GR" baseline="30000" dirty="0"/>
              <a:t>ης</a:t>
            </a:r>
            <a:r>
              <a:rPr lang="el-GR" dirty="0"/>
              <a:t> γενιάς)</a:t>
            </a:r>
          </a:p>
        </p:txBody>
      </p:sp>
    </p:spTree>
    <p:extLst>
      <p:ext uri="{BB962C8B-B14F-4D97-AF65-F5344CB8AC3E}">
        <p14:creationId xmlns:p14="http://schemas.microsoft.com/office/powerpoint/2010/main" val="1146559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el-GR" dirty="0"/>
              <a:t>Ερωτήσεις</a:t>
            </a:r>
          </a:p>
        </p:txBody>
      </p:sp>
    </p:spTree>
    <p:extLst>
      <p:ext uri="{BB962C8B-B14F-4D97-AF65-F5344CB8AC3E}">
        <p14:creationId xmlns:p14="http://schemas.microsoft.com/office/powerpoint/2010/main" val="416724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Το Πρότυπο ΙΕΕΕ 802.11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Τ</a:t>
            </a:r>
            <a:r>
              <a:rPr lang="en-US" altLang="en-US" dirty="0"/>
              <a:t>ο ΙΕΕΕ 802.11</a:t>
            </a:r>
            <a:r>
              <a:rPr lang="el-GR" altLang="en-US" dirty="0"/>
              <a:t> είναι</a:t>
            </a:r>
            <a:r>
              <a:rPr lang="en-US" altLang="en-US" dirty="0"/>
              <a:t> </a:t>
            </a:r>
            <a:r>
              <a:rPr lang="en-US" altLang="en-US" dirty="0" err="1"/>
              <a:t>το</a:t>
            </a:r>
            <a:r>
              <a:rPr lang="en-US" altLang="en-US" dirty="0"/>
              <a:t> π</a:t>
            </a:r>
            <a:r>
              <a:rPr lang="en-US" altLang="en-US" dirty="0" err="1"/>
              <a:t>ρώτο</a:t>
            </a:r>
            <a:r>
              <a:rPr lang="en-US" altLang="en-US" dirty="0"/>
              <a:t> π</a:t>
            </a:r>
            <a:r>
              <a:rPr lang="en-US" altLang="en-US" dirty="0" err="1"/>
              <a:t>ρότυ</a:t>
            </a:r>
            <a:r>
              <a:rPr lang="en-US" altLang="en-US" dirty="0"/>
              <a:t>πο </a:t>
            </a:r>
            <a:r>
              <a:rPr lang="el-GR" altLang="en-US" dirty="0"/>
              <a:t>που δημιουργήθηκε για </a:t>
            </a:r>
            <a:r>
              <a:rPr lang="en-US" altLang="en-US" dirty="0"/>
              <a:t>α</a:t>
            </a:r>
            <a:r>
              <a:rPr lang="en-US" altLang="en-US" dirty="0" err="1"/>
              <a:t>σύρμ</a:t>
            </a:r>
            <a:r>
              <a:rPr lang="en-US" altLang="en-US" dirty="0"/>
              <a:t>ατη δικτύωση</a:t>
            </a:r>
            <a:endParaRPr lang="el-GR" altLang="en-US" dirty="0"/>
          </a:p>
          <a:p>
            <a:r>
              <a:rPr lang="el-GR" altLang="en-US" dirty="0"/>
              <a:t>Σε αυτό ο</a:t>
            </a:r>
            <a:r>
              <a:rPr lang="en-US" altLang="en-US" dirty="0" err="1"/>
              <a:t>ρίζ</a:t>
            </a:r>
            <a:r>
              <a:rPr lang="el-GR" altLang="en-US" dirty="0" err="1"/>
              <a:t>ονται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 err="1"/>
              <a:t>το</a:t>
            </a:r>
            <a:r>
              <a:rPr lang="en-US" altLang="en-US" dirty="0"/>
              <a:t> </a:t>
            </a:r>
            <a:r>
              <a:rPr lang="el-GR" altLang="en-US" dirty="0" err="1"/>
              <a:t>υπο</a:t>
            </a:r>
            <a:r>
              <a:rPr lang="en-US" altLang="en-US" dirty="0"/>
              <a:t>επίπ</a:t>
            </a:r>
            <a:r>
              <a:rPr lang="en-US" altLang="en-US" dirty="0" err="1"/>
              <a:t>εδο</a:t>
            </a:r>
            <a:r>
              <a:rPr lang="en-US" altLang="en-US" dirty="0"/>
              <a:t> </a:t>
            </a:r>
            <a:r>
              <a:rPr lang="en-US" altLang="en-US" dirty="0" err="1"/>
              <a:t>σύνδεσης</a:t>
            </a:r>
            <a:r>
              <a:rPr lang="en-US" altLang="en-US" dirty="0"/>
              <a:t> </a:t>
            </a:r>
            <a:r>
              <a:rPr lang="en-US" altLang="en-US" dirty="0" err="1"/>
              <a:t>δεδομένων</a:t>
            </a:r>
            <a:r>
              <a:rPr lang="en-US" altLang="en-US" dirty="0"/>
              <a:t> (MAC) και </a:t>
            </a:r>
          </a:p>
          <a:p>
            <a:pPr lvl="1"/>
            <a:r>
              <a:rPr lang="en-US" altLang="en-US" dirty="0" err="1"/>
              <a:t>το</a:t>
            </a:r>
            <a:r>
              <a:rPr lang="en-US" altLang="en-US" dirty="0"/>
              <a:t> </a:t>
            </a:r>
            <a:r>
              <a:rPr lang="en-US" altLang="en-US" dirty="0" err="1"/>
              <a:t>φυσικό</a:t>
            </a:r>
            <a:r>
              <a:rPr lang="en-US" altLang="en-US" dirty="0"/>
              <a:t> επίπ</a:t>
            </a:r>
            <a:r>
              <a:rPr lang="en-US" altLang="en-US" dirty="0" err="1"/>
              <a:t>εδο</a:t>
            </a:r>
            <a:r>
              <a:rPr lang="en-US" altLang="en-US" dirty="0"/>
              <a:t> (PHY)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Wi-Fi </a:t>
            </a:r>
            <a:r>
              <a:rPr lang="el-GR" altLang="en-US"/>
              <a:t>και ΙΕΕΕ 802.11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n-US" dirty="0"/>
              <a:t>Η </a:t>
            </a:r>
            <a:r>
              <a:rPr lang="en-US" altLang="en-US" dirty="0"/>
              <a:t>Wi-Fi Alliance </a:t>
            </a:r>
            <a:r>
              <a:rPr lang="el-GR" altLang="en-US" dirty="0"/>
              <a:t>είναι μη κερδοσκοπικός διεθνής οργανισμός με μέλη κατασκευαστές προϊόντων 802.11</a:t>
            </a:r>
          </a:p>
          <a:p>
            <a:r>
              <a:rPr lang="el-GR" altLang="en-US" dirty="0"/>
              <a:t>Σκοπός του είναι η πιστοποίηση και η </a:t>
            </a:r>
            <a:r>
              <a:rPr lang="el-GR" altLang="en-US" dirty="0" err="1"/>
              <a:t>διαλειτουργικότητα</a:t>
            </a:r>
            <a:r>
              <a:rPr lang="el-GR" altLang="en-US" dirty="0"/>
              <a:t> προϊόντων βασισμένων στο πρότυπο</a:t>
            </a:r>
          </a:p>
          <a:p>
            <a:r>
              <a:rPr lang="el-GR" altLang="en-US" dirty="0"/>
              <a:t>Η πιστοποίηση </a:t>
            </a:r>
            <a:r>
              <a:rPr lang="el-GR" altLang="en-US" dirty="0" err="1"/>
              <a:t>Wi</a:t>
            </a:r>
            <a:r>
              <a:rPr lang="el-GR" altLang="en-US" dirty="0"/>
              <a:t>-</a:t>
            </a:r>
            <a:r>
              <a:rPr lang="el-GR" altLang="en-US" dirty="0" err="1"/>
              <a:t>Fi</a:t>
            </a:r>
            <a:r>
              <a:rPr lang="el-GR" altLang="en-US" dirty="0"/>
              <a:t> αποτελεί μία εγγύηση για τον αγοραστή για την </a:t>
            </a:r>
            <a:r>
              <a:rPr lang="el-GR" altLang="en-US" dirty="0" err="1"/>
              <a:t>διαλειτουργικότητα</a:t>
            </a:r>
            <a:r>
              <a:rPr lang="el-GR" altLang="en-US" dirty="0"/>
              <a:t> της συσκευής</a:t>
            </a:r>
          </a:p>
          <a:p>
            <a:r>
              <a:rPr lang="el-GR" altLang="en-US" dirty="0"/>
              <a:t>Επειδή όλοι οι κατασκευαστές φροντίζουν να επιτυγχάνουν την πιστοποίηση έχει επικρατήσει να αναφερόμαστε στο πρότυπο ΙΕΕΕ 802.11 με τον όρο  </a:t>
            </a:r>
            <a:r>
              <a:rPr lang="el-GR" altLang="en-US" dirty="0" err="1"/>
              <a:t>Wi</a:t>
            </a:r>
            <a:r>
              <a:rPr lang="en-US" altLang="en-US" dirty="0"/>
              <a:t>-</a:t>
            </a:r>
            <a:r>
              <a:rPr lang="el-GR" altLang="en-US" dirty="0" err="1"/>
              <a:t>Fi</a:t>
            </a:r>
            <a:endParaRPr lang="el-GR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Στοιχεία </a:t>
            </a:r>
            <a:r>
              <a:rPr lang="en-US" altLang="en-US" dirty="0"/>
              <a:t>IEEE 802.11</a:t>
            </a:r>
            <a:r>
              <a:rPr lang="el-GR" altLang="en-US" dirty="0"/>
              <a:t> δικτύου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dirty="0"/>
              <a:t>Τα βασικά στοιχεία ενός δικτύου ΙΕΕΕ 802.11 είναι</a:t>
            </a:r>
            <a:r>
              <a:rPr lang="en-US" altLang="en-US" dirty="0"/>
              <a:t>:</a:t>
            </a:r>
          </a:p>
          <a:p>
            <a:pPr lvl="1"/>
            <a:r>
              <a:rPr lang="el-GR" altLang="en-US" u="sng" dirty="0"/>
              <a:t>Station (STA):</a:t>
            </a:r>
            <a:r>
              <a:rPr lang="en-US" altLang="en-US" u="sng" dirty="0"/>
              <a:t> </a:t>
            </a:r>
            <a:r>
              <a:rPr lang="el-GR" altLang="en-US" dirty="0"/>
              <a:t>Ένας προσωπικός υπολογιστής ή μια συσκευή με ασύρματη σύνδεση</a:t>
            </a:r>
          </a:p>
          <a:p>
            <a:pPr lvl="1"/>
            <a:r>
              <a:rPr lang="el-GR" altLang="en-US" u="sng" dirty="0"/>
              <a:t>Access </a:t>
            </a:r>
            <a:r>
              <a:rPr lang="el-GR" altLang="en-US" u="sng" dirty="0" err="1"/>
              <a:t>Point</a:t>
            </a:r>
            <a:r>
              <a:rPr lang="el-GR" altLang="en-US" u="sng" dirty="0"/>
              <a:t> (AP):</a:t>
            </a:r>
            <a:r>
              <a:rPr lang="el-GR" altLang="en-US" dirty="0"/>
              <a:t> Η γέφυρα μεταξύ του ασύρματου και του ενσύρματου </a:t>
            </a:r>
            <a:r>
              <a:rPr lang="en-US" altLang="en-US" dirty="0"/>
              <a:t>LAN</a:t>
            </a:r>
            <a:endParaRPr lang="el-GR" altLang="en-US" dirty="0"/>
          </a:p>
          <a:p>
            <a:pPr lvl="1"/>
            <a:r>
              <a:rPr lang="el-GR" altLang="en-US" u="sng" dirty="0" err="1"/>
              <a:t>Basic</a:t>
            </a:r>
            <a:r>
              <a:rPr lang="el-GR" altLang="en-US" u="sng" dirty="0"/>
              <a:t> Service </a:t>
            </a:r>
            <a:r>
              <a:rPr lang="el-GR" altLang="en-US" u="sng" dirty="0" err="1"/>
              <a:t>Set</a:t>
            </a:r>
            <a:r>
              <a:rPr lang="el-GR" altLang="en-US" u="sng" dirty="0"/>
              <a:t> (BSS):</a:t>
            </a:r>
            <a:r>
              <a:rPr lang="el-GR" altLang="en-US" dirty="0"/>
              <a:t> Σύνολο από </a:t>
            </a:r>
            <a:r>
              <a:rPr lang="en-US" altLang="en-US" dirty="0"/>
              <a:t>STAs </a:t>
            </a:r>
            <a:r>
              <a:rPr lang="el-GR" altLang="en-US" dirty="0"/>
              <a:t>τα οποία επικοινωνούν μέσω του ίδιου καναλιού στην ίδια περιοχή</a:t>
            </a:r>
          </a:p>
          <a:p>
            <a:pPr lvl="1"/>
            <a:r>
              <a:rPr lang="el-GR" altLang="en-US" u="sng" dirty="0" err="1"/>
              <a:t>Extended</a:t>
            </a:r>
            <a:r>
              <a:rPr lang="el-GR" altLang="en-US" u="sng" dirty="0"/>
              <a:t> Service </a:t>
            </a:r>
            <a:r>
              <a:rPr lang="el-GR" altLang="en-US" u="sng" dirty="0" err="1"/>
              <a:t>Set</a:t>
            </a:r>
            <a:r>
              <a:rPr lang="el-GR" altLang="en-US" u="sng" dirty="0"/>
              <a:t> (ESS):</a:t>
            </a:r>
            <a:r>
              <a:rPr lang="el-GR" altLang="en-US" dirty="0"/>
              <a:t> Ένα σύνολο από </a:t>
            </a:r>
            <a:r>
              <a:rPr lang="el-GR" altLang="en-US" dirty="0" err="1"/>
              <a:t>BSSs</a:t>
            </a:r>
            <a:r>
              <a:rPr lang="el-GR" altLang="en-US" dirty="0"/>
              <a:t> και ενσύρματα </a:t>
            </a:r>
            <a:r>
              <a:rPr lang="el-GR" altLang="en-US" dirty="0" err="1"/>
              <a:t>LANs</a:t>
            </a:r>
            <a:endParaRPr lang="el-GR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Αρχιτεκτονική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n-US" u="sng" dirty="0"/>
              <a:t>Τυχαία (</a:t>
            </a:r>
            <a:r>
              <a:rPr lang="en-US" altLang="en-US" u="sng" dirty="0"/>
              <a:t>Ad-hoc ή peer to peer</a:t>
            </a:r>
            <a:r>
              <a:rPr lang="el-GR" altLang="en-US" u="sng" dirty="0"/>
              <a:t>)</a:t>
            </a:r>
            <a:r>
              <a:rPr lang="en-US" altLang="en-US" u="sng" dirty="0"/>
              <a:t> </a:t>
            </a:r>
            <a:endParaRPr lang="el-GR" altLang="en-US" u="sng" dirty="0"/>
          </a:p>
          <a:p>
            <a:pPr lvl="1"/>
            <a:r>
              <a:rPr lang="el-GR" altLang="en-US" dirty="0"/>
              <a:t>Η πιο απλή διάρθρωση όπου οι ασύρματοι σταθμοί είναι ισότιμοι και επικοινωνούν μεταξύ τους κατευθείαν </a:t>
            </a:r>
          </a:p>
          <a:p>
            <a:pPr lvl="1"/>
            <a:r>
              <a:rPr lang="el-GR" altLang="en-US" dirty="0"/>
              <a:t>Πλεονέκτημα: η γρήγορη και εύκολη εγκατάσταση</a:t>
            </a:r>
          </a:p>
          <a:p>
            <a:r>
              <a:rPr lang="el-GR" altLang="en-US" u="sng" dirty="0"/>
              <a:t>Δομημένης Διάρθρωσης (</a:t>
            </a:r>
            <a:r>
              <a:rPr lang="en-US" altLang="en-US" u="sng" dirty="0"/>
              <a:t>Infrastructure WLAN</a:t>
            </a:r>
            <a:r>
              <a:rPr lang="el-GR" altLang="en-US" u="sng" dirty="0"/>
              <a:t>)</a:t>
            </a:r>
          </a:p>
          <a:p>
            <a:pPr lvl="1"/>
            <a:r>
              <a:rPr lang="el-GR" altLang="en-US" dirty="0"/>
              <a:t>Κ</a:t>
            </a:r>
            <a:r>
              <a:rPr lang="en-US" altLang="en-US" dirty="0" err="1"/>
              <a:t>υψελοειδή</a:t>
            </a:r>
            <a:r>
              <a:rPr lang="el-GR" altLang="en-US" dirty="0"/>
              <a:t>ς</a:t>
            </a:r>
            <a:r>
              <a:rPr lang="en-US" altLang="en-US" dirty="0"/>
              <a:t> α</a:t>
            </a:r>
            <a:r>
              <a:rPr lang="en-US" altLang="en-US" dirty="0" err="1"/>
              <a:t>ρχιτεκτονική</a:t>
            </a:r>
            <a:r>
              <a:rPr lang="en-US" altLang="en-US" dirty="0"/>
              <a:t>, όπ</a:t>
            </a:r>
            <a:r>
              <a:rPr lang="en-US" altLang="en-US" dirty="0" err="1"/>
              <a:t>ου</a:t>
            </a:r>
            <a:r>
              <a:rPr lang="en-US" altLang="en-US" dirty="0"/>
              <a:t> </a:t>
            </a:r>
            <a:r>
              <a:rPr lang="en-US" altLang="en-US" dirty="0" err="1"/>
              <a:t>το</a:t>
            </a:r>
            <a:r>
              <a:rPr lang="en-US" altLang="en-US" dirty="0"/>
              <a:t> </a:t>
            </a:r>
            <a:r>
              <a:rPr lang="en-US" altLang="en-US" dirty="0" err="1"/>
              <a:t>δίκτυο</a:t>
            </a:r>
            <a:r>
              <a:rPr lang="en-US" altLang="en-US" dirty="0"/>
              <a:t> </a:t>
            </a:r>
            <a:r>
              <a:rPr lang="en-US" altLang="en-US" dirty="0" err="1"/>
              <a:t>χωρίζετ</a:t>
            </a:r>
            <a:r>
              <a:rPr lang="en-US" altLang="en-US" dirty="0"/>
              <a:t>αι σε κυψέλες </a:t>
            </a:r>
            <a:r>
              <a:rPr lang="el-GR" altLang="en-US" dirty="0"/>
              <a:t>και </a:t>
            </a:r>
            <a:r>
              <a:rPr lang="en-US" altLang="en-US" dirty="0" err="1"/>
              <a:t>κάθε</a:t>
            </a:r>
            <a:r>
              <a:rPr lang="en-US" altLang="en-US" dirty="0"/>
              <a:t> </a:t>
            </a:r>
            <a:r>
              <a:rPr lang="en-US" altLang="en-US" dirty="0" err="1"/>
              <a:t>κυψέλη</a:t>
            </a:r>
            <a:r>
              <a:rPr lang="en-US" altLang="en-US" dirty="0"/>
              <a:t> </a:t>
            </a:r>
            <a:r>
              <a:rPr lang="en-US" altLang="en-US" dirty="0" err="1"/>
              <a:t>ονομάζετ</a:t>
            </a:r>
            <a:r>
              <a:rPr lang="en-US" altLang="en-US" dirty="0"/>
              <a:t>αι BSS</a:t>
            </a:r>
            <a:endParaRPr lang="el-GR" altLang="en-US" dirty="0"/>
          </a:p>
          <a:p>
            <a:pPr lvl="1"/>
            <a:r>
              <a:rPr lang="en-US" altLang="en-US" dirty="0" err="1"/>
              <a:t>Κάθε</a:t>
            </a:r>
            <a:r>
              <a:rPr lang="en-US" altLang="en-US" dirty="0"/>
              <a:t> </a:t>
            </a:r>
            <a:r>
              <a:rPr lang="en-US" altLang="en-US" dirty="0" err="1"/>
              <a:t>κυψέλη</a:t>
            </a:r>
            <a:r>
              <a:rPr lang="en-US" altLang="en-US" dirty="0"/>
              <a:t> π</a:t>
            </a:r>
            <a:r>
              <a:rPr lang="en-US" altLang="en-US" dirty="0" err="1"/>
              <a:t>εριλ</a:t>
            </a:r>
            <a:r>
              <a:rPr lang="en-US" altLang="en-US" dirty="0"/>
              <a:t>αμβάνει ένα σταθμό βάσης AP (Access Point) και ένα αριθμό από ασύρματους σταθμούς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Συχνότητες Λειτουργίας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Τα πιο κοινά </a:t>
            </a:r>
            <a:r>
              <a:rPr lang="el-GR" altLang="en-US" dirty="0" err="1"/>
              <a:t>WLANs</a:t>
            </a:r>
            <a:r>
              <a:rPr lang="el-GR" altLang="en-US" dirty="0"/>
              <a:t> λειτουργούν στη μη </a:t>
            </a:r>
            <a:r>
              <a:rPr lang="el-GR" altLang="en-US" dirty="0" err="1"/>
              <a:t>αδειοδοτημένη</a:t>
            </a:r>
            <a:r>
              <a:rPr lang="el-GR" altLang="en-US" dirty="0"/>
              <a:t> </a:t>
            </a:r>
            <a:r>
              <a:rPr lang="en-US" altLang="en-US" dirty="0"/>
              <a:t>Industrial, Scientific and Medical (ISM)</a:t>
            </a:r>
            <a:r>
              <a:rPr lang="el-GR" altLang="en-US" dirty="0"/>
              <a:t> ζώνη των 2,4 </a:t>
            </a:r>
            <a:r>
              <a:rPr lang="el-GR" altLang="en-US" dirty="0" err="1"/>
              <a:t>GHz</a:t>
            </a:r>
            <a:r>
              <a:rPr lang="el-GR" altLang="en-US" dirty="0"/>
              <a:t> και στην </a:t>
            </a:r>
            <a:r>
              <a:rPr lang="en-US" altLang="en-US" dirty="0"/>
              <a:t>Unlicensed National Information Infrastructure (U-NII)</a:t>
            </a:r>
            <a:r>
              <a:rPr lang="el-GR" altLang="en-US" dirty="0"/>
              <a:t> ζώνη των 5 </a:t>
            </a:r>
            <a:r>
              <a:rPr lang="el-GR" altLang="en-US" dirty="0" err="1"/>
              <a:t>GHz</a:t>
            </a:r>
            <a:endParaRPr lang="el-GR" altLang="en-US" dirty="0"/>
          </a:p>
          <a:p>
            <a:pPr lvl="1"/>
            <a:r>
              <a:rPr lang="el-GR" altLang="en-US" dirty="0"/>
              <a:t>Το ΙΕΕΕ 802.11b λειτουργεί στα 2,4 - 2.4835 </a:t>
            </a:r>
            <a:r>
              <a:rPr lang="el-GR" altLang="en-US" dirty="0" err="1"/>
              <a:t>GHz</a:t>
            </a:r>
            <a:endParaRPr lang="el-GR" altLang="en-US" dirty="0"/>
          </a:p>
          <a:p>
            <a:pPr lvl="1"/>
            <a:r>
              <a:rPr lang="el-GR" altLang="en-US" dirty="0"/>
              <a:t>Το IEEE 802.11a λειτουργεί στα 5 </a:t>
            </a:r>
            <a:r>
              <a:rPr lang="el-GR" altLang="en-US" dirty="0" err="1"/>
              <a:t>GHz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368101203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4078</TotalTime>
  <Words>2330</Words>
  <Application>Microsoft Office PowerPoint</Application>
  <PresentationFormat>On-screen Show (4:3)</PresentationFormat>
  <Paragraphs>249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1_Θέμα του Office</vt:lpstr>
      <vt:lpstr>ΔΙΚΤΥΑ ΔΗΜΟΣΙΑΣ ΧΡΗΣΗΣ ΚΑΙ ΔΙΑΣΥΝΔΕΣΗ ΔΙΚΤΥΩΝ</vt:lpstr>
      <vt:lpstr>Περιεχόμενα ενότητας</vt:lpstr>
      <vt:lpstr>Εισαγωγή</vt:lpstr>
      <vt:lpstr>Εφαρμογές των WLANs</vt:lpstr>
      <vt:lpstr>Το Πρότυπο ΙΕΕΕ 802.11</vt:lpstr>
      <vt:lpstr>Wi-Fi και ΙΕΕΕ 802.11</vt:lpstr>
      <vt:lpstr>Στοιχεία IEEE 802.11 δικτύου </vt:lpstr>
      <vt:lpstr>Αρχιτεκτονική</vt:lpstr>
      <vt:lpstr>Συχνότητες Λειτουργίας</vt:lpstr>
      <vt:lpstr>Υπηρεσίες Δικτύου 802.11 (1/3)</vt:lpstr>
      <vt:lpstr>Υπηρεσίες Δικτύου 802.11 (2/3)</vt:lpstr>
      <vt:lpstr>Υπηρεσίες Δικτύου 802.11 (3/3)</vt:lpstr>
      <vt:lpstr>Διαμόρφωση (1/2) </vt:lpstr>
      <vt:lpstr>Διαμόρφωση (2/2) </vt:lpstr>
      <vt:lpstr>Frequency Hopping SS </vt:lpstr>
      <vt:lpstr>Direct Sequence SS </vt:lpstr>
      <vt:lpstr>Γραφική αναπαράσταση των καναλιών στη ζώνη των 2.4 GHz</vt:lpstr>
      <vt:lpstr>Μέθοδοι Πρόσβασης στο Μέσο</vt:lpstr>
      <vt:lpstr>CSMA</vt:lpstr>
      <vt:lpstr>Collision Avoidance</vt:lpstr>
      <vt:lpstr>Διαδικασία Πρόσβασης</vt:lpstr>
      <vt:lpstr>Scanning</vt:lpstr>
      <vt:lpstr>Joining - Authentication</vt:lpstr>
      <vt:lpstr>Association</vt:lpstr>
      <vt:lpstr>Διαδικασία Authentication - Association</vt:lpstr>
      <vt:lpstr>Συσχέτιση και Περιαγωγή</vt:lpstr>
      <vt:lpstr>Υποπρότυπα ΙΕΕΕ 802.11 (1/7)</vt:lpstr>
      <vt:lpstr>Υποπρότυπα ΙΕΕΕ 802.11 (2/7)</vt:lpstr>
      <vt:lpstr>Υποπρότυπα ΙΕΕΕ 802.11 (3/7)</vt:lpstr>
      <vt:lpstr>Υποπρότυπα ΙΕΕΕ 802.11 (4/7)</vt:lpstr>
      <vt:lpstr>Υποπρότυπα ΙΕΕΕ 802.11 (5/7)</vt:lpstr>
      <vt:lpstr>Υποπρότυπα ΙΕΕΕ 802.11 (6/7)</vt:lpstr>
      <vt:lpstr>Υποπρότυπα ΙΕΕΕ 802.11 (7/7)</vt:lpstr>
      <vt:lpstr>Ποιότητα Υπηρεσίας σε WLAN (1/2)</vt:lpstr>
      <vt:lpstr>Ποιότητα Υπηρεσίας σε WLAN (2/2)</vt:lpstr>
      <vt:lpstr>Ασφάλεια σε WLANs</vt:lpstr>
      <vt:lpstr>Ασφάλεια σε WLANs - Αλγόριθμοι</vt:lpstr>
      <vt:lpstr>Ασφάλεια σε WLANs – Η Λύση</vt:lpstr>
      <vt:lpstr>Κινητικότητα Χρηστών</vt:lpstr>
      <vt:lpstr>Wifi 6ης γενιάς (1/2)</vt:lpstr>
      <vt:lpstr>Wifi 6ης γενιάς (2/2)</vt:lpstr>
      <vt:lpstr>Σύντομη ανασκόπηση</vt:lpstr>
      <vt:lpstr>Βιβλιογραφία</vt:lpstr>
      <vt:lpstr>Links</vt:lpstr>
      <vt:lpstr>Ερωτήσεις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ΚΟΚΚΙΝΟΣ ΒΑΣΙΛΕΙΟΣ</cp:lastModifiedBy>
  <cp:revision>891</cp:revision>
  <dcterms:created xsi:type="dcterms:W3CDTF">2012-09-06T09:03:05Z</dcterms:created>
  <dcterms:modified xsi:type="dcterms:W3CDTF">2020-10-05T08:46:43Z</dcterms:modified>
</cp:coreProperties>
</file>