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61"/>
  </p:notesMasterIdLst>
  <p:sldIdLst>
    <p:sldId id="514" r:id="rId2"/>
    <p:sldId id="262" r:id="rId3"/>
    <p:sldId id="428" r:id="rId4"/>
    <p:sldId id="429" r:id="rId5"/>
    <p:sldId id="430" r:id="rId6"/>
    <p:sldId id="503" r:id="rId7"/>
    <p:sldId id="504" r:id="rId8"/>
    <p:sldId id="506" r:id="rId9"/>
    <p:sldId id="505" r:id="rId10"/>
    <p:sldId id="431" r:id="rId11"/>
    <p:sldId id="493" r:id="rId12"/>
    <p:sldId id="453" r:id="rId13"/>
    <p:sldId id="454" r:id="rId14"/>
    <p:sldId id="455" r:id="rId15"/>
    <p:sldId id="456" r:id="rId16"/>
    <p:sldId id="457" r:id="rId17"/>
    <p:sldId id="458" r:id="rId18"/>
    <p:sldId id="459" r:id="rId19"/>
    <p:sldId id="494" r:id="rId20"/>
    <p:sldId id="473" r:id="rId21"/>
    <p:sldId id="460" r:id="rId22"/>
    <p:sldId id="471" r:id="rId23"/>
    <p:sldId id="472" r:id="rId24"/>
    <p:sldId id="495" r:id="rId25"/>
    <p:sldId id="502" r:id="rId26"/>
    <p:sldId id="474" r:id="rId27"/>
    <p:sldId id="475" r:id="rId28"/>
    <p:sldId id="476" r:id="rId29"/>
    <p:sldId id="477" r:id="rId30"/>
    <p:sldId id="478" r:id="rId31"/>
    <p:sldId id="479" r:id="rId32"/>
    <p:sldId id="483" r:id="rId33"/>
    <p:sldId id="484" r:id="rId34"/>
    <p:sldId id="481" r:id="rId35"/>
    <p:sldId id="482" r:id="rId36"/>
    <p:sldId id="507" r:id="rId37"/>
    <p:sldId id="487" r:id="rId38"/>
    <p:sldId id="497" r:id="rId39"/>
    <p:sldId id="488" r:id="rId40"/>
    <p:sldId id="489" r:id="rId41"/>
    <p:sldId id="490" r:id="rId42"/>
    <p:sldId id="491" r:id="rId43"/>
    <p:sldId id="499" r:id="rId44"/>
    <p:sldId id="500" r:id="rId45"/>
    <p:sldId id="461" r:id="rId46"/>
    <p:sldId id="492" r:id="rId47"/>
    <p:sldId id="464" r:id="rId48"/>
    <p:sldId id="465" r:id="rId49"/>
    <p:sldId id="462" r:id="rId50"/>
    <p:sldId id="463" r:id="rId51"/>
    <p:sldId id="466" r:id="rId52"/>
    <p:sldId id="469" r:id="rId53"/>
    <p:sldId id="501" r:id="rId54"/>
    <p:sldId id="470" r:id="rId55"/>
    <p:sldId id="467" r:id="rId56"/>
    <p:sldId id="321" r:id="rId57"/>
    <p:sldId id="320" r:id="rId58"/>
    <p:sldId id="427" r:id="rId59"/>
    <p:sldId id="322" r:id="rId6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91" autoAdjust="0"/>
    <p:restoredTop sz="99309" autoAdjust="0"/>
  </p:normalViewPr>
  <p:slideViewPr>
    <p:cSldViewPr>
      <p:cViewPr varScale="1">
        <p:scale>
          <a:sx n="72" d="100"/>
          <a:sy n="72" d="100"/>
        </p:scale>
        <p:origin x="1230"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20/12/2022</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dirty="0"/>
          </a:p>
        </p:txBody>
      </p:sp>
    </p:spTree>
    <p:extLst>
      <p:ext uri="{BB962C8B-B14F-4D97-AF65-F5344CB8AC3E}">
        <p14:creationId xmlns:p14="http://schemas.microsoft.com/office/powerpoint/2010/main" val="753798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56</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58</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59</a:t>
            </a:fld>
            <a:endParaRPr lang="el-GR"/>
          </a:p>
        </p:txBody>
      </p:sp>
    </p:spTree>
    <p:extLst>
      <p:ext uri="{BB962C8B-B14F-4D97-AF65-F5344CB8AC3E}">
        <p14:creationId xmlns:p14="http://schemas.microsoft.com/office/powerpoint/2010/main" val="2947138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a:t>Στυλ κύριου τίτλου</a:t>
            </a:r>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a:t>Στυλ κύριου υπότιτλου</a:t>
            </a:r>
          </a:p>
        </p:txBody>
      </p:sp>
    </p:spTree>
    <p:extLst>
      <p:ext uri="{BB962C8B-B14F-4D97-AF65-F5344CB8AC3E}">
        <p14:creationId xmlns:p14="http://schemas.microsoft.com/office/powerpoint/2010/main" val="158709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Ασφάλεια δικτύων</a:t>
            </a:r>
            <a:endParaRPr lang="en-US" sz="1000" dirty="0">
              <a:solidFill>
                <a:srgbClr val="5075BC"/>
              </a:solidFill>
              <a:ea typeface="ＭＳ Ｐゴシック" pitchFamily="34" charset="-128"/>
              <a:cs typeface="+mn-cs"/>
            </a:endParaRPr>
          </a:p>
        </p:txBody>
      </p:sp>
      <p:pic>
        <p:nvPicPr>
          <p:cNvPr id="8" name="Picture 7"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247691"/>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7046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Tree>
    <p:extLst>
      <p:ext uri="{BB962C8B-B14F-4D97-AF65-F5344CB8AC3E}">
        <p14:creationId xmlns:p14="http://schemas.microsoft.com/office/powerpoint/2010/main" val="28667658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7" name="Θέση αριθμού διαφάνειας 6"/>
          <p:cNvSpPr>
            <a:spLocks noGrp="1"/>
          </p:cNvSpPr>
          <p:nvPr>
            <p:ph type="sldNum" sz="quarter" idx="12"/>
          </p:nvPr>
        </p:nvSpPr>
        <p:spPr>
          <a:xfrm>
            <a:off x="6553200" y="6356350"/>
            <a:ext cx="2133600" cy="365125"/>
          </a:xfrm>
          <a:prstGeom prst="rect">
            <a:avLst/>
          </a:prstGeom>
        </p:spPr>
        <p:txBody>
          <a:bodyPr/>
          <a:lstStyle/>
          <a:p>
            <a:fld id="{53C4726A-630D-4CB4-B088-BAB00F4188E9}" type="slidenum">
              <a:rPr lang="el-GR" smtClean="0"/>
              <a:pPr/>
              <a:t>‹#›</a:t>
            </a:fld>
            <a:endParaRPr lang="el-G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a:lvl1pPr>
          </a:lstStyle>
          <a:p>
            <a:pPr lvl="0"/>
            <a:r>
              <a:rPr lang="el-GR"/>
              <a:t>Στυλ κύριου τίτλου</a:t>
            </a:r>
          </a:p>
        </p:txBody>
      </p:sp>
    </p:spTree>
    <p:extLst>
      <p:ext uri="{BB962C8B-B14F-4D97-AF65-F5344CB8AC3E}">
        <p14:creationId xmlns:p14="http://schemas.microsoft.com/office/powerpoint/2010/main" val="34231715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7" name="Θέση αριθμού διαφάνειας 6"/>
          <p:cNvSpPr>
            <a:spLocks noGrp="1"/>
          </p:cNvSpPr>
          <p:nvPr>
            <p:ph type="sldNum" sz="quarter" idx="12"/>
          </p:nvPr>
        </p:nvSpPr>
        <p:spPr>
          <a:xfrm>
            <a:off x="6553200" y="6356350"/>
            <a:ext cx="2133600" cy="365125"/>
          </a:xfrm>
          <a:prstGeom prst="rect">
            <a:avLst/>
          </a:prstGeom>
        </p:spPr>
        <p:txBody>
          <a:bodyPr/>
          <a:lstStyle/>
          <a:p>
            <a:fld id="{53C4726A-630D-4CB4-B088-BAB00F4188E9}" type="slidenum">
              <a:rPr lang="el-GR" smtClean="0"/>
              <a:pPr/>
              <a:t>‹#›</a:t>
            </a:fld>
            <a:endParaRPr lang="el-G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a:lvl1pPr>
          </a:lstStyle>
          <a:p>
            <a:pPr lvl="0"/>
            <a:r>
              <a:rPr lang="el-GR"/>
              <a:t>Στυλ κύριου τίτλου</a:t>
            </a:r>
          </a:p>
        </p:txBody>
      </p:sp>
    </p:spTree>
    <p:extLst>
      <p:ext uri="{BB962C8B-B14F-4D97-AF65-F5344CB8AC3E}">
        <p14:creationId xmlns:p14="http://schemas.microsoft.com/office/powerpoint/2010/main" val="4105077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a:t>Στυλ κύριου τίτλου</a:t>
            </a:r>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Ασφάλεια δικτύων</a:t>
            </a:r>
            <a:endParaRPr lang="en-US" sz="1000" dirty="0">
              <a:solidFill>
                <a:srgbClr val="5075BC"/>
              </a:solidFill>
              <a:ea typeface="ＭＳ Ｐゴシック" pitchFamily="34" charset="-128"/>
              <a:cs typeface="+mn-cs"/>
            </a:endParaRPr>
          </a:p>
        </p:txBody>
      </p:sp>
      <p:pic>
        <p:nvPicPr>
          <p:cNvPr id="8" name="Picture 7"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247691"/>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1829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a:t>Στυλ υποδείγματος κειμένου</a:t>
            </a:r>
          </a:p>
        </p:txBody>
      </p:sp>
    </p:spTree>
    <p:extLst>
      <p:ext uri="{BB962C8B-B14F-4D97-AF65-F5344CB8AC3E}">
        <p14:creationId xmlns:p14="http://schemas.microsoft.com/office/powerpoint/2010/main" val="493031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Ασφάλεια δικτύων</a:t>
            </a:r>
            <a:endParaRPr lang="en-US" sz="1000" dirty="0">
              <a:solidFill>
                <a:srgbClr val="5075BC"/>
              </a:solidFill>
              <a:ea typeface="ＭＳ Ｐゴシック" pitchFamily="34" charset="-128"/>
              <a:cs typeface="+mn-cs"/>
            </a:endParaRPr>
          </a:p>
        </p:txBody>
      </p:sp>
      <p:pic>
        <p:nvPicPr>
          <p:cNvPr id="9" name="Picture 8"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247691"/>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3939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a:t>Στυλ κύριου τίτλου</a:t>
            </a:r>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Ασφάλεια δικτύων</a:t>
            </a:r>
            <a:endParaRPr lang="en-US" sz="1000" dirty="0">
              <a:solidFill>
                <a:srgbClr val="5075BC"/>
              </a:solidFill>
              <a:ea typeface="ＭＳ Ｐゴシック" pitchFamily="34" charset="-128"/>
              <a:cs typeface="+mn-cs"/>
            </a:endParaRPr>
          </a:p>
        </p:txBody>
      </p:sp>
      <p:pic>
        <p:nvPicPr>
          <p:cNvPr id="11" name="Picture 10"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247691"/>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3141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a:t>Στυλ κύριου τίτλου</a:t>
            </a:r>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Ασφάλεια δικτύων</a:t>
            </a:r>
            <a:endParaRPr lang="en-US" sz="1000" dirty="0">
              <a:solidFill>
                <a:srgbClr val="5075BC"/>
              </a:solidFill>
              <a:ea typeface="ＭＳ Ｐゴシック" pitchFamily="34" charset="-128"/>
              <a:cs typeface="+mn-cs"/>
            </a:endParaRPr>
          </a:p>
        </p:txBody>
      </p:sp>
      <p:pic>
        <p:nvPicPr>
          <p:cNvPr id="7" name="Picture 6"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247691"/>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1613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6823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a:t>Στυλ κύριου τίτλου</a:t>
            </a: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Ασφάλεια δικτύων</a:t>
            </a:r>
            <a:endParaRPr lang="en-US" sz="1000" dirty="0">
              <a:solidFill>
                <a:srgbClr val="5075BC"/>
              </a:solidFill>
              <a:ea typeface="ＭＳ Ｐゴシック" pitchFamily="34" charset="-128"/>
              <a:cs typeface="+mn-cs"/>
            </a:endParaRPr>
          </a:p>
        </p:txBody>
      </p:sp>
      <p:pic>
        <p:nvPicPr>
          <p:cNvPr id="8" name="Picture 7"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247691"/>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270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a:t>Στυλ κύριου τίτλου</a:t>
            </a: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Ασφάλεια δικτύων</a:t>
            </a:r>
            <a:endParaRPr lang="en-US" sz="1000" dirty="0">
              <a:solidFill>
                <a:srgbClr val="5075BC"/>
              </a:solidFill>
              <a:ea typeface="ＭＳ Ｐゴシック" pitchFamily="34" charset="-128"/>
              <a:cs typeface="+mn-cs"/>
            </a:endParaRPr>
          </a:p>
        </p:txBody>
      </p:sp>
      <p:pic>
        <p:nvPicPr>
          <p:cNvPr id="10" name="Picture 9"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247691"/>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9305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a:t>Στυλ κύριου τίτλου</a:t>
            </a: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Tree>
    <p:extLst>
      <p:ext uri="{BB962C8B-B14F-4D97-AF65-F5344CB8AC3E}">
        <p14:creationId xmlns:p14="http://schemas.microsoft.com/office/powerpoint/2010/main" val="46868122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0" r:id="rId12"/>
    <p:sldLayoutId id="2147483661" r:id="rId13"/>
  </p:sldLayoutIdLst>
  <p:hf sldNum="0"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okkinos@cti.g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hyperlink" Target="http://telematics.upatras.gr/telematics/bouras?language=e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9.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telematics.upatras.gr/telematics/bouras/undergraduate-courses/diktua-dhmosias-xrhshs-kai-diasundesh-diktuwn?language=e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www.cs.northwestern.edu/~ychen/classes/mitp-458/firewalls.ppt" TargetMode="External"/><Relationship Id="rId5" Type="http://schemas.openxmlformats.org/officeDocument/2006/relationships/hyperlink" Target="http://www.cs.uiuc.edu/class/sp07/cs498ia/slides/CS461-09.Cryptography.ppt" TargetMode="External"/><Relationship Id="rId4" Type="http://schemas.openxmlformats.org/officeDocument/2006/relationships/hyperlink" Target="http://www.cs.cmu.edu/~srini/15-441/F02/lectures/lec21-security.ppt"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006575"/>
            <a:ext cx="7772400" cy="1470025"/>
          </a:xfrm>
        </p:spPr>
        <p:txBody>
          <a:bodyPr/>
          <a:lstStyle/>
          <a:p>
            <a:r>
              <a:rPr lang="el-GR" dirty="0"/>
              <a:t>ΔΙΚΤΥΑ ΔΗΜΟΣΙΑΣ ΧΡΗΣΗΣ ΚΑΙ ΔΙΑΣΥΝΔΕΣΗ ΔΙΚΤΥΩΝ</a:t>
            </a:r>
            <a:endParaRPr lang="el-GR" dirty="0">
              <a:solidFill>
                <a:srgbClr val="5075BC"/>
              </a:solidFill>
            </a:endParaRPr>
          </a:p>
        </p:txBody>
      </p:sp>
      <p:sp>
        <p:nvSpPr>
          <p:cNvPr id="3" name="Υπότιτλος 2"/>
          <p:cNvSpPr>
            <a:spLocks noGrp="1"/>
          </p:cNvSpPr>
          <p:nvPr>
            <p:ph type="subTitle" idx="1"/>
          </p:nvPr>
        </p:nvSpPr>
        <p:spPr>
          <a:xfrm>
            <a:off x="0" y="3384822"/>
            <a:ext cx="9144000" cy="3068513"/>
          </a:xfrm>
        </p:spPr>
        <p:txBody>
          <a:bodyPr>
            <a:normAutofit fontScale="92500"/>
          </a:bodyPr>
          <a:lstStyle/>
          <a:p>
            <a:r>
              <a:rPr lang="el-GR" sz="2800" dirty="0">
                <a:solidFill>
                  <a:srgbClr val="5075BC"/>
                </a:solidFill>
                <a:latin typeface="+mj-lt"/>
                <a:ea typeface="+mj-ea"/>
                <a:cs typeface="+mj-cs"/>
              </a:rPr>
              <a:t>Ενότητα </a:t>
            </a:r>
            <a:r>
              <a:rPr lang="en-US" sz="2800" dirty="0">
                <a:solidFill>
                  <a:srgbClr val="5075BC"/>
                </a:solidFill>
                <a:latin typeface="+mj-lt"/>
                <a:ea typeface="+mj-ea"/>
                <a:cs typeface="+mj-cs"/>
              </a:rPr>
              <a:t>#</a:t>
            </a:r>
            <a:r>
              <a:rPr lang="el-GR" sz="2800" dirty="0">
                <a:solidFill>
                  <a:srgbClr val="5075BC"/>
                </a:solidFill>
                <a:latin typeface="+mj-lt"/>
                <a:ea typeface="+mj-ea"/>
                <a:cs typeface="+mj-cs"/>
              </a:rPr>
              <a:t>10:</a:t>
            </a:r>
            <a:r>
              <a:rPr lang="en-US" sz="2800" dirty="0">
                <a:solidFill>
                  <a:srgbClr val="5075BC"/>
                </a:solidFill>
                <a:latin typeface="+mj-lt"/>
                <a:ea typeface="+mj-ea"/>
                <a:cs typeface="+mj-cs"/>
              </a:rPr>
              <a:t> </a:t>
            </a:r>
            <a:r>
              <a:rPr lang="el-GR" sz="2800" dirty="0"/>
              <a:t>Ασφάλεια δικτύων</a:t>
            </a:r>
            <a:endParaRPr lang="en-US" sz="2800" dirty="0"/>
          </a:p>
          <a:p>
            <a:endParaRPr lang="el-GR" sz="2800" dirty="0"/>
          </a:p>
          <a:p>
            <a:r>
              <a:rPr lang="el-GR" sz="2800" dirty="0"/>
              <a:t>Βασίλειος Κόκκινος (εκ μέρους του Καθηγητή Χ. Ι. Μπούρα)</a:t>
            </a:r>
          </a:p>
          <a:p>
            <a:r>
              <a:rPr lang="el-GR" sz="2800" dirty="0"/>
              <a:t>Τμήμα Μηχανικών Η/Υ &amp; Πληροφορικής</a:t>
            </a:r>
            <a:r>
              <a:rPr lang="en-US" sz="2800" dirty="0"/>
              <a:t>, </a:t>
            </a:r>
            <a:r>
              <a:rPr lang="el-GR" sz="2800" dirty="0"/>
              <a:t>Πανεπιστήμιο Πατρών</a:t>
            </a:r>
          </a:p>
          <a:p>
            <a:r>
              <a:rPr lang="en-US" sz="2800" dirty="0"/>
              <a:t>email: </a:t>
            </a:r>
            <a:r>
              <a:rPr lang="en-US" sz="2800" dirty="0">
                <a:hlinkClick r:id="rId3"/>
              </a:rPr>
              <a:t>kokkinos@cti.gr</a:t>
            </a:r>
            <a:r>
              <a:rPr lang="el-GR" sz="2800" dirty="0"/>
              <a:t>, </a:t>
            </a:r>
            <a:endParaRPr lang="en-US" sz="2800"/>
          </a:p>
          <a:p>
            <a:r>
              <a:rPr lang="en-US" sz="2800"/>
              <a:t>site</a:t>
            </a:r>
            <a:r>
              <a:rPr lang="en-US" sz="2800" dirty="0"/>
              <a:t>: </a:t>
            </a:r>
            <a:r>
              <a:rPr lang="en-US" sz="2800" dirty="0">
                <a:hlinkClick r:id="rId4"/>
              </a:rPr>
              <a:t>http://telematics.upatras.gr/telematics/bouras?language=el</a:t>
            </a:r>
            <a:endParaRPr lang="en-US" sz="2800" dirty="0"/>
          </a:p>
          <a:p>
            <a:endParaRPr lang="el-GR" sz="2800" dirty="0"/>
          </a:p>
        </p:txBody>
      </p:sp>
      <p:pic>
        <p:nvPicPr>
          <p:cNvPr id="6" name="Picture 5" descr="Λογότυπος ΠΠ Κάθετος Έγχρωμος  (JPE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3528" y="310296"/>
            <a:ext cx="3657600" cy="13274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9493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Τεχνικές Επιθέσεων</a:t>
            </a:r>
            <a:endParaRPr lang="en-US" dirty="0"/>
          </a:p>
        </p:txBody>
      </p:sp>
      <p:sp>
        <p:nvSpPr>
          <p:cNvPr id="3" name="Content Placeholder 2"/>
          <p:cNvSpPr>
            <a:spLocks noGrp="1"/>
          </p:cNvSpPr>
          <p:nvPr>
            <p:ph idx="1"/>
          </p:nvPr>
        </p:nvSpPr>
        <p:spPr/>
        <p:txBody>
          <a:bodyPr>
            <a:normAutofit fontScale="85000" lnSpcReduction="20000"/>
          </a:bodyPr>
          <a:lstStyle/>
          <a:p>
            <a:r>
              <a:rPr lang="el-GR" dirty="0"/>
              <a:t>Επίθεση σε ιστοσελίδες</a:t>
            </a:r>
            <a:endParaRPr lang="en-US" dirty="0"/>
          </a:p>
          <a:p>
            <a:r>
              <a:rPr lang="el-GR" dirty="0"/>
              <a:t>Επίθεση στην υπηρεσία ονοματολογίας (</a:t>
            </a:r>
            <a:r>
              <a:rPr lang="en-US" dirty="0"/>
              <a:t>Domain Name Servers -DNS)</a:t>
            </a:r>
          </a:p>
          <a:p>
            <a:r>
              <a:rPr lang="el-GR" dirty="0"/>
              <a:t>Επίθεση με Δούρειους Ίππους</a:t>
            </a:r>
            <a:r>
              <a:rPr lang="en-US" dirty="0"/>
              <a:t> (Trojan Horses), “</a:t>
            </a:r>
            <a:r>
              <a:rPr lang="el-GR" dirty="0"/>
              <a:t>σκουλήκια</a:t>
            </a:r>
            <a:r>
              <a:rPr lang="en-US" dirty="0"/>
              <a:t>” (worms), </a:t>
            </a:r>
            <a:r>
              <a:rPr lang="el-GR" dirty="0"/>
              <a:t>ιούς</a:t>
            </a:r>
            <a:r>
              <a:rPr lang="en-US" dirty="0"/>
              <a:t> (viruses)</a:t>
            </a:r>
            <a:r>
              <a:rPr lang="el-GR" dirty="0"/>
              <a:t>, ανιχνευτές</a:t>
            </a:r>
            <a:r>
              <a:rPr lang="en-US" dirty="0"/>
              <a:t> (spies)</a:t>
            </a:r>
            <a:r>
              <a:rPr lang="el-GR" dirty="0"/>
              <a:t> </a:t>
            </a:r>
          </a:p>
          <a:p>
            <a:r>
              <a:rPr lang="el-GR" dirty="0"/>
              <a:t>Επίθεση στο ηλεκτρονικό ταχυδρομείο και στο πρωτόκολλό του (</a:t>
            </a:r>
            <a:r>
              <a:rPr lang="pt-BR" dirty="0"/>
              <a:t>Simple Mail Transfer Protocol- </a:t>
            </a:r>
            <a:r>
              <a:rPr lang="en-US" dirty="0"/>
              <a:t>SMTP</a:t>
            </a:r>
            <a:r>
              <a:rPr lang="el-GR" dirty="0"/>
              <a:t>)</a:t>
            </a:r>
            <a:endParaRPr lang="en-US" dirty="0"/>
          </a:p>
          <a:p>
            <a:r>
              <a:rPr lang="el-GR" dirty="0"/>
              <a:t>Επίθεση από υποκλοπή κωδικών πρόσβασης </a:t>
            </a:r>
            <a:endParaRPr lang="en-US" dirty="0"/>
          </a:p>
          <a:p>
            <a:r>
              <a:rPr lang="en-US" dirty="0"/>
              <a:t>Sniffing</a:t>
            </a:r>
          </a:p>
          <a:p>
            <a:r>
              <a:rPr lang="el-GR" dirty="0"/>
              <a:t>Πλαστογράφηση(</a:t>
            </a:r>
            <a:r>
              <a:rPr lang="en-US" dirty="0"/>
              <a:t>Spoofing</a:t>
            </a:r>
            <a:r>
              <a:rPr lang="el-GR" dirty="0"/>
              <a:t>)</a:t>
            </a:r>
            <a:r>
              <a:rPr lang="en-US" dirty="0"/>
              <a:t> </a:t>
            </a:r>
            <a:r>
              <a:rPr lang="el-GR" dirty="0"/>
              <a:t>κ.α.</a:t>
            </a:r>
          </a:p>
        </p:txBody>
      </p:sp>
    </p:spTree>
    <p:extLst>
      <p:ext uri="{BB962C8B-B14F-4D97-AF65-F5344CB8AC3E}">
        <p14:creationId xmlns:p14="http://schemas.microsoft.com/office/powerpoint/2010/main" val="656418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3600"/>
            <a:ext cx="8229600" cy="851144"/>
          </a:xfrm>
        </p:spPr>
        <p:txBody>
          <a:bodyPr>
            <a:normAutofit/>
          </a:bodyPr>
          <a:lstStyle/>
          <a:p>
            <a:r>
              <a:rPr lang="el-GR" dirty="0"/>
              <a:t>Πιθανοί τύποι ιών</a:t>
            </a:r>
            <a:endParaRPr lang="en-US" dirty="0"/>
          </a:p>
        </p:txBody>
      </p:sp>
      <p:sp>
        <p:nvSpPr>
          <p:cNvPr id="3" name="Text Placeholder 2"/>
          <p:cNvSpPr>
            <a:spLocks noGrp="1"/>
          </p:cNvSpPr>
          <p:nvPr>
            <p:ph type="body" sz="half" idx="2"/>
          </p:nvPr>
        </p:nvSpPr>
        <p:spPr>
          <a:xfrm>
            <a:off x="426368" y="5777520"/>
            <a:ext cx="8291264" cy="620631"/>
          </a:xfrm>
        </p:spPr>
        <p:txBody>
          <a:bodyPr>
            <a:normAutofit lnSpcReduction="10000"/>
          </a:bodyPr>
          <a:lstStyle/>
          <a:p>
            <a:pPr algn="ctr"/>
            <a:r>
              <a:rPr lang="el-GR" sz="1800" dirty="0"/>
              <a:t>Πιθανοί τύποι επιθέσεων στο διαδίκτυο (</a:t>
            </a:r>
            <a:r>
              <a:rPr lang="en-US" sz="1800" dirty="0"/>
              <a:t>source: https://heimdalsecurity.com/blog/wp-content/uploads/hs-Types-of-malware-1.png)</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6427" y="1457040"/>
            <a:ext cx="5571146" cy="4320480"/>
          </a:xfrm>
          <a:prstGeom prst="rect">
            <a:avLst/>
          </a:prstGeom>
        </p:spPr>
      </p:pic>
    </p:spTree>
    <p:extLst>
      <p:ext uri="{BB962C8B-B14F-4D97-AF65-F5344CB8AC3E}">
        <p14:creationId xmlns:p14="http://schemas.microsoft.com/office/powerpoint/2010/main" val="1884711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Κρυπτογραφία </a:t>
            </a:r>
            <a:endParaRPr lang="en-US" dirty="0"/>
          </a:p>
        </p:txBody>
      </p:sp>
      <p:sp>
        <p:nvSpPr>
          <p:cNvPr id="3" name="Content Placeholder 2"/>
          <p:cNvSpPr>
            <a:spLocks noGrp="1"/>
          </p:cNvSpPr>
          <p:nvPr>
            <p:ph idx="1"/>
          </p:nvPr>
        </p:nvSpPr>
        <p:spPr/>
        <p:txBody>
          <a:bodyPr>
            <a:normAutofit fontScale="92500"/>
          </a:bodyPr>
          <a:lstStyle/>
          <a:p>
            <a:r>
              <a:rPr lang="el-GR" dirty="0"/>
              <a:t>Η κρυπτογραφία είναι η κυριότερη τεχνολογία ασφαλείας</a:t>
            </a:r>
          </a:p>
          <a:p>
            <a:r>
              <a:rPr lang="el-GR" dirty="0"/>
              <a:t>Ο όρος 'κρυπτογραφία' αναφέρεται σε ένα σύνολο τεχνικών</a:t>
            </a:r>
            <a:r>
              <a:rPr lang="en-US" dirty="0"/>
              <a:t>,</a:t>
            </a:r>
            <a:r>
              <a:rPr lang="el-GR" dirty="0"/>
              <a:t> που χρησιμοποιούνται για να διασφαλίσουν ότι τα δεδομένα δε μπορούν να διαβαστούν από κάποιον που δεν είναι ο αποστολέας ή κανονικός παραλήπτης τους</a:t>
            </a:r>
          </a:p>
          <a:p>
            <a:r>
              <a:rPr lang="el-GR" dirty="0"/>
              <a:t>Το σύνολο δεδομένων μετατρέπεται από μία κατανοητή μορφή σε έναν «γρίφο»</a:t>
            </a:r>
            <a:endParaRPr lang="en-US" dirty="0"/>
          </a:p>
        </p:txBody>
      </p:sp>
    </p:spTree>
    <p:extLst>
      <p:ext uri="{BB962C8B-B14F-4D97-AF65-F5344CB8AC3E}">
        <p14:creationId xmlns:p14="http://schemas.microsoft.com/office/powerpoint/2010/main" val="6564183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a:t>Πρώτες μέθοδοι κρυπτογράφησης </a:t>
            </a:r>
            <a:endParaRPr lang="en-US" dirty="0"/>
          </a:p>
        </p:txBody>
      </p:sp>
      <p:sp>
        <p:nvSpPr>
          <p:cNvPr id="3" name="Content Placeholder 2"/>
          <p:cNvSpPr>
            <a:spLocks noGrp="1"/>
          </p:cNvSpPr>
          <p:nvPr>
            <p:ph idx="1"/>
          </p:nvPr>
        </p:nvSpPr>
        <p:spPr/>
        <p:txBody>
          <a:bodyPr>
            <a:normAutofit fontScale="85000" lnSpcReduction="20000"/>
          </a:bodyPr>
          <a:lstStyle/>
          <a:p>
            <a:r>
              <a:rPr lang="el-GR" dirty="0"/>
              <a:t>Οι πρώτες μέθοδοι που χρησιμοποιούνταν ήταν: </a:t>
            </a:r>
          </a:p>
          <a:p>
            <a:pPr lvl="1"/>
            <a:r>
              <a:rPr lang="el-GR" u="sng" dirty="0"/>
              <a:t>Η αντικατάσταση</a:t>
            </a:r>
          </a:p>
          <a:p>
            <a:pPr lvl="1"/>
            <a:r>
              <a:rPr lang="el-GR" u="sng" dirty="0"/>
              <a:t>Ο μετασχηματισμός</a:t>
            </a:r>
          </a:p>
          <a:p>
            <a:r>
              <a:rPr lang="el-GR" dirty="0"/>
              <a:t>Στην </a:t>
            </a:r>
            <a:r>
              <a:rPr lang="el-GR" u="sng" dirty="0"/>
              <a:t>πρώτη</a:t>
            </a:r>
            <a:r>
              <a:rPr lang="el-GR" dirty="0"/>
              <a:t> αντικαθίστανται διακριτά τμήματα του αρχικού κειμένου με άλλα, (π.χ. αλλάζοντας κάθε δυάδα γραμμάτων με κάποια άλλα) βάσει ενός κώδικα</a:t>
            </a:r>
          </a:p>
          <a:p>
            <a:r>
              <a:rPr lang="el-GR" dirty="0"/>
              <a:t>Στη </a:t>
            </a:r>
            <a:r>
              <a:rPr lang="el-GR" u="sng" dirty="0"/>
              <a:t>δεύτερη</a:t>
            </a:r>
            <a:r>
              <a:rPr lang="el-GR" dirty="0"/>
              <a:t>, γίνονται σύνθετοι μετασχηματισμοί μεταξύ πολλών κομματιών του αρχικού κειμένου</a:t>
            </a:r>
          </a:p>
          <a:p>
            <a:r>
              <a:rPr lang="el-GR" dirty="0"/>
              <a:t>Παράδειγμα αντικατάστασης: η συσκευή </a:t>
            </a:r>
            <a:r>
              <a:rPr lang="el-GR" dirty="0" err="1"/>
              <a:t>Enigma</a:t>
            </a:r>
            <a:r>
              <a:rPr lang="el-GR" dirty="0"/>
              <a:t>, που χρησιμοποιήθηκε από τους Γερμανούς κατά τη διάρκεια του Β' Παγκοσμίου Πολέμου</a:t>
            </a:r>
            <a:endParaRPr lang="en-US" dirty="0"/>
          </a:p>
        </p:txBody>
      </p:sp>
    </p:spTree>
    <p:extLst>
      <p:ext uri="{BB962C8B-B14F-4D97-AF65-F5344CB8AC3E}">
        <p14:creationId xmlns:p14="http://schemas.microsoft.com/office/powerpoint/2010/main" val="656418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Μοντέρνα κρυπτογραφία</a:t>
            </a:r>
            <a:endParaRPr lang="en-US" dirty="0"/>
          </a:p>
        </p:txBody>
      </p:sp>
      <p:sp>
        <p:nvSpPr>
          <p:cNvPr id="3" name="Content Placeholder 2"/>
          <p:cNvSpPr>
            <a:spLocks noGrp="1"/>
          </p:cNvSpPr>
          <p:nvPr>
            <p:ph idx="1"/>
          </p:nvPr>
        </p:nvSpPr>
        <p:spPr/>
        <p:txBody>
          <a:bodyPr>
            <a:normAutofit fontScale="85000" lnSpcReduction="20000"/>
          </a:bodyPr>
          <a:lstStyle/>
          <a:p>
            <a:r>
              <a:rPr lang="el-GR" dirty="0"/>
              <a:t>Βασίζεται σε εξαιρετικά πολύπλοκους αλγορίθμους για τη μετατροπή ενός κειμένου σε κρυπτογραφημένο, διαδικασία γνωστή ως κρυπτογράφηση</a:t>
            </a:r>
          </a:p>
          <a:p>
            <a:r>
              <a:rPr lang="el-GR" dirty="0"/>
              <a:t>Οι αλγόριθμοι αλλάζουν τη λειτουργία τους βάσει ενός κλειδιού (ένα σύνολο χαρακτήρων, που αλλάζουν τον τρόπο της μετατροπής του κειμένου)</a:t>
            </a:r>
          </a:p>
          <a:p>
            <a:pPr lvl="1"/>
            <a:r>
              <a:rPr lang="el-GR" dirty="0"/>
              <a:t>Απλό παράδειγμα: Η αντικατάσταση κάθε χαρακτήρα με τον </a:t>
            </a:r>
            <a:r>
              <a:rPr lang="en-US" dirty="0"/>
              <a:t>ASCII</a:t>
            </a:r>
            <a:r>
              <a:rPr lang="el-GR" dirty="0"/>
              <a:t> χαρακτήρα, που βρίσκεται n θέσεις μπροστά στον πίνακα των ASCII, με το κλειδί να είναι το n. </a:t>
            </a:r>
          </a:p>
          <a:p>
            <a:r>
              <a:rPr lang="el-GR" dirty="0"/>
              <a:t>Αποκρυπτογράφηση: Ο παραλήπτης χρησιμοποιεί τον αλγόριθμο και το κλειδί για να ανακτήσει το αρχικό μήνυμα</a:t>
            </a:r>
            <a:endParaRPr lang="en-US" dirty="0"/>
          </a:p>
        </p:txBody>
      </p:sp>
    </p:spTree>
    <p:extLst>
      <p:ext uri="{BB962C8B-B14F-4D97-AF65-F5344CB8AC3E}">
        <p14:creationId xmlns:p14="http://schemas.microsoft.com/office/powerpoint/2010/main" val="6564183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l-GR" dirty="0"/>
              <a:t>Κρυπτογράφηση και αποκρυπτογράφηση</a:t>
            </a:r>
            <a:endParaRPr lang="en-US" dirty="0"/>
          </a:p>
        </p:txBody>
      </p:sp>
      <p:sp>
        <p:nvSpPr>
          <p:cNvPr id="7" name="Text Placeholder 6"/>
          <p:cNvSpPr>
            <a:spLocks noGrp="1"/>
          </p:cNvSpPr>
          <p:nvPr>
            <p:ph type="body" sz="half" idx="2"/>
          </p:nvPr>
        </p:nvSpPr>
        <p:spPr>
          <a:xfrm>
            <a:off x="1115616" y="5517232"/>
            <a:ext cx="6768752" cy="943000"/>
          </a:xfrm>
        </p:spPr>
        <p:txBody>
          <a:bodyPr>
            <a:normAutofit/>
          </a:bodyPr>
          <a:lstStyle/>
          <a:p>
            <a:pPr algn="ctr"/>
            <a:r>
              <a:rPr lang="el-GR" dirty="0"/>
              <a:t>Διαδικασία κρυπτογράφησης και αποκρυπτογράφησης </a:t>
            </a:r>
          </a:p>
          <a:p>
            <a:pPr algn="ctr"/>
            <a:r>
              <a:rPr lang="el-GR" sz="1400" dirty="0"/>
              <a:t>(</a:t>
            </a:r>
            <a:r>
              <a:rPr lang="en-US" sz="1400" dirty="0"/>
              <a:t>source</a:t>
            </a:r>
            <a:r>
              <a:rPr lang="el-GR" sz="1400" dirty="0"/>
              <a:t>: </a:t>
            </a:r>
            <a:r>
              <a:rPr lang="en-US" sz="1400" dirty="0"/>
              <a:t>https://en.wikipedia.org/wiki/Cryptography#/media/File:Symmetric_key_encryption.svg</a:t>
            </a:r>
            <a:r>
              <a:rPr lang="el-GR" sz="1400" dirty="0"/>
              <a:t>)</a:t>
            </a:r>
            <a:endParaRPr lang="en-US" sz="1400" dirty="0"/>
          </a:p>
        </p:txBody>
      </p:sp>
      <p:pic>
        <p:nvPicPr>
          <p:cNvPr id="1026" name="Picture 2" descr="Κρυπτογράφηση και αποκρυπτογράφηση"/>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tretch>
            <a:fillRect/>
          </a:stretch>
        </p:blipFill>
        <p:spPr bwMode="auto">
          <a:xfrm>
            <a:off x="3131840" y="2276872"/>
            <a:ext cx="3266491" cy="2693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6418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t>Κρυπτογραφία συμμετρικού κλειδιού</a:t>
            </a:r>
            <a:endParaRPr lang="en-US" dirty="0"/>
          </a:p>
        </p:txBody>
      </p:sp>
      <p:sp>
        <p:nvSpPr>
          <p:cNvPr id="3" name="Content Placeholder 2"/>
          <p:cNvSpPr>
            <a:spLocks noGrp="1"/>
          </p:cNvSpPr>
          <p:nvPr>
            <p:ph idx="1"/>
          </p:nvPr>
        </p:nvSpPr>
        <p:spPr/>
        <p:txBody>
          <a:bodyPr>
            <a:normAutofit fontScale="77500" lnSpcReduction="20000"/>
          </a:bodyPr>
          <a:lstStyle/>
          <a:p>
            <a:pPr lvl="0"/>
            <a:r>
              <a:rPr lang="el-GR" dirty="0"/>
              <a:t>Ο αποστολέας ενός μηνύματος κρυπτογραφεί το μήνυμα χρησιμοποιώντας έναν αλγόριθμο, που βασίζεται σε κλειδί</a:t>
            </a:r>
            <a:endParaRPr lang="en-US" dirty="0"/>
          </a:p>
          <a:p>
            <a:pPr lvl="0"/>
            <a:r>
              <a:rPr lang="el-GR" dirty="0"/>
              <a:t>Το κρυπτογραφημένο μήνυμα στέλνεται μέσω του (ανασφαλούς) δικτύου</a:t>
            </a:r>
          </a:p>
          <a:p>
            <a:pPr lvl="0"/>
            <a:r>
              <a:rPr lang="el-GR" dirty="0"/>
              <a:t>Το κλειδί μεταφέρεται με κάποιον ασφαλή τρόπο στον παραλήπτη</a:t>
            </a:r>
            <a:endParaRPr lang="en-US" dirty="0"/>
          </a:p>
          <a:p>
            <a:pPr lvl="0"/>
            <a:r>
              <a:rPr lang="el-GR" dirty="0"/>
              <a:t>Ο παραλήπτης λαμβάνει το κλειδί και αποκρυπτογραφεί το μήνυμα</a:t>
            </a:r>
          </a:p>
          <a:p>
            <a:pPr lvl="0"/>
            <a:r>
              <a:rPr lang="el-GR" dirty="0"/>
              <a:t>Πλεονέκτημα: πολύ αποδοτική όσον αφορά τους πόρους </a:t>
            </a:r>
          </a:p>
          <a:p>
            <a:pPr lvl="0"/>
            <a:r>
              <a:rPr lang="el-GR" dirty="0"/>
              <a:t>Μειονέκτημα: το κλειδί πρέπει να μεταφερθεί μέσω ενός ασφαλούς μέσου</a:t>
            </a:r>
            <a:endParaRPr lang="en-US" dirty="0"/>
          </a:p>
          <a:p>
            <a:endParaRPr lang="en-US" dirty="0"/>
          </a:p>
        </p:txBody>
      </p:sp>
    </p:spTree>
    <p:extLst>
      <p:ext uri="{BB962C8B-B14F-4D97-AF65-F5344CB8AC3E}">
        <p14:creationId xmlns:p14="http://schemas.microsoft.com/office/powerpoint/2010/main" val="6564183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Αλγόριθμοι συμμετρικού κλειδιού</a:t>
            </a:r>
            <a:endParaRPr lang="en-US" dirty="0"/>
          </a:p>
        </p:txBody>
      </p:sp>
      <p:sp>
        <p:nvSpPr>
          <p:cNvPr id="3" name="Content Placeholder 2"/>
          <p:cNvSpPr>
            <a:spLocks noGrp="1"/>
          </p:cNvSpPr>
          <p:nvPr>
            <p:ph idx="1"/>
          </p:nvPr>
        </p:nvSpPr>
        <p:spPr/>
        <p:txBody>
          <a:bodyPr/>
          <a:lstStyle/>
          <a:p>
            <a:r>
              <a:rPr lang="el-GR" dirty="0"/>
              <a:t>Γνωστοί αλγόριθμοι συμμετρικού κλειδιού, που ακόμη χρησιμοποιούνται:</a:t>
            </a:r>
          </a:p>
          <a:p>
            <a:pPr lvl="1"/>
            <a:r>
              <a:rPr lang="en-US" dirty="0"/>
              <a:t>Data Encryption Standard (</a:t>
            </a:r>
            <a:r>
              <a:rPr lang="el-GR" dirty="0"/>
              <a:t>DES</a:t>
            </a:r>
            <a:r>
              <a:rPr lang="en-US" dirty="0"/>
              <a:t>)</a:t>
            </a:r>
            <a:endParaRPr lang="el-GR" dirty="0"/>
          </a:p>
          <a:p>
            <a:pPr lvl="1"/>
            <a:r>
              <a:rPr lang="el-GR" dirty="0"/>
              <a:t>Τριπλός DES αλγόριθμος </a:t>
            </a:r>
          </a:p>
          <a:p>
            <a:pPr lvl="1"/>
            <a:r>
              <a:rPr lang="el-GR" dirty="0" err="1"/>
              <a:t>Blowfish</a:t>
            </a:r>
            <a:r>
              <a:rPr lang="en-US" dirty="0"/>
              <a:t> </a:t>
            </a:r>
            <a:r>
              <a:rPr lang="el-GR" dirty="0"/>
              <a:t>και ο διάδοχός του </a:t>
            </a:r>
            <a:r>
              <a:rPr lang="en-US" dirty="0" err="1"/>
              <a:t>Twofish</a:t>
            </a:r>
            <a:endParaRPr lang="el-GR" dirty="0"/>
          </a:p>
          <a:p>
            <a:pPr lvl="1"/>
            <a:r>
              <a:rPr lang="en-US" dirty="0"/>
              <a:t>International Data Encryption Algorithm </a:t>
            </a:r>
            <a:r>
              <a:rPr lang="el-GR" dirty="0"/>
              <a:t>(IDEA)</a:t>
            </a:r>
          </a:p>
          <a:p>
            <a:pPr lvl="1"/>
            <a:r>
              <a:rPr lang="en-US" dirty="0" err="1"/>
              <a:t>Rivest</a:t>
            </a:r>
            <a:r>
              <a:rPr lang="en-US" dirty="0"/>
              <a:t> Cipher 4</a:t>
            </a:r>
            <a:r>
              <a:rPr lang="el-GR" dirty="0"/>
              <a:t> (RC4)</a:t>
            </a:r>
            <a:endParaRPr lang="en-US" dirty="0"/>
          </a:p>
        </p:txBody>
      </p:sp>
    </p:spTree>
    <p:extLst>
      <p:ext uri="{BB962C8B-B14F-4D97-AF65-F5344CB8AC3E}">
        <p14:creationId xmlns:p14="http://schemas.microsoft.com/office/powerpoint/2010/main" val="6564183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t>Τρόποι επίθεσης σε αλγορίθμους συμμετρικού κλειδιού</a:t>
            </a:r>
            <a:endParaRPr lang="en-US" dirty="0"/>
          </a:p>
        </p:txBody>
      </p:sp>
      <p:sp>
        <p:nvSpPr>
          <p:cNvPr id="3" name="Content Placeholder 2"/>
          <p:cNvSpPr>
            <a:spLocks noGrp="1"/>
          </p:cNvSpPr>
          <p:nvPr>
            <p:ph idx="1"/>
          </p:nvPr>
        </p:nvSpPr>
        <p:spPr/>
        <p:txBody>
          <a:bodyPr/>
          <a:lstStyle/>
          <a:p>
            <a:r>
              <a:rPr lang="el-GR" dirty="0"/>
              <a:t>Δοκιμή όλων των δυνατών κλειδιών</a:t>
            </a:r>
          </a:p>
          <a:p>
            <a:r>
              <a:rPr lang="el-GR" dirty="0"/>
              <a:t>Επίθεση γνωστού κειμένου</a:t>
            </a:r>
          </a:p>
          <a:p>
            <a:r>
              <a:rPr lang="el-GR" dirty="0"/>
              <a:t>Επίθεση επιλεγμένου κειμένου</a:t>
            </a:r>
          </a:p>
          <a:p>
            <a:r>
              <a:rPr lang="el-GR" dirty="0"/>
              <a:t>Διαφορική επίθεση </a:t>
            </a:r>
            <a:r>
              <a:rPr lang="el-GR" dirty="0" err="1"/>
              <a:t>κρυπτανάλυσης</a:t>
            </a:r>
            <a:endParaRPr lang="el-GR" dirty="0"/>
          </a:p>
          <a:p>
            <a:r>
              <a:rPr lang="el-GR" dirty="0"/>
              <a:t>Διαφορική επίθεση λαθών</a:t>
            </a:r>
            <a:endParaRPr lang="en-US" dirty="0"/>
          </a:p>
        </p:txBody>
      </p:sp>
    </p:spTree>
    <p:extLst>
      <p:ext uri="{BB962C8B-B14F-4D97-AF65-F5344CB8AC3E}">
        <p14:creationId xmlns:p14="http://schemas.microsoft.com/office/powerpoint/2010/main" val="6564183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l-GR" dirty="0"/>
              <a:t>Κρυπτογραφία συμμετρικού κλειδιού</a:t>
            </a:r>
            <a:endParaRPr lang="en-US" dirty="0"/>
          </a:p>
        </p:txBody>
      </p:sp>
      <p:sp>
        <p:nvSpPr>
          <p:cNvPr id="7" name="Text Placeholder 6"/>
          <p:cNvSpPr>
            <a:spLocks noGrp="1"/>
          </p:cNvSpPr>
          <p:nvPr>
            <p:ph type="body" sz="half" idx="2"/>
          </p:nvPr>
        </p:nvSpPr>
        <p:spPr>
          <a:xfrm>
            <a:off x="457200" y="5445224"/>
            <a:ext cx="8291264" cy="943000"/>
          </a:xfrm>
        </p:spPr>
        <p:txBody>
          <a:bodyPr>
            <a:normAutofit/>
          </a:bodyPr>
          <a:lstStyle/>
          <a:p>
            <a:pPr algn="ctr"/>
            <a:r>
              <a:rPr lang="el-GR" sz="1800" dirty="0"/>
              <a:t>Κρυπτογραφία συμμετρικού κλειδιού, όπου το ίδιο κλειδί χρησιμοποιείται για την κρυπτογράφηση και αποκρυπτογράφηση</a:t>
            </a:r>
            <a:r>
              <a:rPr lang="en-US" sz="1800" dirty="0"/>
              <a:t> (source: https://miro.medium.com/max/700/1*bbCyiW35hBU3GiaiF4Qcmw.png)</a:t>
            </a:r>
            <a:endParaRPr lang="el-GR" sz="1800" dirty="0"/>
          </a:p>
          <a:p>
            <a:endParaRPr lang="en-US" sz="18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9082" y="1574437"/>
            <a:ext cx="6667500" cy="3714750"/>
          </a:xfrm>
          <a:prstGeom prst="rect">
            <a:avLst/>
          </a:prstGeom>
        </p:spPr>
      </p:pic>
    </p:spTree>
    <p:extLst>
      <p:ext uri="{BB962C8B-B14F-4D97-AF65-F5344CB8AC3E}">
        <p14:creationId xmlns:p14="http://schemas.microsoft.com/office/powerpoint/2010/main" val="3986614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Περιεχόμενα ενότητας</a:t>
            </a:r>
          </a:p>
        </p:txBody>
      </p:sp>
      <p:sp>
        <p:nvSpPr>
          <p:cNvPr id="3" name="Content Placeholder 2"/>
          <p:cNvSpPr>
            <a:spLocks noGrp="1"/>
          </p:cNvSpPr>
          <p:nvPr>
            <p:ph idx="1"/>
          </p:nvPr>
        </p:nvSpPr>
        <p:spPr/>
        <p:txBody>
          <a:bodyPr/>
          <a:lstStyle/>
          <a:p>
            <a:pPr lvl="0"/>
            <a:r>
              <a:rPr lang="el-GR" dirty="0"/>
              <a:t>Εισαγωγή</a:t>
            </a:r>
            <a:endParaRPr lang="en-US" dirty="0"/>
          </a:p>
          <a:p>
            <a:pPr lvl="0"/>
            <a:r>
              <a:rPr lang="el-GR" dirty="0"/>
              <a:t>Κρυπτογράφηση</a:t>
            </a:r>
          </a:p>
          <a:p>
            <a:pPr lvl="0"/>
            <a:r>
              <a:rPr lang="en-US" dirty="0"/>
              <a:t> Secure Sockets Layer (SSL)</a:t>
            </a:r>
          </a:p>
          <a:p>
            <a:pPr lvl="0"/>
            <a:r>
              <a:rPr lang="en-US" dirty="0" err="1"/>
              <a:t>Ασφ</a:t>
            </a:r>
            <a:r>
              <a:rPr lang="el-GR" dirty="0"/>
              <a:t>ά</a:t>
            </a:r>
            <a:r>
              <a:rPr lang="en-US" dirty="0" err="1"/>
              <a:t>λει</a:t>
            </a:r>
            <a:r>
              <a:rPr lang="en-US" dirty="0"/>
              <a:t>α ηλεκτρονικο</a:t>
            </a:r>
            <a:r>
              <a:rPr lang="el-GR" dirty="0"/>
              <a:t>ύ</a:t>
            </a:r>
            <a:r>
              <a:rPr lang="en-US" dirty="0"/>
              <a:t> τα</a:t>
            </a:r>
            <a:r>
              <a:rPr lang="en-US" dirty="0" err="1"/>
              <a:t>χυδρομε</a:t>
            </a:r>
            <a:r>
              <a:rPr lang="el-GR" dirty="0"/>
              <a:t>ί</a:t>
            </a:r>
            <a:r>
              <a:rPr lang="en-US" dirty="0" err="1"/>
              <a:t>ου</a:t>
            </a:r>
            <a:endParaRPr lang="en-US" dirty="0"/>
          </a:p>
          <a:p>
            <a:pPr lvl="0"/>
            <a:r>
              <a:rPr lang="en-US" dirty="0" err="1"/>
              <a:t>Ασφ</a:t>
            </a:r>
            <a:r>
              <a:rPr lang="el-GR" dirty="0"/>
              <a:t>ά</a:t>
            </a:r>
            <a:r>
              <a:rPr lang="en-US" dirty="0" err="1"/>
              <a:t>λει</a:t>
            </a:r>
            <a:r>
              <a:rPr lang="en-US" dirty="0"/>
              <a:t>α σε επ</a:t>
            </a:r>
            <a:r>
              <a:rPr lang="el-GR" dirty="0"/>
              <a:t>ί</a:t>
            </a:r>
            <a:r>
              <a:rPr lang="en-US" dirty="0"/>
              <a:t>π</a:t>
            </a:r>
            <a:r>
              <a:rPr lang="en-US" dirty="0" err="1"/>
              <a:t>εδο</a:t>
            </a:r>
            <a:r>
              <a:rPr lang="en-US" dirty="0"/>
              <a:t> </a:t>
            </a:r>
            <a:r>
              <a:rPr lang="en-US" dirty="0" err="1"/>
              <a:t>δικτ</a:t>
            </a:r>
            <a:r>
              <a:rPr lang="el-GR" dirty="0"/>
              <a:t>ύ</a:t>
            </a:r>
            <a:r>
              <a:rPr lang="en-US" dirty="0" err="1"/>
              <a:t>ου</a:t>
            </a:r>
            <a:endParaRPr lang="en-US" dirty="0"/>
          </a:p>
          <a:p>
            <a:pPr lvl="0"/>
            <a:r>
              <a:rPr lang="en-US" dirty="0" err="1"/>
              <a:t>Τε</a:t>
            </a:r>
            <a:r>
              <a:rPr lang="el-GR" dirty="0"/>
              <a:t>ί</a:t>
            </a:r>
            <a:r>
              <a:rPr lang="en-US" dirty="0" err="1"/>
              <a:t>χος</a:t>
            </a:r>
            <a:r>
              <a:rPr lang="en-US" dirty="0"/>
              <a:t> π</a:t>
            </a:r>
            <a:r>
              <a:rPr lang="en-US" dirty="0" err="1"/>
              <a:t>ροστ</a:t>
            </a:r>
            <a:r>
              <a:rPr lang="en-US" dirty="0"/>
              <a:t>ασ</a:t>
            </a:r>
            <a:r>
              <a:rPr lang="el-GR" dirty="0"/>
              <a:t>ί</a:t>
            </a:r>
            <a:r>
              <a:rPr lang="en-US" dirty="0"/>
              <a:t>ας</a:t>
            </a:r>
          </a:p>
          <a:p>
            <a:pPr lvl="1"/>
            <a:endParaRPr lang="en-GB" altLang="en-US" dirty="0"/>
          </a:p>
        </p:txBody>
      </p:sp>
    </p:spTree>
    <p:extLst>
      <p:ext uri="{BB962C8B-B14F-4D97-AF65-F5344CB8AC3E}">
        <p14:creationId xmlns:p14="http://schemas.microsoft.com/office/powerpoint/2010/main" val="30382952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t>Κρυπτογραφία δημοσίου κλειδιού (1/2)</a:t>
            </a:r>
            <a:endParaRPr lang="en-US" dirty="0"/>
          </a:p>
        </p:txBody>
      </p:sp>
      <p:sp>
        <p:nvSpPr>
          <p:cNvPr id="3" name="Content Placeholder 2"/>
          <p:cNvSpPr>
            <a:spLocks noGrp="1"/>
          </p:cNvSpPr>
          <p:nvPr>
            <p:ph idx="1"/>
          </p:nvPr>
        </p:nvSpPr>
        <p:spPr/>
        <p:txBody>
          <a:bodyPr>
            <a:normAutofit fontScale="77500" lnSpcReduction="20000"/>
          </a:bodyPr>
          <a:lstStyle/>
          <a:p>
            <a:r>
              <a:rPr lang="el-GR" dirty="0"/>
              <a:t>Χρησιμοποιεί δυο κλειδιά: ένα δημόσιο και ένα ιδιωτικό</a:t>
            </a:r>
          </a:p>
          <a:p>
            <a:r>
              <a:rPr lang="el-GR" dirty="0"/>
              <a:t>Το δημόσιο διανέμεται και μπορεί να το έχει στην κατοχή του οποιοσδήποτε σε αντίθεση με το ιδιωτικό </a:t>
            </a:r>
          </a:p>
          <a:p>
            <a:pPr lvl="0"/>
            <a:r>
              <a:rPr lang="el-GR" dirty="0"/>
              <a:t>Τα κλειδιά δημιουργούνται σε ζεύγη και με μέθοδο που καθιστά ανέφικτο να βρεθεί το ένα κλειδί από το άλλο </a:t>
            </a:r>
            <a:endParaRPr lang="en-US" dirty="0"/>
          </a:p>
          <a:p>
            <a:r>
              <a:rPr lang="el-GR" dirty="0"/>
              <a:t>Κείμενο, που κρυπτογραφείται με το ένα κλειδί μπορεί να αποκρυπτογραφηθεί μόνο από το άλλο κλειδί του ζεύγους και αντίστροφα</a:t>
            </a:r>
          </a:p>
          <a:p>
            <a:r>
              <a:rPr lang="el-GR" dirty="0"/>
              <a:t>Προτάθηκε ώστε να μην υπάρχει η ανάγκη μετάδοσης του κλειδιού, όπως συμβαίνει στην κρυπτογραφία συμμετρικού κλειδιού</a:t>
            </a:r>
            <a:endParaRPr lang="en-US" dirty="0"/>
          </a:p>
        </p:txBody>
      </p:sp>
    </p:spTree>
    <p:extLst>
      <p:ext uri="{BB962C8B-B14F-4D97-AF65-F5344CB8AC3E}">
        <p14:creationId xmlns:p14="http://schemas.microsoft.com/office/powerpoint/2010/main" val="8432991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Κρυπτογραφία δημοσίου κλειδιού (2/2)</a:t>
            </a:r>
            <a:endParaRPr lang="en-US" dirty="0"/>
          </a:p>
        </p:txBody>
      </p:sp>
      <p:sp>
        <p:nvSpPr>
          <p:cNvPr id="3" name="Content Placeholder 2"/>
          <p:cNvSpPr>
            <a:spLocks noGrp="1"/>
          </p:cNvSpPr>
          <p:nvPr>
            <p:ph idx="1"/>
          </p:nvPr>
        </p:nvSpPr>
        <p:spPr/>
        <p:txBody>
          <a:bodyPr>
            <a:normAutofit fontScale="92500" lnSpcReduction="10000"/>
          </a:bodyPr>
          <a:lstStyle/>
          <a:p>
            <a:r>
              <a:rPr lang="el-GR" dirty="0"/>
              <a:t>Ο παραλήπτης ενός μηνύματος χρησιμοποιεί τα κλειδιά με τον ακόλουθο τρόπο:</a:t>
            </a:r>
            <a:endParaRPr lang="en-US" dirty="0"/>
          </a:p>
          <a:p>
            <a:pPr lvl="1"/>
            <a:r>
              <a:rPr lang="el-GR" dirty="0"/>
              <a:t>Δημοσιοποιεί το δημόσιο κλειδί του (π.χ. σε ένα </a:t>
            </a:r>
            <a:r>
              <a:rPr lang="el-GR" dirty="0" err="1"/>
              <a:t>site</a:t>
            </a:r>
            <a:r>
              <a:rPr lang="el-GR" dirty="0"/>
              <a:t>)</a:t>
            </a:r>
            <a:endParaRPr lang="en-US" dirty="0"/>
          </a:p>
          <a:p>
            <a:pPr lvl="1"/>
            <a:r>
              <a:rPr lang="el-GR" dirty="0"/>
              <a:t>Ο επίδοξος αποστολέας χρησιμοποιεί το δημόσιο κλειδί για να κάνει την κρυπτογράφηση</a:t>
            </a:r>
            <a:endParaRPr lang="en-US" dirty="0"/>
          </a:p>
          <a:p>
            <a:pPr lvl="1"/>
            <a:r>
              <a:rPr lang="el-GR" dirty="0"/>
              <a:t>Το κρυπτογραφημένο κείμενο αποκρυπτογραφείται από τον παραλήπτη χρησιμοποιώντας το ιδιωτικό κλειδί</a:t>
            </a:r>
            <a:endParaRPr lang="en-US" dirty="0"/>
          </a:p>
          <a:p>
            <a:r>
              <a:rPr lang="el-GR" dirty="0"/>
              <a:t>Δεν χρειάζεται ο παραλήπτης να δημοσιοποιήσει το κλειδί </a:t>
            </a:r>
            <a:endParaRPr lang="en-US" dirty="0"/>
          </a:p>
        </p:txBody>
      </p:sp>
    </p:spTree>
    <p:extLst>
      <p:ext uri="{BB962C8B-B14F-4D97-AF65-F5344CB8AC3E}">
        <p14:creationId xmlns:p14="http://schemas.microsoft.com/office/powerpoint/2010/main" val="6564183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Τεχνολογίες της κρυπτογραφίας δημοσίου κλειδιού (1/2)</a:t>
            </a:r>
            <a:endParaRPr lang="en-US" dirty="0"/>
          </a:p>
        </p:txBody>
      </p:sp>
      <p:sp>
        <p:nvSpPr>
          <p:cNvPr id="3" name="Content Placeholder 2"/>
          <p:cNvSpPr>
            <a:spLocks noGrp="1"/>
          </p:cNvSpPr>
          <p:nvPr>
            <p:ph idx="1"/>
          </p:nvPr>
        </p:nvSpPr>
        <p:spPr/>
        <p:txBody>
          <a:bodyPr>
            <a:normAutofit fontScale="85000" lnSpcReduction="20000"/>
          </a:bodyPr>
          <a:lstStyle/>
          <a:p>
            <a:r>
              <a:rPr lang="el-GR" dirty="0"/>
              <a:t>Οι έξυπνες κάρτες</a:t>
            </a:r>
            <a:r>
              <a:rPr lang="en-US" dirty="0"/>
              <a:t> </a:t>
            </a:r>
            <a:r>
              <a:rPr lang="el-GR" dirty="0"/>
              <a:t>αποτελούν έναν από τους πιο ασφαλείς τρόπους για να διασφαλιστεί η προστασία ενός ιδιωτικού κλειδιού </a:t>
            </a:r>
          </a:p>
          <a:p>
            <a:pPr lvl="1"/>
            <a:r>
              <a:rPr lang="el-GR" dirty="0"/>
              <a:t>Έχουν μέγεθος πιστωτικής κάρτας και περιέχουν και το ιδιωτικό και το δημόσιο κλειδί</a:t>
            </a:r>
          </a:p>
          <a:p>
            <a:pPr lvl="1"/>
            <a:r>
              <a:rPr lang="el-GR" dirty="0"/>
              <a:t>Πρέπει να συνδεθούν στον υπολογιστή προκειμένου να εκτελεστεί η κρυπτογράφηση</a:t>
            </a:r>
          </a:p>
          <a:p>
            <a:pPr lvl="1"/>
            <a:r>
              <a:rPr lang="el-GR" dirty="0"/>
              <a:t>Όποιος θέλει να αποκτήσει το ιδιωτικό κλειδί πρέπει να κλέψει την κάρτα</a:t>
            </a:r>
          </a:p>
          <a:p>
            <a:r>
              <a:rPr lang="el-GR" dirty="0"/>
              <a:t>Ανταλλαγή κλειδιού </a:t>
            </a:r>
            <a:r>
              <a:rPr lang="el-GR" dirty="0" err="1"/>
              <a:t>Diffie</a:t>
            </a:r>
            <a:r>
              <a:rPr lang="el-GR" dirty="0"/>
              <a:t>-</a:t>
            </a:r>
            <a:r>
              <a:rPr lang="el-GR" dirty="0" err="1"/>
              <a:t>Hellman</a:t>
            </a:r>
            <a:r>
              <a:rPr lang="el-GR" dirty="0"/>
              <a:t>. Τεχνική για την ανταλλαγή ενός συμμετρικού κλειδιού χρησιμοποιώντας δημόσιο κλειδί</a:t>
            </a:r>
            <a:endParaRPr lang="en-US" dirty="0"/>
          </a:p>
        </p:txBody>
      </p:sp>
    </p:spTree>
    <p:extLst>
      <p:ext uri="{BB962C8B-B14F-4D97-AF65-F5344CB8AC3E}">
        <p14:creationId xmlns:p14="http://schemas.microsoft.com/office/powerpoint/2010/main" val="8432991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t>Τεχνολογίες της κρυπτογραφίας δημοσίου κλειδιού (2/2)</a:t>
            </a:r>
            <a:endParaRPr lang="en-US" dirty="0"/>
          </a:p>
        </p:txBody>
      </p:sp>
      <p:sp>
        <p:nvSpPr>
          <p:cNvPr id="3" name="Content Placeholder 2"/>
          <p:cNvSpPr>
            <a:spLocks noGrp="1"/>
          </p:cNvSpPr>
          <p:nvPr>
            <p:ph idx="1"/>
          </p:nvPr>
        </p:nvSpPr>
        <p:spPr/>
        <p:txBody>
          <a:bodyPr>
            <a:normAutofit fontScale="85000" lnSpcReduction="10000"/>
          </a:bodyPr>
          <a:lstStyle/>
          <a:p>
            <a:r>
              <a:rPr lang="en-US" dirty="0" err="1"/>
              <a:t>Rivest</a:t>
            </a:r>
            <a:r>
              <a:rPr lang="en-US" dirty="0"/>
              <a:t>-Shamir-</a:t>
            </a:r>
            <a:r>
              <a:rPr lang="en-US" dirty="0" err="1"/>
              <a:t>Adleman</a:t>
            </a:r>
            <a:r>
              <a:rPr lang="en-US" dirty="0"/>
              <a:t> (</a:t>
            </a:r>
            <a:r>
              <a:rPr lang="el-GR" dirty="0"/>
              <a:t>RSA</a:t>
            </a:r>
            <a:r>
              <a:rPr lang="en-US" dirty="0"/>
              <a:t>)</a:t>
            </a:r>
            <a:r>
              <a:rPr lang="el-GR" dirty="0"/>
              <a:t>: Είναι το πιο γνωστό σύστημα κρυπτογράφησης δημοσίου κλειδιού</a:t>
            </a:r>
          </a:p>
          <a:p>
            <a:pPr lvl="1"/>
            <a:r>
              <a:rPr lang="el-GR" dirty="0"/>
              <a:t>Χρησιμοποιείται για την αποστολή μέσω μη ασφαλούς γραμμής και για τη δημιουργία ψηφιακών υπογραφών (σειρές χαρακτήρων, που πιστοποιούν την ταυτότητα του αποστολέα)</a:t>
            </a:r>
            <a:endParaRPr lang="en-US" dirty="0"/>
          </a:p>
          <a:p>
            <a:r>
              <a:rPr lang="el-GR" dirty="0" err="1"/>
              <a:t>El</a:t>
            </a:r>
            <a:r>
              <a:rPr lang="el-GR" dirty="0"/>
              <a:t> </a:t>
            </a:r>
            <a:r>
              <a:rPr lang="el-GR" dirty="0" err="1"/>
              <a:t>Gamel</a:t>
            </a:r>
            <a:r>
              <a:rPr lang="el-GR" dirty="0"/>
              <a:t> </a:t>
            </a:r>
            <a:r>
              <a:rPr lang="el-GR" dirty="0" err="1"/>
              <a:t>sy</a:t>
            </a:r>
            <a:r>
              <a:rPr lang="en-US" dirty="0"/>
              <a:t>s</a:t>
            </a:r>
            <a:r>
              <a:rPr lang="el-GR" dirty="0" err="1"/>
              <a:t>tem</a:t>
            </a:r>
            <a:r>
              <a:rPr lang="el-GR" dirty="0"/>
              <a:t>: Σύστημα δημοσίου κλειδιού, που βασίζεται στην τεχνική </a:t>
            </a:r>
            <a:r>
              <a:rPr lang="el-GR" dirty="0" err="1"/>
              <a:t>Diffie-Hellman</a:t>
            </a:r>
            <a:r>
              <a:rPr lang="el-GR" dirty="0"/>
              <a:t> </a:t>
            </a:r>
          </a:p>
          <a:p>
            <a:r>
              <a:rPr lang="el-GR" dirty="0"/>
              <a:t>Digital </a:t>
            </a:r>
            <a:r>
              <a:rPr lang="el-GR" dirty="0" err="1"/>
              <a:t>Signature</a:t>
            </a:r>
            <a:r>
              <a:rPr lang="el-GR" dirty="0"/>
              <a:t> Standard (DSS). Μπορεί να χρησιμοποιηθεί για ψηφιακές υπογραφές, και αν τροποποιηθεί, για κανονική μεταφορά δεδομένων</a:t>
            </a:r>
            <a:endParaRPr lang="en-US" dirty="0"/>
          </a:p>
        </p:txBody>
      </p:sp>
    </p:spTree>
    <p:extLst>
      <p:ext uri="{BB962C8B-B14F-4D97-AF65-F5344CB8AC3E}">
        <p14:creationId xmlns:p14="http://schemas.microsoft.com/office/powerpoint/2010/main" val="8432991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l-GR" dirty="0"/>
              <a:t>Παράδειγμα κρυπτογραφίας δημοσίου κλειδιού</a:t>
            </a:r>
            <a:endParaRPr lang="en-US" dirty="0"/>
          </a:p>
        </p:txBody>
      </p:sp>
      <p:pic>
        <p:nvPicPr>
          <p:cNvPr id="4098" name="Picture 2" descr="Εικόνα. Κρυπτογραφία (ασυμετρικού) δημόσιου κλειδιού, όπου διαφορετικά κλειδιά χρησιμοποιούνται για κρυπτογράφηση και αποκρυπτογράφηση. &#10;"/>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5154216" y="1536117"/>
            <a:ext cx="3169332" cy="3096890"/>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sz="half" idx="2"/>
          </p:nvPr>
        </p:nvSpPr>
        <p:spPr>
          <a:xfrm>
            <a:off x="457200" y="1556792"/>
            <a:ext cx="3538736" cy="4608512"/>
          </a:xfrm>
        </p:spPr>
        <p:txBody>
          <a:bodyPr>
            <a:normAutofit/>
          </a:bodyPr>
          <a:lstStyle/>
          <a:p>
            <a:r>
              <a:rPr lang="el-GR" dirty="0"/>
              <a:t>Κρυπτογραφία (ασύμμετρου) δημόσιου κλειδιού: </a:t>
            </a:r>
          </a:p>
          <a:p>
            <a:endParaRPr lang="el-GR" dirty="0"/>
          </a:p>
          <a:p>
            <a:r>
              <a:rPr lang="el-GR" dirty="0"/>
              <a:t>Ο οποιοσδήποτε μπορεί να κρυπτογραφήσει χρησιμοποιώντας το δημόσιο κλειδί, αλλά μόνο ο κάτοχος του αντίστοιχου ιδιωτικού κλειδιού μπορεί να αποκρυπτογραφήσει</a:t>
            </a:r>
            <a:endParaRPr lang="en-US" dirty="0"/>
          </a:p>
          <a:p>
            <a:endParaRPr lang="en-US" dirty="0"/>
          </a:p>
        </p:txBody>
      </p:sp>
      <p:sp>
        <p:nvSpPr>
          <p:cNvPr id="6" name="Text Placeholder 6"/>
          <p:cNvSpPr txBox="1">
            <a:spLocks/>
          </p:cNvSpPr>
          <p:nvPr/>
        </p:nvSpPr>
        <p:spPr>
          <a:xfrm>
            <a:off x="4644008" y="4869160"/>
            <a:ext cx="4008258" cy="798984"/>
          </a:xfrm>
          <a:prstGeom prst="rect">
            <a:avLst/>
          </a:prstGeom>
        </p:spPr>
        <p:txBody>
          <a:bodyPr vert="horz" lIns="91440" tIns="45720" rIns="91440" bIns="45720" rtlCol="0">
            <a:normAutofit fontScale="92500" lnSpcReduction="10000"/>
          </a:bodyPr>
          <a:lstStyle>
            <a:lvl1pPr marL="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9pPr>
          </a:lstStyle>
          <a:p>
            <a:pPr algn="ctr"/>
            <a:r>
              <a:rPr lang="en-US" sz="1800" dirty="0"/>
              <a:t>source: http://commons.wikimedia.org/wiki/File:Symmetric_key_encryption.svg</a:t>
            </a:r>
          </a:p>
          <a:p>
            <a:pPr algn="ctr"/>
            <a:endParaRPr lang="el-GR" sz="1800" dirty="0"/>
          </a:p>
          <a:p>
            <a:endParaRPr lang="en-US" sz="1800" dirty="0"/>
          </a:p>
        </p:txBody>
      </p:sp>
    </p:spTree>
    <p:extLst>
      <p:ext uri="{BB962C8B-B14F-4D97-AF65-F5344CB8AC3E}">
        <p14:creationId xmlns:p14="http://schemas.microsoft.com/office/powerpoint/2010/main" val="20736666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l-GR" dirty="0"/>
              <a:t>Ανταλλαγή κλειδιού </a:t>
            </a:r>
            <a:r>
              <a:rPr lang="el-GR" dirty="0" err="1"/>
              <a:t>Diffie</a:t>
            </a:r>
            <a:r>
              <a:rPr lang="el-GR" dirty="0"/>
              <a:t>-</a:t>
            </a:r>
            <a:r>
              <a:rPr lang="el-GR" dirty="0" err="1"/>
              <a:t>Hellman</a:t>
            </a:r>
            <a:endParaRPr lang="en-US" dirty="0"/>
          </a:p>
        </p:txBody>
      </p:sp>
      <p:pic>
        <p:nvPicPr>
          <p:cNvPr id="1026" name="Picture 2" descr="Ανταλλαγή κλειδιού Diffie-Hellman"/>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5292080" y="1628800"/>
            <a:ext cx="2766067" cy="3096344"/>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sz="half" idx="2"/>
          </p:nvPr>
        </p:nvSpPr>
        <p:spPr>
          <a:xfrm>
            <a:off x="457200" y="1556792"/>
            <a:ext cx="3538736" cy="4608512"/>
          </a:xfrm>
        </p:spPr>
        <p:txBody>
          <a:bodyPr>
            <a:normAutofit/>
          </a:bodyPr>
          <a:lstStyle/>
          <a:p>
            <a:r>
              <a:rPr lang="el-GR" dirty="0"/>
              <a:t>Ανταλλαγή κλειδιού </a:t>
            </a:r>
            <a:r>
              <a:rPr lang="el-GR" dirty="0" err="1"/>
              <a:t>Diffie-Hellman</a:t>
            </a:r>
            <a:r>
              <a:rPr lang="el-GR" dirty="0"/>
              <a:t>. </a:t>
            </a:r>
          </a:p>
          <a:p>
            <a:endParaRPr lang="el-GR" dirty="0"/>
          </a:p>
          <a:p>
            <a:r>
              <a:rPr lang="el-GR" dirty="0"/>
              <a:t>Κάθε πλευρά δημιουργεί ένα ζεύγος δημόσιου / ιδιωτικού κλειδιού και διανέμει το δημόσιο κλειδί.</a:t>
            </a:r>
          </a:p>
          <a:p>
            <a:r>
              <a:rPr lang="el-GR" dirty="0"/>
              <a:t> Μετά την απόκτηση ενός αυθεντικού αντιγράφου του δημόσιου κλειδιού της άλλης πλευράς, οι δύο πλευρές μπορούν να υπολογίσουν ένα κοινό μυστικό </a:t>
            </a:r>
            <a:r>
              <a:rPr lang="el-GR" dirty="0" err="1"/>
              <a:t>offline</a:t>
            </a:r>
            <a:r>
              <a:rPr lang="el-GR" dirty="0"/>
              <a:t> (</a:t>
            </a:r>
            <a:r>
              <a:rPr lang="en-US" dirty="0"/>
              <a:t>shared secret</a:t>
            </a:r>
            <a:r>
              <a:rPr lang="el-GR" dirty="0"/>
              <a:t>) </a:t>
            </a:r>
            <a:endParaRPr lang="en-US" dirty="0"/>
          </a:p>
          <a:p>
            <a:endParaRPr lang="en-US" sz="1700" dirty="0"/>
          </a:p>
        </p:txBody>
      </p:sp>
      <p:sp>
        <p:nvSpPr>
          <p:cNvPr id="6" name="Text Placeholder 6"/>
          <p:cNvSpPr txBox="1">
            <a:spLocks/>
          </p:cNvSpPr>
          <p:nvPr/>
        </p:nvSpPr>
        <p:spPr>
          <a:xfrm>
            <a:off x="4825498" y="4869160"/>
            <a:ext cx="3826768" cy="798984"/>
          </a:xfrm>
          <a:prstGeom prst="rect">
            <a:avLst/>
          </a:prstGeom>
        </p:spPr>
        <p:txBody>
          <a:bodyPr vert="horz" lIns="91440" tIns="45720" rIns="91440" bIns="45720" rtlCol="0">
            <a:normAutofit fontScale="92500" lnSpcReduction="10000"/>
          </a:bodyPr>
          <a:lstStyle>
            <a:lvl1pPr marL="0" indent="0" algn="l" defTabSz="914400" rtl="0" eaLnBrk="1" latinLnBrk="0" hangingPunct="1">
              <a:spcBef>
                <a:spcPct val="20000"/>
              </a:spcBef>
              <a:buFont typeface="Arial" pitchFamily="34" charset="0"/>
              <a:buNone/>
              <a:defRPr sz="2000"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sz="1200"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sz="1000"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9pPr>
          </a:lstStyle>
          <a:p>
            <a:r>
              <a:rPr lang="en-US" sz="1800" dirty="0"/>
              <a:t>source: http://commons.wikimedia.org/wiki/File:Public_key_encryption.svg</a:t>
            </a:r>
          </a:p>
          <a:p>
            <a:pPr algn="ctr"/>
            <a:endParaRPr lang="el-GR" sz="1800" dirty="0"/>
          </a:p>
          <a:p>
            <a:endParaRPr lang="en-US" sz="1800" dirty="0"/>
          </a:p>
        </p:txBody>
      </p:sp>
    </p:spTree>
    <p:extLst>
      <p:ext uri="{BB962C8B-B14F-4D97-AF65-F5344CB8AC3E}">
        <p14:creationId xmlns:p14="http://schemas.microsoft.com/office/powerpoint/2010/main" val="35614235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t>Επιθέσεις σε συστήματα δημοσίου κλειδιού</a:t>
            </a:r>
            <a:endParaRPr lang="en-US" dirty="0"/>
          </a:p>
        </p:txBody>
      </p:sp>
      <p:sp>
        <p:nvSpPr>
          <p:cNvPr id="3" name="Content Placeholder 2"/>
          <p:cNvSpPr>
            <a:spLocks noGrp="1"/>
          </p:cNvSpPr>
          <p:nvPr>
            <p:ph idx="1"/>
          </p:nvPr>
        </p:nvSpPr>
        <p:spPr/>
        <p:txBody>
          <a:bodyPr/>
          <a:lstStyle/>
          <a:p>
            <a:r>
              <a:rPr lang="el-GR" dirty="0"/>
              <a:t>Δυο είδη επιθέσεων υπάρχουν σε συστήματα δημοσίου κλειδιού:</a:t>
            </a:r>
          </a:p>
          <a:p>
            <a:pPr lvl="1"/>
            <a:r>
              <a:rPr lang="el-GR" dirty="0"/>
              <a:t>Η πρώτη είναι επίθεση με δεδομένα (</a:t>
            </a:r>
            <a:r>
              <a:rPr lang="el-GR" dirty="0" err="1"/>
              <a:t>factoring</a:t>
            </a:r>
            <a:r>
              <a:rPr lang="el-GR" dirty="0"/>
              <a:t> </a:t>
            </a:r>
            <a:r>
              <a:rPr lang="el-GR" dirty="0" err="1"/>
              <a:t>attack</a:t>
            </a:r>
            <a:r>
              <a:rPr lang="el-GR" dirty="0"/>
              <a:t>) και βασίζεται στην ανάλυση</a:t>
            </a:r>
          </a:p>
          <a:p>
            <a:pPr lvl="1"/>
            <a:r>
              <a:rPr lang="el-GR" dirty="0"/>
              <a:t>Η δεύτερη είναι να βρεθεί κάποιο μειονέκτημα στον αλγόριθμο που χρησιμοποιείται</a:t>
            </a:r>
            <a:endParaRPr lang="en-US" dirty="0"/>
          </a:p>
        </p:txBody>
      </p:sp>
    </p:spTree>
    <p:extLst>
      <p:ext uri="{BB962C8B-B14F-4D97-AF65-F5344CB8AC3E}">
        <p14:creationId xmlns:p14="http://schemas.microsoft.com/office/powerpoint/2010/main" val="27649216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Secure Sockets Layer (SSL)</a:t>
            </a:r>
          </a:p>
        </p:txBody>
      </p:sp>
      <p:sp>
        <p:nvSpPr>
          <p:cNvPr id="3" name="Content Placeholder 2"/>
          <p:cNvSpPr>
            <a:spLocks noGrp="1"/>
          </p:cNvSpPr>
          <p:nvPr>
            <p:ph idx="1"/>
          </p:nvPr>
        </p:nvSpPr>
        <p:spPr/>
        <p:txBody>
          <a:bodyPr>
            <a:normAutofit fontScale="92500" lnSpcReduction="10000"/>
          </a:bodyPr>
          <a:lstStyle/>
          <a:p>
            <a:r>
              <a:rPr lang="el-GR" dirty="0"/>
              <a:t>Το </a:t>
            </a:r>
            <a:r>
              <a:rPr lang="el-GR" dirty="0" err="1"/>
              <a:t>Secure</a:t>
            </a:r>
            <a:r>
              <a:rPr lang="el-GR" dirty="0"/>
              <a:t> </a:t>
            </a:r>
            <a:r>
              <a:rPr lang="el-GR" dirty="0" err="1"/>
              <a:t>Sockets</a:t>
            </a:r>
            <a:r>
              <a:rPr lang="el-GR" dirty="0"/>
              <a:t> </a:t>
            </a:r>
            <a:r>
              <a:rPr lang="el-GR" dirty="0" err="1"/>
              <a:t>Layer</a:t>
            </a:r>
            <a:r>
              <a:rPr lang="el-GR" dirty="0"/>
              <a:t> (SSL) είναι μια από τις πιο δημοφιλείς τεχνολογίες - ίσως η πιο δημοφιλής, που βασίζεται στην κρυπτογραφία</a:t>
            </a:r>
          </a:p>
          <a:p>
            <a:r>
              <a:rPr lang="el-GR" dirty="0"/>
              <a:t>Αναπτύχθηκε αρχικά από τη </a:t>
            </a:r>
            <a:r>
              <a:rPr lang="el-GR" dirty="0" err="1"/>
              <a:t>Netscape</a:t>
            </a:r>
            <a:r>
              <a:rPr lang="el-GR" dirty="0"/>
              <a:t> </a:t>
            </a:r>
            <a:r>
              <a:rPr lang="el-GR" dirty="0" err="1"/>
              <a:t>Corporation</a:t>
            </a:r>
            <a:r>
              <a:rPr lang="el-GR" dirty="0"/>
              <a:t> για τον </a:t>
            </a:r>
            <a:r>
              <a:rPr lang="el-GR" dirty="0" err="1"/>
              <a:t>φυλλομετρητή</a:t>
            </a:r>
            <a:r>
              <a:rPr lang="el-GR" dirty="0"/>
              <a:t> </a:t>
            </a:r>
            <a:r>
              <a:rPr lang="el-GR" dirty="0" err="1"/>
              <a:t>Netscape</a:t>
            </a:r>
            <a:r>
              <a:rPr lang="el-GR" dirty="0"/>
              <a:t> </a:t>
            </a:r>
            <a:r>
              <a:rPr lang="el-GR" dirty="0" err="1"/>
              <a:t>Navigator</a:t>
            </a:r>
            <a:endParaRPr lang="el-GR" dirty="0"/>
          </a:p>
          <a:p>
            <a:r>
              <a:rPr lang="el-GR" dirty="0"/>
              <a:t>Λειτουργεί σαν ένα επίπεδο, που υπάρχει ανάμεσα σε πρωτόκολλα, όπως το HTTP και το FTP και υποκείμενα πρωτόκολλα, που υπάρχουν στο TCP/IP</a:t>
            </a:r>
            <a:endParaRPr lang="en-US" dirty="0"/>
          </a:p>
        </p:txBody>
      </p:sp>
    </p:spTree>
    <p:extLst>
      <p:ext uri="{BB962C8B-B14F-4D97-AF65-F5344CB8AC3E}">
        <p14:creationId xmlns:p14="http://schemas.microsoft.com/office/powerpoint/2010/main" val="8049965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t>Λειτουργίες που έχουν ενσωματωθεί στο SSL</a:t>
            </a:r>
            <a:endParaRPr lang="en-US" dirty="0"/>
          </a:p>
        </p:txBody>
      </p:sp>
      <p:sp>
        <p:nvSpPr>
          <p:cNvPr id="3" name="Content Placeholder 2"/>
          <p:cNvSpPr>
            <a:spLocks noGrp="1"/>
          </p:cNvSpPr>
          <p:nvPr>
            <p:ph idx="1"/>
          </p:nvPr>
        </p:nvSpPr>
        <p:spPr/>
        <p:txBody>
          <a:bodyPr>
            <a:normAutofit fontScale="85000" lnSpcReduction="20000"/>
          </a:bodyPr>
          <a:lstStyle/>
          <a:p>
            <a:pPr lvl="0"/>
            <a:r>
              <a:rPr lang="el-GR" dirty="0" err="1"/>
              <a:t>Αυθεντικοποίηση</a:t>
            </a:r>
            <a:r>
              <a:rPr lang="el-GR" dirty="0"/>
              <a:t> διακομιστή SSL. Επιτρέπει σε ένα πελάτη να πιστοποιήσει την ταυτότητα ενός διακομιστή</a:t>
            </a:r>
          </a:p>
          <a:p>
            <a:pPr lvl="1"/>
            <a:r>
              <a:rPr lang="el-GR" dirty="0"/>
              <a:t>Με κρυπτογραφία δημοσίου κλειδιού πιστοποιεί την ψηφιακή υπογραφή ενός διακομιστή και βεβαιώνει ότι αυτό εκδόθηκε από έγκυρη αρχή πιστοποίησης</a:t>
            </a:r>
            <a:endParaRPr lang="en-US" dirty="0"/>
          </a:p>
          <a:p>
            <a:pPr lvl="0"/>
            <a:r>
              <a:rPr lang="el-GR" dirty="0" err="1"/>
              <a:t>Αυθεντικοποίηση</a:t>
            </a:r>
            <a:r>
              <a:rPr lang="el-GR" dirty="0"/>
              <a:t> πελάτη SSL. Με παρόμοιο τρόπο με τον οποίο πιστοποιούνται οι </a:t>
            </a:r>
            <a:r>
              <a:rPr lang="el-GR" dirty="0" err="1"/>
              <a:t>διακομιστές</a:t>
            </a:r>
            <a:r>
              <a:rPr lang="el-GR" dirty="0"/>
              <a:t>, πιστοποιούνται και οι πελάτες</a:t>
            </a:r>
            <a:endParaRPr lang="en-US" dirty="0"/>
          </a:p>
          <a:p>
            <a:r>
              <a:rPr lang="el-GR" dirty="0"/>
              <a:t>Κρυπτογραφία SSL. Το SSL χρησιμοποιεί μια ποικιλία τεχνικών συμμετρικής κρυπτογραφίας για να την αποστολή και λήψη δεδομένων</a:t>
            </a:r>
            <a:endParaRPr lang="en-US" dirty="0"/>
          </a:p>
        </p:txBody>
      </p:sp>
    </p:spTree>
    <p:extLst>
      <p:ext uri="{BB962C8B-B14F-4D97-AF65-F5344CB8AC3E}">
        <p14:creationId xmlns:p14="http://schemas.microsoft.com/office/powerpoint/2010/main" val="18909511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Υποπρωτόκολλα του SSL </a:t>
            </a:r>
            <a:endParaRPr lang="en-US" dirty="0"/>
          </a:p>
        </p:txBody>
      </p:sp>
      <p:sp>
        <p:nvSpPr>
          <p:cNvPr id="3" name="Content Placeholder 2"/>
          <p:cNvSpPr>
            <a:spLocks noGrp="1"/>
          </p:cNvSpPr>
          <p:nvPr>
            <p:ph idx="1"/>
          </p:nvPr>
        </p:nvSpPr>
        <p:spPr/>
        <p:txBody>
          <a:bodyPr/>
          <a:lstStyle/>
          <a:p>
            <a:r>
              <a:rPr lang="el-GR" dirty="0"/>
              <a:t>Πρωτόκολλο Εγγραφής SSL </a:t>
            </a:r>
            <a:r>
              <a:rPr lang="en-US" dirty="0"/>
              <a:t>(R</a:t>
            </a:r>
            <a:r>
              <a:rPr lang="el-GR" dirty="0" err="1"/>
              <a:t>ecord</a:t>
            </a:r>
            <a:r>
              <a:rPr lang="el-GR" dirty="0"/>
              <a:t> </a:t>
            </a:r>
            <a:r>
              <a:rPr lang="el-GR" dirty="0" err="1"/>
              <a:t>protocol</a:t>
            </a:r>
            <a:r>
              <a:rPr lang="en-US" dirty="0"/>
              <a:t>):</a:t>
            </a:r>
            <a:r>
              <a:rPr lang="el-GR" dirty="0"/>
              <a:t> Χρησιμοποιείται για τη μετάδοση μεγάλων όγκων δεδομένων</a:t>
            </a:r>
          </a:p>
          <a:p>
            <a:r>
              <a:rPr lang="el-GR" dirty="0"/>
              <a:t>Πρωτόκολλο Χειραψίας SSL (</a:t>
            </a:r>
            <a:r>
              <a:rPr lang="en-US" dirty="0"/>
              <a:t>Handshake</a:t>
            </a:r>
            <a:r>
              <a:rPr lang="el-GR" dirty="0"/>
              <a:t>): Χρησιμοποιείται για να εγκαταστήσει τους κωδικούς και τους αλγορίθμους που θα χρησιμοποιηθούν για τη μεταφορά δεδομένων</a:t>
            </a:r>
            <a:endParaRPr lang="en-US" dirty="0"/>
          </a:p>
        </p:txBody>
      </p:sp>
    </p:spTree>
    <p:extLst>
      <p:ext uri="{BB962C8B-B14F-4D97-AF65-F5344CB8AC3E}">
        <p14:creationId xmlns:p14="http://schemas.microsoft.com/office/powerpoint/2010/main" val="1890951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Γενικά</a:t>
            </a:r>
            <a:endParaRPr lang="en-US" dirty="0"/>
          </a:p>
        </p:txBody>
      </p:sp>
      <p:sp>
        <p:nvSpPr>
          <p:cNvPr id="3" name="Content Placeholder 2"/>
          <p:cNvSpPr>
            <a:spLocks noGrp="1"/>
          </p:cNvSpPr>
          <p:nvPr>
            <p:ph idx="1"/>
          </p:nvPr>
        </p:nvSpPr>
        <p:spPr/>
        <p:txBody>
          <a:bodyPr>
            <a:normAutofit fontScale="77500" lnSpcReduction="20000"/>
          </a:bodyPr>
          <a:lstStyle/>
          <a:p>
            <a:r>
              <a:rPr lang="el-GR" dirty="0"/>
              <a:t>Αρχικά, τα δίκτυα υπολογιστών χρησιμοποιούνταν κυρίως από πανεπιστημιακούς ερευνητές, χωρίς κινδύνους για την ασφάλεια</a:t>
            </a:r>
          </a:p>
          <a:p>
            <a:r>
              <a:rPr lang="el-GR" dirty="0"/>
              <a:t>Σήμερα, χρησιμοποιούνται για τραπεζικές συναλλαγές, αγορές, υποβολή φορολογικών δηλώσεων και άλλου είδους προσωπικών στοιχείων</a:t>
            </a:r>
          </a:p>
          <a:p>
            <a:r>
              <a:rPr lang="el-GR" dirty="0"/>
              <a:t>Τα περισσότερα προβλήματα προκαλούνται σκόπιμα από κακόβουλα άτομα προκειμένου να ωφεληθούν, να προσελκύσουν την προσοχή, ή να βλάψουν κάποιον</a:t>
            </a:r>
          </a:p>
          <a:p>
            <a:r>
              <a:rPr lang="el-GR" dirty="0"/>
              <a:t>Διάφορες σημαντικές επιπτώσεις, που προκύπτουν είναι ο χαμένος χρόνος και κόπος για ανάνηψη, η απώλεια χρημάτων / αξιοπιστίας, νομικά προβλήματα κ.α.</a:t>
            </a:r>
            <a:endParaRPr lang="en-US" dirty="0"/>
          </a:p>
        </p:txBody>
      </p:sp>
    </p:spTree>
    <p:extLst>
      <p:ext uri="{BB962C8B-B14F-4D97-AF65-F5344CB8AC3E}">
        <p14:creationId xmlns:p14="http://schemas.microsoft.com/office/powerpoint/2010/main" val="17215104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t>Τεχνολογίες που περιλαμβάνονται στο </a:t>
            </a:r>
            <a:r>
              <a:rPr lang="en-US"/>
              <a:t>SSL </a:t>
            </a:r>
            <a:endParaRPr lang="en-US" dirty="0"/>
          </a:p>
        </p:txBody>
      </p:sp>
      <p:sp>
        <p:nvSpPr>
          <p:cNvPr id="3" name="Content Placeholder 2"/>
          <p:cNvSpPr>
            <a:spLocks noGrp="1"/>
          </p:cNvSpPr>
          <p:nvPr>
            <p:ph idx="1"/>
          </p:nvPr>
        </p:nvSpPr>
        <p:spPr/>
        <p:txBody>
          <a:bodyPr>
            <a:normAutofit fontScale="77500" lnSpcReduction="20000"/>
          </a:bodyPr>
          <a:lstStyle/>
          <a:p>
            <a:r>
              <a:rPr lang="el-GR" dirty="0"/>
              <a:t>Το πρωτόκολλο SSL υποστηρίζει αρκετούς κώδικες και κρυπτογραφικούς αλγόριθμους</a:t>
            </a:r>
          </a:p>
          <a:p>
            <a:r>
              <a:rPr lang="el-GR" dirty="0"/>
              <a:t>Εξαρτώνται από την έκδοση του SSL, την πολιτική ασφαλείας των δυο πλευρών και τους περιορισμούς που θέτει </a:t>
            </a:r>
            <a:r>
              <a:rPr lang="el-GR"/>
              <a:t>η εκάστοτε </a:t>
            </a:r>
            <a:r>
              <a:rPr lang="el-GR" dirty="0"/>
              <a:t>κυβέρνηση</a:t>
            </a:r>
          </a:p>
          <a:p>
            <a:r>
              <a:rPr lang="el-GR" dirty="0"/>
              <a:t>Στις τεχνολογίες περιλαμβάνονται οι αλγόριθμοι:</a:t>
            </a:r>
          </a:p>
          <a:p>
            <a:pPr lvl="1"/>
            <a:r>
              <a:rPr lang="el-GR" dirty="0"/>
              <a:t>DES </a:t>
            </a:r>
          </a:p>
          <a:p>
            <a:pPr lvl="1"/>
            <a:r>
              <a:rPr lang="el-GR" dirty="0"/>
              <a:t>DSA </a:t>
            </a:r>
          </a:p>
          <a:p>
            <a:pPr lvl="1"/>
            <a:r>
              <a:rPr lang="en-US" dirty="0"/>
              <a:t>Key Extraction Algorithm (</a:t>
            </a:r>
            <a:r>
              <a:rPr lang="el-GR" dirty="0"/>
              <a:t>KEA</a:t>
            </a:r>
            <a:r>
              <a:rPr lang="en-US" dirty="0"/>
              <a:t>)</a:t>
            </a:r>
            <a:r>
              <a:rPr lang="el-GR" dirty="0"/>
              <a:t> </a:t>
            </a:r>
          </a:p>
          <a:p>
            <a:pPr lvl="1"/>
            <a:r>
              <a:rPr lang="el-GR" dirty="0"/>
              <a:t>RSA</a:t>
            </a:r>
          </a:p>
          <a:p>
            <a:pPr lvl="1"/>
            <a:r>
              <a:rPr lang="el-GR" dirty="0"/>
              <a:t>Και πολλοί άλλοι, όπως οι: MD5, SHA-1, SKIPJACK, </a:t>
            </a:r>
            <a:r>
              <a:rPr lang="el-GR" dirty="0" err="1"/>
              <a:t>Triple</a:t>
            </a:r>
            <a:r>
              <a:rPr lang="el-GR" dirty="0"/>
              <a:t> DES</a:t>
            </a:r>
            <a:endParaRPr lang="en-US" dirty="0"/>
          </a:p>
        </p:txBody>
      </p:sp>
    </p:spTree>
    <p:extLst>
      <p:ext uri="{BB962C8B-B14F-4D97-AF65-F5344CB8AC3E}">
        <p14:creationId xmlns:p14="http://schemas.microsoft.com/office/powerpoint/2010/main" val="18909511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Η διαδικασία μεταφοράς (1/3)</a:t>
            </a:r>
            <a:endParaRPr lang="en-US" dirty="0"/>
          </a:p>
        </p:txBody>
      </p:sp>
      <p:sp>
        <p:nvSpPr>
          <p:cNvPr id="3" name="Content Placeholder 2"/>
          <p:cNvSpPr>
            <a:spLocks noGrp="1"/>
          </p:cNvSpPr>
          <p:nvPr>
            <p:ph idx="1"/>
          </p:nvPr>
        </p:nvSpPr>
        <p:spPr/>
        <p:txBody>
          <a:bodyPr>
            <a:normAutofit fontScale="92500" lnSpcReduction="10000"/>
          </a:bodyPr>
          <a:lstStyle/>
          <a:p>
            <a:r>
              <a:rPr lang="el-GR" dirty="0"/>
              <a:t>Η διαδικασία μεταφοράς δεδομένων ανάμεσα σε ένα πελάτη, (π.χ. </a:t>
            </a:r>
            <a:r>
              <a:rPr lang="el-GR" dirty="0" err="1"/>
              <a:t>browser</a:t>
            </a:r>
            <a:r>
              <a:rPr lang="el-GR" dirty="0"/>
              <a:t>), και ένα διακομιστή με τη χρήση SSL περιλαμβάνει τα εξής βήματα: </a:t>
            </a:r>
          </a:p>
          <a:p>
            <a:pPr lvl="1"/>
            <a:r>
              <a:rPr lang="el-GR" dirty="0"/>
              <a:t>Το πρώτο βήμα περιλαμβάνει τη χρήση του πρωτοκόλλου χειραψίας SSL</a:t>
            </a:r>
          </a:p>
          <a:p>
            <a:pPr lvl="1"/>
            <a:r>
              <a:rPr lang="el-GR" dirty="0"/>
              <a:t>Ο πελάτης στέλνει στον διακομιστή κάποια δεδομένα, όπως την έκδοση του SSL, τις ρυθμίσεις κρυπτογράφησης κ.α.</a:t>
            </a:r>
          </a:p>
          <a:p>
            <a:pPr lvl="1"/>
            <a:r>
              <a:rPr lang="el-GR" dirty="0"/>
              <a:t>Ο </a:t>
            </a:r>
            <a:r>
              <a:rPr lang="el-GR" dirty="0" err="1"/>
              <a:t>διακομιστής</a:t>
            </a:r>
            <a:r>
              <a:rPr lang="el-GR" dirty="0"/>
              <a:t> απαντά και στέλνει και το ψηφιακό του πιστοποιητικό</a:t>
            </a:r>
            <a:endParaRPr lang="en-US" dirty="0"/>
          </a:p>
          <a:p>
            <a:endParaRPr lang="en-US" dirty="0"/>
          </a:p>
        </p:txBody>
      </p:sp>
    </p:spTree>
    <p:extLst>
      <p:ext uri="{BB962C8B-B14F-4D97-AF65-F5344CB8AC3E}">
        <p14:creationId xmlns:p14="http://schemas.microsoft.com/office/powerpoint/2010/main" val="18909511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l-GR"/>
              <a:t>Η διαδικασία μεταφοράς (2/3)</a:t>
            </a:r>
            <a:endParaRPr lang="en-US" dirty="0"/>
          </a:p>
        </p:txBody>
      </p:sp>
      <p:sp>
        <p:nvSpPr>
          <p:cNvPr id="3" name="Content Placeholder 2"/>
          <p:cNvSpPr>
            <a:spLocks noGrp="1"/>
          </p:cNvSpPr>
          <p:nvPr>
            <p:ph idx="1"/>
          </p:nvPr>
        </p:nvSpPr>
        <p:spPr/>
        <p:txBody>
          <a:bodyPr>
            <a:normAutofit lnSpcReduction="10000"/>
          </a:bodyPr>
          <a:lstStyle/>
          <a:p>
            <a:pPr lvl="1"/>
            <a:r>
              <a:rPr lang="el-GR" dirty="0"/>
              <a:t>Αν η ανταλλαγή δεδομένων απαιτεί από τον πελάτη να δώσει το δικό του ψηφιακό πιστοποιητικό, τότε συμβαίνει στο σημείο αυτό</a:t>
            </a:r>
            <a:endParaRPr lang="en-US" dirty="0"/>
          </a:p>
          <a:p>
            <a:pPr lvl="1"/>
            <a:r>
              <a:rPr lang="el-GR" dirty="0"/>
              <a:t>Ο πελάτης πιστοποιεί τον διακομιστή και αν υπάρχει πρόβλημα ο χρήστης ειδοποιείται</a:t>
            </a:r>
            <a:endParaRPr lang="en-US" dirty="0"/>
          </a:p>
          <a:p>
            <a:pPr lvl="1"/>
            <a:r>
              <a:rPr lang="el-GR" dirty="0"/>
              <a:t>Χρησιμοποιώντας τα δεδομένα που προέκυψαν από την χειραψία, ο πελάτης δημιουργεί δεδομένα γνωστά ως </a:t>
            </a:r>
            <a:r>
              <a:rPr lang="el-GR" dirty="0" err="1"/>
              <a:t>premaster</a:t>
            </a:r>
            <a:r>
              <a:rPr lang="el-GR" dirty="0"/>
              <a:t> </a:t>
            </a:r>
            <a:r>
              <a:rPr lang="el-GR" dirty="0" err="1"/>
              <a:t>secret</a:t>
            </a:r>
            <a:endParaRPr lang="el-GR" dirty="0"/>
          </a:p>
          <a:p>
            <a:pPr lvl="1"/>
            <a:r>
              <a:rPr lang="el-GR" dirty="0"/>
              <a:t>Ο </a:t>
            </a:r>
            <a:r>
              <a:rPr lang="el-GR" dirty="0" err="1"/>
              <a:t>διακομιστής</a:t>
            </a:r>
            <a:r>
              <a:rPr lang="el-GR" dirty="0"/>
              <a:t> πιστοποιεί τον πελάτη (Συνήθως δεν χρειάζεται)</a:t>
            </a:r>
            <a:endParaRPr lang="en-US" dirty="0"/>
          </a:p>
          <a:p>
            <a:endParaRPr lang="en-US" dirty="0"/>
          </a:p>
        </p:txBody>
      </p:sp>
    </p:spTree>
    <p:extLst>
      <p:ext uri="{BB962C8B-B14F-4D97-AF65-F5344CB8AC3E}">
        <p14:creationId xmlns:p14="http://schemas.microsoft.com/office/powerpoint/2010/main" val="3559913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Η διαδικασία μεταφοράς (3/3)</a:t>
            </a:r>
            <a:endParaRPr lang="en-US" dirty="0"/>
          </a:p>
        </p:txBody>
      </p:sp>
      <p:sp>
        <p:nvSpPr>
          <p:cNvPr id="3" name="Content Placeholder 2"/>
          <p:cNvSpPr>
            <a:spLocks noGrp="1"/>
          </p:cNvSpPr>
          <p:nvPr>
            <p:ph idx="1"/>
          </p:nvPr>
        </p:nvSpPr>
        <p:spPr/>
        <p:txBody>
          <a:bodyPr>
            <a:normAutofit/>
          </a:bodyPr>
          <a:lstStyle/>
          <a:p>
            <a:pPr lvl="1"/>
            <a:r>
              <a:rPr lang="el-GR" dirty="0"/>
              <a:t>Οι δυο πλευρές φτιάχνουν δεδομένα που λέγονται </a:t>
            </a:r>
            <a:r>
              <a:rPr lang="el-GR" dirty="0" err="1"/>
              <a:t>master</a:t>
            </a:r>
            <a:r>
              <a:rPr lang="el-GR" dirty="0"/>
              <a:t> </a:t>
            </a:r>
            <a:r>
              <a:rPr lang="el-GR" dirty="0" err="1"/>
              <a:t>secret</a:t>
            </a:r>
            <a:r>
              <a:rPr lang="el-GR" dirty="0"/>
              <a:t> που δημιουργείται εν μέρει από το </a:t>
            </a:r>
            <a:r>
              <a:rPr lang="el-GR" dirty="0" err="1"/>
              <a:t>premaster</a:t>
            </a:r>
            <a:r>
              <a:rPr lang="el-GR" dirty="0"/>
              <a:t> </a:t>
            </a:r>
            <a:r>
              <a:rPr lang="el-GR" dirty="0" err="1"/>
              <a:t>secret</a:t>
            </a:r>
            <a:endParaRPr lang="el-GR" dirty="0"/>
          </a:p>
          <a:p>
            <a:pPr lvl="1"/>
            <a:r>
              <a:rPr lang="el-GR" dirty="0"/>
              <a:t>Από το </a:t>
            </a:r>
            <a:r>
              <a:rPr lang="el-GR" dirty="0" err="1"/>
              <a:t>master</a:t>
            </a:r>
            <a:r>
              <a:rPr lang="el-GR" dirty="0"/>
              <a:t> </a:t>
            </a:r>
            <a:r>
              <a:rPr lang="el-GR" dirty="0" err="1"/>
              <a:t>secret</a:t>
            </a:r>
            <a:r>
              <a:rPr lang="el-GR" dirty="0"/>
              <a:t>, ο πελάτης και ο </a:t>
            </a:r>
            <a:r>
              <a:rPr lang="el-GR" dirty="0" err="1"/>
              <a:t>διακομιστής</a:t>
            </a:r>
            <a:r>
              <a:rPr lang="el-GR" dirty="0"/>
              <a:t> δημιουργούν ένα ζευγάρι κλειδιών </a:t>
            </a:r>
          </a:p>
          <a:p>
            <a:pPr lvl="1"/>
            <a:r>
              <a:rPr lang="el-GR" dirty="0"/>
              <a:t>Το ένα δημιουργείται για την κρυπτογράφηση και αποκρυπτογράφηση δεδομένων από τον πελάτη στον διακομιστή ενώ το άλλο από τον διακομιστή στον πελάτη</a:t>
            </a:r>
            <a:endParaRPr lang="en-US" dirty="0"/>
          </a:p>
        </p:txBody>
      </p:sp>
    </p:spTree>
    <p:extLst>
      <p:ext uri="{BB962C8B-B14F-4D97-AF65-F5344CB8AC3E}">
        <p14:creationId xmlns:p14="http://schemas.microsoft.com/office/powerpoint/2010/main" val="5664871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Τέλος διαδικασίας</a:t>
            </a:r>
            <a:endParaRPr lang="en-US" dirty="0"/>
          </a:p>
        </p:txBody>
      </p:sp>
      <p:sp>
        <p:nvSpPr>
          <p:cNvPr id="3" name="Content Placeholder 2"/>
          <p:cNvSpPr>
            <a:spLocks noGrp="1"/>
          </p:cNvSpPr>
          <p:nvPr>
            <p:ph idx="1"/>
          </p:nvPr>
        </p:nvSpPr>
        <p:spPr/>
        <p:txBody>
          <a:bodyPr>
            <a:normAutofit/>
          </a:bodyPr>
          <a:lstStyle/>
          <a:p>
            <a:r>
              <a:rPr lang="el-GR" dirty="0"/>
              <a:t>Η χειραψία είναι πλήρης και οι δυο πλευρές μπορούν να ξεκινήσουν να στέλνουν η μια στην άλλη κρυπτογραφημένα δεδομένα </a:t>
            </a:r>
          </a:p>
          <a:p>
            <a:r>
              <a:rPr lang="el-GR" dirty="0"/>
              <a:t>Χρησιμοποιούν έναν από τους αλγορίθμους που υπάρχουν στην έκδοση του SSL που χρησιμοποιείται </a:t>
            </a:r>
          </a:p>
          <a:p>
            <a:r>
              <a:rPr lang="el-GR" dirty="0"/>
              <a:t>Αφού έχει ολοκληρωθεί η επικοινωνία καταστρέφεται η σύνδεση</a:t>
            </a:r>
            <a:endParaRPr lang="en-US" dirty="0"/>
          </a:p>
        </p:txBody>
      </p:sp>
    </p:spTree>
    <p:extLst>
      <p:ext uri="{BB962C8B-B14F-4D97-AF65-F5344CB8AC3E}">
        <p14:creationId xmlns:p14="http://schemas.microsoft.com/office/powerpoint/2010/main" val="18909511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Επίθεση </a:t>
            </a:r>
            <a:r>
              <a:rPr lang="en-US" dirty="0"/>
              <a:t>M</a:t>
            </a:r>
            <a:r>
              <a:rPr lang="el-GR" dirty="0" err="1"/>
              <a:t>an</a:t>
            </a:r>
            <a:r>
              <a:rPr lang="el-GR" dirty="0"/>
              <a:t>-</a:t>
            </a:r>
            <a:r>
              <a:rPr lang="en-US" dirty="0"/>
              <a:t>I</a:t>
            </a:r>
            <a:r>
              <a:rPr lang="el-GR" dirty="0"/>
              <a:t>n-</a:t>
            </a:r>
            <a:r>
              <a:rPr lang="en-US" dirty="0"/>
              <a:t>t</a:t>
            </a:r>
            <a:r>
              <a:rPr lang="el-GR" dirty="0" err="1"/>
              <a:t>he</a:t>
            </a:r>
            <a:r>
              <a:rPr lang="el-GR" dirty="0"/>
              <a:t>-</a:t>
            </a:r>
            <a:r>
              <a:rPr lang="en-US" dirty="0"/>
              <a:t>M</a:t>
            </a:r>
            <a:r>
              <a:rPr lang="el-GR" dirty="0" err="1"/>
              <a:t>iddle</a:t>
            </a:r>
            <a:r>
              <a:rPr lang="el-GR" dirty="0"/>
              <a:t> (1/2)</a:t>
            </a:r>
            <a:endParaRPr lang="en-US" dirty="0"/>
          </a:p>
        </p:txBody>
      </p:sp>
      <p:sp>
        <p:nvSpPr>
          <p:cNvPr id="3" name="Content Placeholder 2"/>
          <p:cNvSpPr>
            <a:spLocks noGrp="1"/>
          </p:cNvSpPr>
          <p:nvPr>
            <p:ph idx="1"/>
          </p:nvPr>
        </p:nvSpPr>
        <p:spPr/>
        <p:txBody>
          <a:bodyPr>
            <a:normAutofit fontScale="85000" lnSpcReduction="20000"/>
          </a:bodyPr>
          <a:lstStyle/>
          <a:p>
            <a:r>
              <a:rPr lang="el-GR" dirty="0"/>
              <a:t>Το SSL μπορεί να είναι ευάλωτο σε μια μορφή επίθεσης που αποκαλείται επίθεση </a:t>
            </a:r>
            <a:r>
              <a:rPr lang="en-US" dirty="0"/>
              <a:t>M</a:t>
            </a:r>
            <a:r>
              <a:rPr lang="el-GR" dirty="0" err="1"/>
              <a:t>an</a:t>
            </a:r>
            <a:r>
              <a:rPr lang="el-GR" dirty="0"/>
              <a:t>-</a:t>
            </a:r>
            <a:r>
              <a:rPr lang="en-US" dirty="0"/>
              <a:t>I</a:t>
            </a:r>
            <a:r>
              <a:rPr lang="el-GR" dirty="0"/>
              <a:t>n-</a:t>
            </a:r>
            <a:r>
              <a:rPr lang="en-US" dirty="0"/>
              <a:t>t</a:t>
            </a:r>
            <a:r>
              <a:rPr lang="el-GR" dirty="0" err="1"/>
              <a:t>he</a:t>
            </a:r>
            <a:r>
              <a:rPr lang="en-US" dirty="0"/>
              <a:t>-M</a:t>
            </a:r>
            <a:r>
              <a:rPr lang="el-GR" dirty="0" err="1"/>
              <a:t>iddle</a:t>
            </a:r>
            <a:endParaRPr lang="el-GR" dirty="0"/>
          </a:p>
          <a:p>
            <a:r>
              <a:rPr lang="el-GR" dirty="0"/>
              <a:t>Σε αυτήν παρεμβάλλεται ένας υπολογιστής ή πρόγραμμα μεταξύ του πελάτη και του διακομιστή</a:t>
            </a:r>
          </a:p>
          <a:p>
            <a:r>
              <a:rPr lang="el-GR" dirty="0"/>
              <a:t>Ο ενδιάμεσος υπολογιστής αρχίζει τη διαδικασία της χειραψίας με τον πελάτη και δημιουργεί ένα δικό του </a:t>
            </a:r>
            <a:r>
              <a:rPr lang="el-GR" dirty="0" err="1"/>
              <a:t>master</a:t>
            </a:r>
            <a:r>
              <a:rPr lang="el-GR" dirty="0"/>
              <a:t> </a:t>
            </a:r>
            <a:r>
              <a:rPr lang="el-GR" dirty="0" err="1"/>
              <a:t>secret</a:t>
            </a:r>
            <a:r>
              <a:rPr lang="el-GR" dirty="0"/>
              <a:t> και δυο κλειδιά</a:t>
            </a:r>
          </a:p>
          <a:p>
            <a:r>
              <a:rPr lang="el-GR" dirty="0"/>
              <a:t>Τα κλειδιά χρησιμοποιούνται για να κρυπτογραφήσουν και να αποκρυπτογραφήσουν πληροφορίες</a:t>
            </a:r>
            <a:r>
              <a:rPr lang="en-US" dirty="0"/>
              <a:t>,</a:t>
            </a:r>
            <a:r>
              <a:rPr lang="el-GR" dirty="0"/>
              <a:t> που θα έπρεπε να μεταφέρονται μεταξύ του πελάτη και του πραγματικού διακομιστή</a:t>
            </a:r>
            <a:endParaRPr lang="en-US" dirty="0"/>
          </a:p>
        </p:txBody>
      </p:sp>
    </p:spTree>
    <p:extLst>
      <p:ext uri="{BB962C8B-B14F-4D97-AF65-F5344CB8AC3E}">
        <p14:creationId xmlns:p14="http://schemas.microsoft.com/office/powerpoint/2010/main" val="18909511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a:t>Επίθεση </a:t>
            </a:r>
            <a:r>
              <a:rPr lang="en-US" dirty="0"/>
              <a:t>M</a:t>
            </a:r>
            <a:r>
              <a:rPr lang="el-GR" dirty="0" err="1"/>
              <a:t>an</a:t>
            </a:r>
            <a:r>
              <a:rPr lang="el-GR" dirty="0"/>
              <a:t>-</a:t>
            </a:r>
            <a:r>
              <a:rPr lang="en-US" dirty="0"/>
              <a:t>I</a:t>
            </a:r>
            <a:r>
              <a:rPr lang="el-GR" dirty="0"/>
              <a:t>n-</a:t>
            </a:r>
            <a:r>
              <a:rPr lang="en-US" dirty="0"/>
              <a:t>t</a:t>
            </a:r>
            <a:r>
              <a:rPr lang="el-GR" dirty="0" err="1"/>
              <a:t>he</a:t>
            </a:r>
            <a:r>
              <a:rPr lang="el-GR" dirty="0"/>
              <a:t>-</a:t>
            </a:r>
            <a:r>
              <a:rPr lang="en-US" dirty="0"/>
              <a:t>M</a:t>
            </a:r>
            <a:r>
              <a:rPr lang="el-GR" dirty="0" err="1"/>
              <a:t>iddle</a:t>
            </a:r>
            <a:r>
              <a:rPr lang="en-US" dirty="0"/>
              <a:t> </a:t>
            </a:r>
            <a:r>
              <a:rPr lang="el-GR" dirty="0"/>
              <a:t>(2/2)</a:t>
            </a:r>
            <a:endParaRPr lang="en-US" dirty="0"/>
          </a:p>
        </p:txBody>
      </p:sp>
      <p:pic>
        <p:nvPicPr>
          <p:cNvPr id="2050" name="Picture 2" descr="Επίθεση man-in-the-middle"/>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tretch>
            <a:fillRect/>
          </a:stretch>
        </p:blipFill>
        <p:spPr bwMode="auto">
          <a:xfrm>
            <a:off x="2195736" y="2348880"/>
            <a:ext cx="4613208" cy="2496559"/>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sz="half" idx="2"/>
          </p:nvPr>
        </p:nvSpPr>
        <p:spPr>
          <a:xfrm>
            <a:off x="837928" y="5445224"/>
            <a:ext cx="7848872" cy="943000"/>
          </a:xfrm>
        </p:spPr>
        <p:txBody>
          <a:bodyPr>
            <a:normAutofit fontScale="92500" lnSpcReduction="20000"/>
          </a:bodyPr>
          <a:lstStyle/>
          <a:p>
            <a:pPr algn="ctr"/>
            <a:r>
              <a:rPr lang="el-GR" dirty="0"/>
              <a:t>Επίθεση </a:t>
            </a:r>
            <a:r>
              <a:rPr lang="en-US" dirty="0"/>
              <a:t>M</a:t>
            </a:r>
            <a:r>
              <a:rPr lang="el-GR" dirty="0" err="1"/>
              <a:t>an</a:t>
            </a:r>
            <a:r>
              <a:rPr lang="el-GR" dirty="0"/>
              <a:t>-</a:t>
            </a:r>
            <a:r>
              <a:rPr lang="en-US" dirty="0"/>
              <a:t>I</a:t>
            </a:r>
            <a:r>
              <a:rPr lang="el-GR" dirty="0"/>
              <a:t>n-</a:t>
            </a:r>
            <a:r>
              <a:rPr lang="en-US" dirty="0"/>
              <a:t>T</a:t>
            </a:r>
            <a:r>
              <a:rPr lang="el-GR" dirty="0" err="1"/>
              <a:t>he</a:t>
            </a:r>
            <a:r>
              <a:rPr lang="el-GR" dirty="0"/>
              <a:t>-</a:t>
            </a:r>
            <a:r>
              <a:rPr lang="en-US" dirty="0"/>
              <a:t>M</a:t>
            </a:r>
            <a:r>
              <a:rPr lang="el-GR" dirty="0" err="1"/>
              <a:t>iddle</a:t>
            </a:r>
            <a:r>
              <a:rPr lang="el-GR" dirty="0"/>
              <a:t> όπου Α και Β οι νόμιμοι χρήστες και Ε ο επιτιθέμενος </a:t>
            </a:r>
          </a:p>
          <a:p>
            <a:pPr algn="ctr"/>
            <a:r>
              <a:rPr lang="el-GR" sz="1400" dirty="0"/>
              <a:t>(πηγή: </a:t>
            </a:r>
            <a:r>
              <a:rPr lang="en-US" sz="1400" dirty="0"/>
              <a:t>https://el.wikipedia.org/wiki/%CE%95%CF%80%CE%AF%CE%B8%CE%B5%CF%83%CE%B7_man-in-the-middle#/media/File:Man-in-the-middle_attack.PNG</a:t>
            </a:r>
            <a:r>
              <a:rPr lang="el-GR" sz="1400" dirty="0"/>
              <a:t>)</a:t>
            </a:r>
            <a:endParaRPr lang="en-US" sz="1400" dirty="0"/>
          </a:p>
        </p:txBody>
      </p:sp>
    </p:spTree>
    <p:extLst>
      <p:ext uri="{BB962C8B-B14F-4D97-AF65-F5344CB8AC3E}">
        <p14:creationId xmlns:p14="http://schemas.microsoft.com/office/powerpoint/2010/main" val="3635742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Συστήματα ασφάλειας ηλεκτρονικού ταχυδρομείου</a:t>
            </a:r>
            <a:endParaRPr lang="en-US" dirty="0"/>
          </a:p>
        </p:txBody>
      </p:sp>
      <p:sp>
        <p:nvSpPr>
          <p:cNvPr id="3" name="Content Placeholder 2"/>
          <p:cNvSpPr>
            <a:spLocks noGrp="1"/>
          </p:cNvSpPr>
          <p:nvPr>
            <p:ph idx="1"/>
          </p:nvPr>
        </p:nvSpPr>
        <p:spPr/>
        <p:txBody>
          <a:bodyPr>
            <a:normAutofit fontScale="77500" lnSpcReduction="20000"/>
          </a:bodyPr>
          <a:lstStyle/>
          <a:p>
            <a:r>
              <a:rPr lang="en-US" dirty="0"/>
              <a:t>Pretty Good Privacy (PGP):</a:t>
            </a:r>
          </a:p>
          <a:p>
            <a:pPr lvl="1"/>
            <a:r>
              <a:rPr lang="el-GR" dirty="0"/>
              <a:t>Παρέχει προστασία απορρήτου, πιστοποίηση ταυτότητας, ψηφιακές υπογραφές και συμπίεση</a:t>
            </a:r>
          </a:p>
          <a:p>
            <a:pPr lvl="1"/>
            <a:r>
              <a:rPr lang="el-GR" dirty="0"/>
              <a:t>Χρησιμοποιεί κρυπτογραφία </a:t>
            </a:r>
            <a:r>
              <a:rPr lang="en-US" dirty="0"/>
              <a:t>IDEA</a:t>
            </a:r>
            <a:r>
              <a:rPr lang="el-GR" dirty="0"/>
              <a:t> και διαχείριση κλειδιών </a:t>
            </a:r>
            <a:r>
              <a:rPr lang="en-US" dirty="0"/>
              <a:t>RSA</a:t>
            </a:r>
            <a:endParaRPr lang="el-GR" dirty="0"/>
          </a:p>
          <a:p>
            <a:r>
              <a:rPr lang="en-US" dirty="0"/>
              <a:t>Privacy-enhanced Electronic Mail (PEM):</a:t>
            </a:r>
            <a:endParaRPr lang="el-GR" dirty="0"/>
          </a:p>
          <a:p>
            <a:pPr lvl="1"/>
            <a:r>
              <a:rPr lang="el-GR" dirty="0"/>
              <a:t>Καλύπτει τους ίδιους τομείς με το </a:t>
            </a:r>
            <a:r>
              <a:rPr lang="en-US" dirty="0"/>
              <a:t>PGP,</a:t>
            </a:r>
            <a:r>
              <a:rPr lang="el-GR" dirty="0"/>
              <a:t> αλλά δεν κατάφερε να διαδοθεί</a:t>
            </a:r>
            <a:r>
              <a:rPr lang="en-US" dirty="0"/>
              <a:t> </a:t>
            </a:r>
            <a:r>
              <a:rPr lang="el-GR" dirty="0"/>
              <a:t>τόσο </a:t>
            </a:r>
          </a:p>
          <a:p>
            <a:r>
              <a:rPr lang="fr-FR" dirty="0"/>
              <a:t>Secure/Multipurpose Internet Mail Extensions (</a:t>
            </a:r>
            <a:r>
              <a:rPr lang="en-US" dirty="0"/>
              <a:t>S/MIME):</a:t>
            </a:r>
          </a:p>
          <a:p>
            <a:pPr lvl="1"/>
            <a:r>
              <a:rPr lang="el-GR" dirty="0"/>
              <a:t>Παρέχει πιστοποίηση ταυτότητας, ακεραιότητα, μυστικότητα, και μη αποκήρυξη</a:t>
            </a:r>
          </a:p>
          <a:p>
            <a:pPr lvl="1"/>
            <a:r>
              <a:rPr lang="el-GR" dirty="0"/>
              <a:t>Υποστηρίζει μεγάλη ποικιλία κρυπτογραφικών αλγορίθμων</a:t>
            </a:r>
            <a:endParaRPr lang="en-US" dirty="0"/>
          </a:p>
          <a:p>
            <a:pPr lvl="1"/>
            <a:endParaRPr lang="en-US" dirty="0"/>
          </a:p>
          <a:p>
            <a:endParaRPr lang="en-US" dirty="0"/>
          </a:p>
        </p:txBody>
      </p:sp>
    </p:spTree>
    <p:extLst>
      <p:ext uri="{BB962C8B-B14F-4D97-AF65-F5344CB8AC3E}">
        <p14:creationId xmlns:p14="http://schemas.microsoft.com/office/powerpoint/2010/main" val="34047385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a:t>Λειτουργία </a:t>
            </a:r>
            <a:r>
              <a:rPr lang="en-US"/>
              <a:t>PGP</a:t>
            </a:r>
            <a:endParaRPr lang="en-US" dirty="0"/>
          </a:p>
        </p:txBody>
      </p:sp>
      <p:sp>
        <p:nvSpPr>
          <p:cNvPr id="3" name="Text Placeholder 2"/>
          <p:cNvSpPr>
            <a:spLocks noGrp="1"/>
          </p:cNvSpPr>
          <p:nvPr>
            <p:ph type="body" sz="half" idx="2"/>
          </p:nvPr>
        </p:nvSpPr>
        <p:spPr>
          <a:xfrm>
            <a:off x="323528" y="5416803"/>
            <a:ext cx="8712968" cy="786859"/>
          </a:xfrm>
        </p:spPr>
        <p:txBody>
          <a:bodyPr>
            <a:noAutofit/>
          </a:bodyPr>
          <a:lstStyle/>
          <a:p>
            <a:pPr algn="ctr"/>
            <a:r>
              <a:rPr lang="el-GR" sz="1800" dirty="0"/>
              <a:t>Λειτουργία </a:t>
            </a:r>
            <a:r>
              <a:rPr lang="en-US" sz="1800" dirty="0"/>
              <a:t>PGP (</a:t>
            </a:r>
            <a:r>
              <a:rPr lang="en-US" sz="1600" dirty="0"/>
              <a:t>source: https://static.goanywhere.com/images/products/mft/GoAnywhereMFT_OpenPGP-Diagram.png</a:t>
            </a:r>
            <a:r>
              <a:rPr lang="en-US" sz="1800" dirty="0"/>
              <a:t>)</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5776" y="1844824"/>
            <a:ext cx="4068908" cy="3164706"/>
          </a:xfrm>
          <a:prstGeom prst="rect">
            <a:avLst/>
          </a:prstGeom>
        </p:spPr>
      </p:pic>
    </p:spTree>
    <p:extLst>
      <p:ext uri="{BB962C8B-B14F-4D97-AF65-F5344CB8AC3E}">
        <p14:creationId xmlns:p14="http://schemas.microsoft.com/office/powerpoint/2010/main" val="41826035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IP security</a:t>
            </a:r>
            <a:r>
              <a:rPr lang="el-GR" dirty="0"/>
              <a:t> (I</a:t>
            </a:r>
            <a:r>
              <a:rPr lang="en-US" dirty="0"/>
              <a:t>P</a:t>
            </a:r>
            <a:r>
              <a:rPr lang="el-GR" dirty="0" err="1"/>
              <a:t>sec</a:t>
            </a:r>
            <a:r>
              <a:rPr lang="el-GR" dirty="0"/>
              <a:t>)</a:t>
            </a:r>
            <a:endParaRPr lang="en-US" dirty="0"/>
          </a:p>
        </p:txBody>
      </p:sp>
      <p:sp>
        <p:nvSpPr>
          <p:cNvPr id="7" name="Content Placeholder 6"/>
          <p:cNvSpPr>
            <a:spLocks noGrp="1"/>
          </p:cNvSpPr>
          <p:nvPr>
            <p:ph idx="1"/>
          </p:nvPr>
        </p:nvSpPr>
        <p:spPr/>
        <p:txBody>
          <a:bodyPr>
            <a:normAutofit fontScale="85000" lnSpcReduction="20000"/>
          </a:bodyPr>
          <a:lstStyle/>
          <a:p>
            <a:r>
              <a:rPr lang="el-GR" dirty="0"/>
              <a:t>Η </a:t>
            </a:r>
            <a:r>
              <a:rPr lang="en-US" dirty="0"/>
              <a:t>Internet Engineering Task Force (IETF)</a:t>
            </a:r>
            <a:r>
              <a:rPr lang="el-GR" dirty="0"/>
              <a:t> δημιούργησε το ΙΡ </a:t>
            </a:r>
            <a:r>
              <a:rPr lang="en-US" dirty="0"/>
              <a:t>Security Working Group</a:t>
            </a:r>
            <a:r>
              <a:rPr lang="el-GR" dirty="0"/>
              <a:t> με στόχο να σχεδιάσει μια αρχιτεκτονική ασφαλείας και αντίστοιχα πρωτόκολλα</a:t>
            </a:r>
            <a:endParaRPr lang="en-US" dirty="0"/>
          </a:p>
          <a:p>
            <a:r>
              <a:rPr lang="el-GR" dirty="0"/>
              <a:t>Το αποτέλεσμα ονομάζεται ασφάλεια ΙΡ (</a:t>
            </a:r>
            <a:r>
              <a:rPr lang="en-US" dirty="0"/>
              <a:t>IP security</a:t>
            </a:r>
            <a:r>
              <a:rPr lang="el-GR" dirty="0"/>
              <a:t> - I</a:t>
            </a:r>
            <a:r>
              <a:rPr lang="en-US" dirty="0"/>
              <a:t>P</a:t>
            </a:r>
            <a:r>
              <a:rPr lang="el-GR" dirty="0" err="1"/>
              <a:t>sec</a:t>
            </a:r>
            <a:r>
              <a:rPr lang="en-US" dirty="0"/>
              <a:t>)</a:t>
            </a:r>
            <a:endParaRPr lang="el-GR" dirty="0"/>
          </a:p>
          <a:p>
            <a:r>
              <a:rPr lang="el-GR" dirty="0"/>
              <a:t>Κάποιοι χρήστες δεν επιθυμούν κρυπτογράφηση (επειδή είναι υπολογιστικά δαπανηρή)</a:t>
            </a:r>
          </a:p>
          <a:p>
            <a:r>
              <a:rPr lang="el-GR" dirty="0"/>
              <a:t>Αποφασίστηκε να απαιτείται πάντοτε η κρυπτογράφηση αλλά να επιτρέπεται η χρήση ενός κενού αλγόριθμου</a:t>
            </a:r>
          </a:p>
          <a:p>
            <a:endParaRPr lang="en-US" dirty="0"/>
          </a:p>
        </p:txBody>
      </p:sp>
    </p:spTree>
    <p:extLst>
      <p:ext uri="{BB962C8B-B14F-4D97-AF65-F5344CB8AC3E}">
        <p14:creationId xmlns:p14="http://schemas.microsoft.com/office/powerpoint/2010/main" val="2404356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Ασφάλεια</a:t>
            </a:r>
            <a:endParaRPr lang="en-US" dirty="0"/>
          </a:p>
        </p:txBody>
      </p:sp>
      <p:sp>
        <p:nvSpPr>
          <p:cNvPr id="3" name="Content Placeholder 2"/>
          <p:cNvSpPr>
            <a:spLocks noGrp="1"/>
          </p:cNvSpPr>
          <p:nvPr>
            <p:ph idx="1"/>
          </p:nvPr>
        </p:nvSpPr>
        <p:spPr/>
        <p:txBody>
          <a:bodyPr>
            <a:normAutofit fontScale="70000" lnSpcReduction="20000"/>
          </a:bodyPr>
          <a:lstStyle/>
          <a:p>
            <a:r>
              <a:rPr lang="el-GR" dirty="0"/>
              <a:t>Ορισμός: Με τον όρο ασφάλεια πληροφοριακών συστημάτων/δικτύων περιγράφεται το οργανωμένο πλαίσιο των αρχών, των πολιτικών και των διαδικασιών, καθώς και των σύγχρονων τεχνικών και μέτρων, που απαιτούνται για την προστασία των στοιχείων, που συνιστούν το πληροφοριακό σύστημα/δίκτυο, από κάθε είδους ενέργεια σκόπιμη ή τυχαία, που θεωρείται απειλή για το σύστημα, χωρίς να παρεμποδίζεται η απρόσκοπτη λειτουργία του και η ελεύθερη διακίνηση της </a:t>
            </a:r>
            <a:r>
              <a:rPr lang="el-GR"/>
              <a:t>πληροφορίας </a:t>
            </a:r>
            <a:endParaRPr lang="el-GR" dirty="0"/>
          </a:p>
          <a:p>
            <a:r>
              <a:rPr lang="el-GR" dirty="0"/>
              <a:t>Βασικές αρχές της ασφάλειας είναι:</a:t>
            </a:r>
          </a:p>
          <a:p>
            <a:pPr lvl="1"/>
            <a:r>
              <a:rPr lang="en-GB" dirty="0" err="1"/>
              <a:t>Εμ</a:t>
            </a:r>
            <a:r>
              <a:rPr lang="en-GB" dirty="0"/>
              <a:t>πιστευτικότητα </a:t>
            </a:r>
            <a:endParaRPr lang="el-GR" dirty="0"/>
          </a:p>
          <a:p>
            <a:pPr lvl="1"/>
            <a:r>
              <a:rPr lang="en-GB" dirty="0" err="1"/>
              <a:t>Ακερ</a:t>
            </a:r>
            <a:r>
              <a:rPr lang="en-GB" dirty="0"/>
              <a:t>αιότητα Δεδομένων </a:t>
            </a:r>
            <a:endParaRPr lang="el-GR" dirty="0"/>
          </a:p>
          <a:p>
            <a:pPr lvl="1"/>
            <a:r>
              <a:rPr lang="el-GR" dirty="0"/>
              <a:t>Δ</a:t>
            </a:r>
            <a:r>
              <a:rPr lang="en-GB" dirty="0"/>
              <a:t>ια</a:t>
            </a:r>
            <a:r>
              <a:rPr lang="en-GB" dirty="0" err="1"/>
              <a:t>θεσιμότητ</a:t>
            </a:r>
            <a:r>
              <a:rPr lang="en-GB" dirty="0"/>
              <a:t>α</a:t>
            </a:r>
            <a:endParaRPr lang="el-GR" dirty="0"/>
          </a:p>
        </p:txBody>
      </p:sp>
    </p:spTree>
    <p:extLst>
      <p:ext uri="{BB962C8B-B14F-4D97-AF65-F5344CB8AC3E}">
        <p14:creationId xmlns:p14="http://schemas.microsoft.com/office/powerpoint/2010/main" val="6564183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Υπηρεσίες I</a:t>
            </a:r>
            <a:r>
              <a:rPr lang="en-US"/>
              <a:t>P</a:t>
            </a:r>
            <a:r>
              <a:rPr lang="el-GR"/>
              <a:t>sec (1/2)</a:t>
            </a:r>
            <a:endParaRPr lang="en-US" dirty="0"/>
          </a:p>
        </p:txBody>
      </p:sp>
      <p:sp>
        <p:nvSpPr>
          <p:cNvPr id="3" name="Content Placeholder 2"/>
          <p:cNvSpPr>
            <a:spLocks noGrp="1"/>
          </p:cNvSpPr>
          <p:nvPr>
            <p:ph idx="1"/>
          </p:nvPr>
        </p:nvSpPr>
        <p:spPr/>
        <p:txBody>
          <a:bodyPr>
            <a:normAutofit fontScale="77500" lnSpcReduction="20000"/>
          </a:bodyPr>
          <a:lstStyle/>
          <a:p>
            <a:r>
              <a:rPr lang="el-GR" dirty="0"/>
              <a:t>Οι υπηρεσίες που μπορούν να θεωρηθούν μέρος του </a:t>
            </a:r>
            <a:r>
              <a:rPr lang="en-US" dirty="0"/>
              <a:t>IPsec</a:t>
            </a:r>
            <a:r>
              <a:rPr lang="el-GR" dirty="0"/>
              <a:t>  βασίζονται στην κρυπτογραφία συμμετρικού κλειδιού και περιλαμβάνουν: </a:t>
            </a:r>
            <a:endParaRPr lang="en-US" dirty="0"/>
          </a:p>
          <a:p>
            <a:pPr lvl="1"/>
            <a:r>
              <a:rPr lang="el-GR" dirty="0"/>
              <a:t>Έλεγχο πρόσβασης:</a:t>
            </a:r>
            <a:endParaRPr lang="en-US" dirty="0"/>
          </a:p>
          <a:p>
            <a:pPr lvl="2"/>
            <a:r>
              <a:rPr lang="el-GR" dirty="0"/>
              <a:t>Η πρόσβαση σε οποιαδήποτε υπηρεσία ή σύστημα απαιτεί κωδικό. Διάφορα πρωτόκολλα ασφαλείας μπορούν να χρησιμοποιηθούν</a:t>
            </a:r>
            <a:endParaRPr lang="en-US" dirty="0"/>
          </a:p>
          <a:p>
            <a:pPr lvl="1"/>
            <a:r>
              <a:rPr lang="el-GR" dirty="0"/>
              <a:t>Ακεραιότητα δεδομένων:</a:t>
            </a:r>
            <a:endParaRPr lang="en-US" dirty="0"/>
          </a:p>
          <a:p>
            <a:pPr lvl="2"/>
            <a:r>
              <a:rPr lang="el-GR" dirty="0"/>
              <a:t>Είναι δυνατή η πιστοποίηση ακεραιότητας ενός οποιουδήποτε ΙΡ πακέτου</a:t>
            </a:r>
          </a:p>
          <a:p>
            <a:pPr lvl="1"/>
            <a:r>
              <a:rPr lang="el-GR" dirty="0"/>
              <a:t>Πιστοποίηση του αποστολέα: </a:t>
            </a:r>
            <a:endParaRPr lang="en-US" dirty="0"/>
          </a:p>
          <a:p>
            <a:pPr lvl="2"/>
            <a:r>
              <a:rPr lang="el-GR" dirty="0"/>
              <a:t>Γίνεται με χρήση των κατάλληλων αλγορίθμων ψηφιακών κλειδιών</a:t>
            </a:r>
            <a:endParaRPr lang="en-US" dirty="0"/>
          </a:p>
        </p:txBody>
      </p:sp>
    </p:spTree>
    <p:extLst>
      <p:ext uri="{BB962C8B-B14F-4D97-AF65-F5344CB8AC3E}">
        <p14:creationId xmlns:p14="http://schemas.microsoft.com/office/powerpoint/2010/main" val="13941167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Υπηρεσίες I</a:t>
            </a:r>
            <a:r>
              <a:rPr lang="en-US"/>
              <a:t>P</a:t>
            </a:r>
            <a:r>
              <a:rPr lang="el-GR"/>
              <a:t>sec (2/2)</a:t>
            </a:r>
            <a:endParaRPr lang="en-US" dirty="0"/>
          </a:p>
        </p:txBody>
      </p:sp>
      <p:sp>
        <p:nvSpPr>
          <p:cNvPr id="3" name="Content Placeholder 2"/>
          <p:cNvSpPr>
            <a:spLocks noGrp="1"/>
          </p:cNvSpPr>
          <p:nvPr>
            <p:ph idx="1"/>
          </p:nvPr>
        </p:nvSpPr>
        <p:spPr/>
        <p:txBody>
          <a:bodyPr>
            <a:normAutofit fontScale="92500"/>
          </a:bodyPr>
          <a:lstStyle/>
          <a:p>
            <a:pPr lvl="1"/>
            <a:r>
              <a:rPr lang="el-GR" dirty="0"/>
              <a:t>Προστασία εναντίων επιθέσεων τύπου </a:t>
            </a:r>
            <a:r>
              <a:rPr lang="en-US" dirty="0"/>
              <a:t>packet replay</a:t>
            </a:r>
            <a:r>
              <a:rPr lang="el-GR" dirty="0"/>
              <a:t>:</a:t>
            </a:r>
            <a:endParaRPr lang="en-US" dirty="0"/>
          </a:p>
          <a:p>
            <a:pPr lvl="2"/>
            <a:r>
              <a:rPr lang="el-GR" dirty="0"/>
              <a:t>Παρέχονται μηχανισμοί προστασίας του κόμβου αποστολέα από επιθέσεις, όπου ο επιτιθέμενος προσπαθεί να βλάψει την διαθεσιμότητα του συστήματος</a:t>
            </a:r>
            <a:endParaRPr lang="en-US" dirty="0"/>
          </a:p>
          <a:p>
            <a:pPr lvl="1"/>
            <a:r>
              <a:rPr lang="el-GR" dirty="0"/>
              <a:t>Κωδικοποίηση των δεδομένων:</a:t>
            </a:r>
            <a:endParaRPr lang="en-US" dirty="0"/>
          </a:p>
          <a:p>
            <a:pPr lvl="2"/>
            <a:r>
              <a:rPr lang="el-GR" dirty="0"/>
              <a:t>Παρέχονται μηχανισμοί κωδικοποίησης για να εξασφαλιστεί το απόρρητο των δεδομένων</a:t>
            </a:r>
            <a:endParaRPr lang="en-US" dirty="0"/>
          </a:p>
          <a:p>
            <a:pPr lvl="1"/>
            <a:r>
              <a:rPr lang="el-GR" dirty="0"/>
              <a:t>Εξασφάλιση του απόρρητου της ροής των δεδομένων:</a:t>
            </a:r>
            <a:endParaRPr lang="en-US" dirty="0"/>
          </a:p>
          <a:p>
            <a:pPr lvl="2"/>
            <a:r>
              <a:rPr lang="el-GR" dirty="0"/>
              <a:t>Παρέχονται μηχανισμοί προστασίας της ροής των πακέτων</a:t>
            </a:r>
            <a:endParaRPr lang="en-US" dirty="0"/>
          </a:p>
        </p:txBody>
      </p:sp>
    </p:spTree>
    <p:extLst>
      <p:ext uri="{BB962C8B-B14F-4D97-AF65-F5344CB8AC3E}">
        <p14:creationId xmlns:p14="http://schemas.microsoft.com/office/powerpoint/2010/main" val="34459990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IPsec </a:t>
            </a:r>
            <a:r>
              <a:rPr lang="el-GR"/>
              <a:t>πρωτόκολλα </a:t>
            </a:r>
            <a:endParaRPr lang="en-US" dirty="0"/>
          </a:p>
        </p:txBody>
      </p:sp>
      <p:sp>
        <p:nvSpPr>
          <p:cNvPr id="3" name="Content Placeholder 2"/>
          <p:cNvSpPr>
            <a:spLocks noGrp="1"/>
          </p:cNvSpPr>
          <p:nvPr>
            <p:ph idx="1"/>
          </p:nvPr>
        </p:nvSpPr>
        <p:spPr/>
        <p:txBody>
          <a:bodyPr>
            <a:normAutofit fontScale="92500" lnSpcReduction="20000"/>
          </a:bodyPr>
          <a:lstStyle/>
          <a:p>
            <a:r>
              <a:rPr lang="el-GR"/>
              <a:t>Το IPsec χρησιμοποιεί τα ακόλουθα πρωτόκολλα:</a:t>
            </a:r>
            <a:endParaRPr lang="en-US"/>
          </a:p>
          <a:p>
            <a:pPr lvl="1"/>
            <a:r>
              <a:rPr lang="el-GR"/>
              <a:t>Authentication Headers (AH): παρέχει ακεραιότητα και πιστοποίηση για IP </a:t>
            </a:r>
            <a:r>
              <a:rPr lang="en-US"/>
              <a:t>datagrams </a:t>
            </a:r>
            <a:r>
              <a:rPr lang="el-GR"/>
              <a:t>και προστασία από</a:t>
            </a:r>
            <a:r>
              <a:rPr lang="en-US"/>
              <a:t> replay attacks</a:t>
            </a:r>
          </a:p>
          <a:p>
            <a:pPr lvl="1"/>
            <a:r>
              <a:rPr lang="en-US"/>
              <a:t>Encapsulating Security Payloads (ESP)</a:t>
            </a:r>
            <a:r>
              <a:rPr lang="el-GR"/>
              <a:t>: παρέχει εμπιστευτικότητα, πιστοποίηση, ακεραιότητα, υπηρεσία anti-replay</a:t>
            </a:r>
            <a:endParaRPr lang="en-US"/>
          </a:p>
          <a:p>
            <a:pPr lvl="1"/>
            <a:r>
              <a:rPr lang="en-US"/>
              <a:t>Security Associations (SA)</a:t>
            </a:r>
            <a:r>
              <a:rPr lang="el-GR"/>
              <a:t>: περιλαμβάνει το πακέτο των αλγορίθμων και των δεδομένων που παρέχουν τις απαραίτητες παραμέτρους για τις λειτουργίες των AH και ESP</a:t>
            </a:r>
            <a:endParaRPr lang="en-US" dirty="0"/>
          </a:p>
        </p:txBody>
      </p:sp>
    </p:spTree>
    <p:extLst>
      <p:ext uri="{BB962C8B-B14F-4D97-AF65-F5344CB8AC3E}">
        <p14:creationId xmlns:p14="http://schemas.microsoft.com/office/powerpoint/2010/main" val="18589022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a:t>Δομή </a:t>
            </a:r>
            <a:r>
              <a:rPr lang="el-GR" dirty="0" err="1"/>
              <a:t>Authentication</a:t>
            </a:r>
            <a:r>
              <a:rPr lang="el-GR" dirty="0"/>
              <a:t> </a:t>
            </a:r>
            <a:r>
              <a:rPr lang="el-GR" dirty="0" err="1"/>
              <a:t>Headers</a:t>
            </a:r>
            <a:endParaRPr lang="en-US" dirty="0"/>
          </a:p>
        </p:txBody>
      </p:sp>
      <p:pic>
        <p:nvPicPr>
          <p:cNvPr id="7170" name="Picture 2" descr="Δομή Authentication Headers &#10;"/>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tretch>
            <a:fillRect/>
          </a:stretch>
        </p:blipFill>
        <p:spPr bwMode="auto">
          <a:xfrm>
            <a:off x="683568" y="1998340"/>
            <a:ext cx="8015572" cy="2150740"/>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sz="half" idx="2"/>
          </p:nvPr>
        </p:nvSpPr>
        <p:spPr/>
        <p:txBody>
          <a:bodyPr/>
          <a:lstStyle/>
          <a:p>
            <a:pPr algn="ctr"/>
            <a:r>
              <a:rPr lang="el-GR" dirty="0"/>
              <a:t>Δομή </a:t>
            </a:r>
            <a:r>
              <a:rPr lang="el-GR" dirty="0" err="1"/>
              <a:t>Authentication</a:t>
            </a:r>
            <a:r>
              <a:rPr lang="el-GR" dirty="0"/>
              <a:t> </a:t>
            </a:r>
            <a:r>
              <a:rPr lang="el-GR" dirty="0" err="1"/>
              <a:t>Headers</a:t>
            </a:r>
            <a:r>
              <a:rPr lang="el-GR" dirty="0"/>
              <a:t> </a:t>
            </a:r>
          </a:p>
          <a:p>
            <a:pPr algn="ctr"/>
            <a:r>
              <a:rPr lang="el-GR" sz="1600" dirty="0"/>
              <a:t>(πηγή</a:t>
            </a:r>
            <a:r>
              <a:rPr lang="en-US" sz="1600" dirty="0"/>
              <a:t>: http://en.wikipedia.org/wiki/IPsec</a:t>
            </a:r>
            <a:r>
              <a:rPr lang="el-GR" sz="1600" dirty="0"/>
              <a:t>) </a:t>
            </a:r>
            <a:endParaRPr lang="en-US" sz="1600" dirty="0"/>
          </a:p>
        </p:txBody>
      </p:sp>
    </p:spTree>
    <p:extLst>
      <p:ext uri="{BB962C8B-B14F-4D97-AF65-F5344CB8AC3E}">
        <p14:creationId xmlns:p14="http://schemas.microsoft.com/office/powerpoint/2010/main" val="34658280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l-GR" dirty="0"/>
              <a:t>Δομή </a:t>
            </a:r>
            <a:r>
              <a:rPr lang="en-US" dirty="0"/>
              <a:t>Encapsulating Security Payloads </a:t>
            </a:r>
          </a:p>
        </p:txBody>
      </p:sp>
      <p:pic>
        <p:nvPicPr>
          <p:cNvPr id="8194" name="Picture 2" descr="Δομή Encapsulating Security Payloads "/>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tretch>
            <a:fillRect/>
          </a:stretch>
        </p:blipFill>
        <p:spPr bwMode="auto">
          <a:xfrm>
            <a:off x="899592" y="1743941"/>
            <a:ext cx="7509869" cy="3024336"/>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sz="half" idx="2"/>
          </p:nvPr>
        </p:nvSpPr>
        <p:spPr/>
        <p:txBody>
          <a:bodyPr/>
          <a:lstStyle/>
          <a:p>
            <a:pPr algn="ctr"/>
            <a:r>
              <a:rPr lang="el-GR" dirty="0"/>
              <a:t>Δομή </a:t>
            </a:r>
            <a:r>
              <a:rPr lang="en-US" dirty="0"/>
              <a:t>Encapsulating Security Payloads </a:t>
            </a:r>
          </a:p>
          <a:p>
            <a:pPr algn="ctr"/>
            <a:r>
              <a:rPr lang="en-US" sz="1600" dirty="0"/>
              <a:t>(</a:t>
            </a:r>
            <a:r>
              <a:rPr lang="el-GR" sz="1600" dirty="0"/>
              <a:t>πηγή</a:t>
            </a:r>
            <a:r>
              <a:rPr lang="en-US" sz="1600" dirty="0"/>
              <a:t>: http://en.wikipedia.org/wiki/IPsec) </a:t>
            </a:r>
          </a:p>
        </p:txBody>
      </p:sp>
    </p:spTree>
    <p:extLst>
      <p:ext uri="{BB962C8B-B14F-4D97-AF65-F5344CB8AC3E}">
        <p14:creationId xmlns:p14="http://schemas.microsoft.com/office/powerpoint/2010/main" val="40023848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Τείχος προστασίας - </a:t>
            </a:r>
            <a:r>
              <a:rPr lang="en-US" dirty="0"/>
              <a:t>F</a:t>
            </a:r>
            <a:r>
              <a:rPr lang="el-GR" dirty="0" err="1"/>
              <a:t>irewall</a:t>
            </a:r>
            <a:r>
              <a:rPr lang="el-GR" dirty="0"/>
              <a:t> </a:t>
            </a:r>
            <a:endParaRPr lang="en-US" dirty="0"/>
          </a:p>
        </p:txBody>
      </p:sp>
      <p:sp>
        <p:nvSpPr>
          <p:cNvPr id="3" name="Content Placeholder 2"/>
          <p:cNvSpPr>
            <a:spLocks noGrp="1"/>
          </p:cNvSpPr>
          <p:nvPr>
            <p:ph idx="1"/>
          </p:nvPr>
        </p:nvSpPr>
        <p:spPr/>
        <p:txBody>
          <a:bodyPr>
            <a:normAutofit fontScale="77500" lnSpcReduction="20000"/>
          </a:bodyPr>
          <a:lstStyle/>
          <a:p>
            <a:r>
              <a:rPr lang="el-GR" dirty="0"/>
              <a:t>Ο όρος </a:t>
            </a:r>
            <a:r>
              <a:rPr lang="el-GR" dirty="0" err="1"/>
              <a:t>firewall</a:t>
            </a:r>
            <a:r>
              <a:rPr lang="el-GR" dirty="0"/>
              <a:t> εμφανίστηκε στις αρχές του 20ού αιώνα, όταν οι άνθρωποι χρησιμοποιούσαν στα σπίτια τους τούβλα, ώστε να τα κάνουν πιο ανθεκτικά στην διάδοση της φωτιάς</a:t>
            </a:r>
          </a:p>
          <a:p>
            <a:r>
              <a:rPr lang="el-GR" dirty="0"/>
              <a:t>Πλέον σημαίνει το λογισμικό ή υλικό, που παρεμβάλλεται μεταξύ δικτύων υπολογιστών, και επιβλέπει την κυκλοφορία, βασιζόμενο σε ένα σύνολο κανόνων</a:t>
            </a:r>
          </a:p>
          <a:p>
            <a:r>
              <a:rPr lang="el-GR" dirty="0"/>
              <a:t>Βασικός στόχος: η ρύθμιση της κυκλοφορίας μεταξύ δικτύων διαφορετικών επιπέδων εμπιστοσύνης</a:t>
            </a:r>
          </a:p>
          <a:p>
            <a:r>
              <a:rPr lang="el-GR" dirty="0"/>
              <a:t>Παράδειγμα: το Internet, που είναι ένα δίκτυο χωρίς εμπιστοσύνη, και ένα εσωτερικό δίκτυο, που αποτελεί ζώνη υψηλότερης εμπιστοσύνης</a:t>
            </a:r>
            <a:endParaRPr lang="en-US" dirty="0"/>
          </a:p>
        </p:txBody>
      </p:sp>
    </p:spTree>
    <p:extLst>
      <p:ext uri="{BB962C8B-B14F-4D97-AF65-F5344CB8AC3E}">
        <p14:creationId xmlns:p14="http://schemas.microsoft.com/office/powerpoint/2010/main" val="6564183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F</a:t>
            </a:r>
            <a:r>
              <a:rPr lang="el-GR" dirty="0" err="1"/>
              <a:t>irewall</a:t>
            </a:r>
            <a:endParaRPr lang="en-US" dirty="0"/>
          </a:p>
        </p:txBody>
      </p:sp>
      <p:sp>
        <p:nvSpPr>
          <p:cNvPr id="3" name="Text Placeholder 2"/>
          <p:cNvSpPr>
            <a:spLocks noGrp="1"/>
          </p:cNvSpPr>
          <p:nvPr>
            <p:ph type="body" sz="half" idx="2"/>
          </p:nvPr>
        </p:nvSpPr>
        <p:spPr>
          <a:xfrm>
            <a:off x="827584" y="5517232"/>
            <a:ext cx="7416824" cy="943000"/>
          </a:xfrm>
        </p:spPr>
        <p:txBody>
          <a:bodyPr>
            <a:normAutofit fontScale="92500" lnSpcReduction="10000"/>
          </a:bodyPr>
          <a:lstStyle/>
          <a:p>
            <a:pPr algn="ctr"/>
            <a:r>
              <a:rPr lang="el-GR" dirty="0"/>
              <a:t>Το </a:t>
            </a:r>
            <a:r>
              <a:rPr lang="en-US" dirty="0"/>
              <a:t>firewall </a:t>
            </a:r>
            <a:r>
              <a:rPr lang="el-GR" dirty="0"/>
              <a:t>παρεμβάλλεται μεταξύ δικτύων υπολογιστών</a:t>
            </a:r>
            <a:r>
              <a:rPr lang="en-US" dirty="0"/>
              <a:t> (source: https://el.wikipedia.org/wiki/Firewall#/media/%CE%91%CF%81%CF%87%CE%B5%CE%AF%CE%BF:Firewall.png)</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1680" y="1916832"/>
            <a:ext cx="5871306" cy="3227681"/>
          </a:xfrm>
          <a:prstGeom prst="rect">
            <a:avLst/>
          </a:prstGeom>
        </p:spPr>
      </p:pic>
    </p:spTree>
    <p:extLst>
      <p:ext uri="{BB962C8B-B14F-4D97-AF65-F5344CB8AC3E}">
        <p14:creationId xmlns:p14="http://schemas.microsoft.com/office/powerpoint/2010/main" val="29995056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Οφέλη</a:t>
            </a:r>
            <a:endParaRPr lang="en-US" dirty="0"/>
          </a:p>
        </p:txBody>
      </p:sp>
      <p:sp>
        <p:nvSpPr>
          <p:cNvPr id="3" name="Content Placeholder 2"/>
          <p:cNvSpPr>
            <a:spLocks noGrp="1"/>
          </p:cNvSpPr>
          <p:nvPr>
            <p:ph idx="1"/>
          </p:nvPr>
        </p:nvSpPr>
        <p:spPr/>
        <p:txBody>
          <a:bodyPr/>
          <a:lstStyle/>
          <a:p>
            <a:r>
              <a:rPr lang="el-GR" dirty="0"/>
              <a:t>Ένα </a:t>
            </a:r>
            <a:r>
              <a:rPr lang="en-US" dirty="0"/>
              <a:t>firewall</a:t>
            </a:r>
            <a:r>
              <a:rPr lang="el-GR" dirty="0"/>
              <a:t> μπορεί να μας προσφέρει : </a:t>
            </a:r>
            <a:endParaRPr lang="en-US" dirty="0"/>
          </a:p>
          <a:p>
            <a:pPr lvl="1"/>
            <a:r>
              <a:rPr lang="el-GR" dirty="0"/>
              <a:t>Ένα σημείο εφαρμογής των αποφάσεων, που αφορούν την ασφάλεια </a:t>
            </a:r>
            <a:endParaRPr lang="en-US" dirty="0"/>
          </a:p>
          <a:p>
            <a:pPr lvl="1"/>
            <a:r>
              <a:rPr lang="el-GR" dirty="0"/>
              <a:t>Ένα μέσο για την εφαρμογή της πολιτικής ασφάλειας </a:t>
            </a:r>
            <a:endParaRPr lang="en-US" dirty="0"/>
          </a:p>
          <a:p>
            <a:pPr lvl="1"/>
            <a:r>
              <a:rPr lang="el-GR" dirty="0"/>
              <a:t>Ένα τρόπο καταγραφής της δικτυακής κίνησης </a:t>
            </a:r>
            <a:endParaRPr lang="en-US" dirty="0"/>
          </a:p>
          <a:p>
            <a:pPr lvl="1"/>
            <a:r>
              <a:rPr lang="el-GR" dirty="0"/>
              <a:t>Ένα φράγμα σε ανεπιθύμητες επιθέσεις</a:t>
            </a:r>
          </a:p>
          <a:p>
            <a:endParaRPr lang="en-US" dirty="0"/>
          </a:p>
        </p:txBody>
      </p:sp>
    </p:spTree>
    <p:extLst>
      <p:ext uri="{BB962C8B-B14F-4D97-AF65-F5344CB8AC3E}">
        <p14:creationId xmlns:p14="http://schemas.microsoft.com/office/powerpoint/2010/main" val="65641832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Αδυναμίες</a:t>
            </a:r>
            <a:endParaRPr lang="en-US" dirty="0"/>
          </a:p>
        </p:txBody>
      </p:sp>
      <p:sp>
        <p:nvSpPr>
          <p:cNvPr id="3" name="Content Placeholder 2"/>
          <p:cNvSpPr>
            <a:spLocks noGrp="1"/>
          </p:cNvSpPr>
          <p:nvPr>
            <p:ph idx="1"/>
          </p:nvPr>
        </p:nvSpPr>
        <p:spPr/>
        <p:txBody>
          <a:bodyPr>
            <a:normAutofit lnSpcReduction="10000"/>
          </a:bodyPr>
          <a:lstStyle/>
          <a:p>
            <a:r>
              <a:rPr lang="el-GR" dirty="0"/>
              <a:t>Ένα </a:t>
            </a:r>
            <a:r>
              <a:rPr lang="en-US" dirty="0"/>
              <a:t>firewall</a:t>
            </a:r>
            <a:r>
              <a:rPr lang="el-GR" dirty="0"/>
              <a:t> δεν μπορεί να μας προστατέψει από:</a:t>
            </a:r>
            <a:endParaRPr lang="en-US" dirty="0"/>
          </a:p>
          <a:p>
            <a:pPr lvl="1"/>
            <a:r>
              <a:rPr lang="el-GR" dirty="0"/>
              <a:t>Εσωτερικούς χρήστες, που σκοπεύουν να επιτεθούν</a:t>
            </a:r>
            <a:endParaRPr lang="en-US" dirty="0"/>
          </a:p>
          <a:p>
            <a:pPr lvl="1"/>
            <a:r>
              <a:rPr lang="el-GR" dirty="0"/>
              <a:t>Συνδέσεις, που δεν περνούν από αυτό </a:t>
            </a:r>
            <a:endParaRPr lang="en-US" dirty="0"/>
          </a:p>
          <a:p>
            <a:pPr lvl="1"/>
            <a:r>
              <a:rPr lang="el-GR" dirty="0"/>
              <a:t>Εντελώς νέους τύπους απειλών-επιθέσεων</a:t>
            </a:r>
            <a:endParaRPr lang="en-US" dirty="0"/>
          </a:p>
          <a:p>
            <a:pPr lvl="1"/>
            <a:r>
              <a:rPr lang="el-GR" dirty="0"/>
              <a:t>Από όλους τους ιούς </a:t>
            </a:r>
          </a:p>
          <a:p>
            <a:pPr lvl="1"/>
            <a:r>
              <a:rPr lang="el-GR" dirty="0"/>
              <a:t>Λάθη στο σχεδιασμό, τη λειτουργία ή τις ρυθμίσεις του</a:t>
            </a:r>
            <a:endParaRPr lang="en-US" dirty="0"/>
          </a:p>
        </p:txBody>
      </p:sp>
    </p:spTree>
    <p:extLst>
      <p:ext uri="{BB962C8B-B14F-4D97-AF65-F5344CB8AC3E}">
        <p14:creationId xmlns:p14="http://schemas.microsoft.com/office/powerpoint/2010/main" val="65641832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Πρώτη γενιά – </a:t>
            </a:r>
            <a:r>
              <a:rPr lang="en-US" dirty="0"/>
              <a:t>Packet Filters</a:t>
            </a:r>
          </a:p>
        </p:txBody>
      </p:sp>
      <p:sp>
        <p:nvSpPr>
          <p:cNvPr id="3" name="Content Placeholder 2"/>
          <p:cNvSpPr>
            <a:spLocks noGrp="1"/>
          </p:cNvSpPr>
          <p:nvPr>
            <p:ph idx="1"/>
          </p:nvPr>
        </p:nvSpPr>
        <p:spPr/>
        <p:txBody>
          <a:bodyPr>
            <a:normAutofit fontScale="77500" lnSpcReduction="20000"/>
          </a:bodyPr>
          <a:lstStyle/>
          <a:p>
            <a:r>
              <a:rPr lang="el-GR" dirty="0"/>
              <a:t>Εμφανίστηκαν στα τέλη της δεκαετίας του 1980, όταν ακόμη το Internet ήταν σε πρώιμα στάδια και είχαν παρατηρηθεί αρκετά κενά ασφαλείας στο Διαδίκτυο </a:t>
            </a:r>
          </a:p>
          <a:p>
            <a:r>
              <a:rPr lang="el-GR" dirty="0"/>
              <a:t>Πρώτη γενιά – </a:t>
            </a:r>
            <a:r>
              <a:rPr lang="en-US" dirty="0"/>
              <a:t>packet filters</a:t>
            </a:r>
            <a:r>
              <a:rPr lang="el-GR" dirty="0"/>
              <a:t>:</a:t>
            </a:r>
          </a:p>
          <a:p>
            <a:pPr lvl="1"/>
            <a:r>
              <a:rPr lang="el-GR" dirty="0"/>
              <a:t>Τα </a:t>
            </a:r>
            <a:r>
              <a:rPr lang="el-GR" dirty="0" err="1"/>
              <a:t>packet</a:t>
            </a:r>
            <a:r>
              <a:rPr lang="el-GR" dirty="0"/>
              <a:t> </a:t>
            </a:r>
            <a:r>
              <a:rPr lang="el-GR" dirty="0" err="1"/>
              <a:t>filter</a:t>
            </a:r>
            <a:r>
              <a:rPr lang="el-GR" dirty="0"/>
              <a:t> </a:t>
            </a:r>
            <a:r>
              <a:rPr lang="el-GR" dirty="0" err="1"/>
              <a:t>firewalls</a:t>
            </a:r>
            <a:r>
              <a:rPr lang="el-GR" dirty="0"/>
              <a:t> ενεργούν στα πακέτα, που αντιπροσωπεύουν τη βασική πληροφορία, δηλαδή στα πακέτα, που μεταφέρουν τα δεδομένα μεταξύ των υπολογιστών</a:t>
            </a:r>
          </a:p>
          <a:p>
            <a:pPr lvl="1"/>
            <a:r>
              <a:rPr lang="el-GR" dirty="0"/>
              <a:t>Διαβάζουν τα πακέτα δεδομένων και εάν ένα πακέτο ταιριάζει με κάποιο κανόνα το απορρίπτουν</a:t>
            </a:r>
          </a:p>
          <a:p>
            <a:pPr lvl="1"/>
            <a:r>
              <a:rPr lang="el-GR" dirty="0"/>
              <a:t>Ο διαχειριστής ορίζει τους κανόνες</a:t>
            </a:r>
          </a:p>
          <a:p>
            <a:pPr lvl="1"/>
            <a:r>
              <a:rPr lang="el-GR" dirty="0"/>
              <a:t>Δεν εξετάζεται εάν ένα πακέτο είναι μέρος ενός ρεύματος κυκλοφορίας δεδομένων</a:t>
            </a:r>
            <a:endParaRPr lang="en-US" dirty="0"/>
          </a:p>
        </p:txBody>
      </p:sp>
    </p:spTree>
    <p:extLst>
      <p:ext uri="{BB962C8B-B14F-4D97-AF65-F5344CB8AC3E}">
        <p14:creationId xmlns:p14="http://schemas.microsoft.com/office/powerpoint/2010/main" val="656418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Είδη Επιθέσεων</a:t>
            </a:r>
            <a:endParaRPr lang="en-US" dirty="0"/>
          </a:p>
        </p:txBody>
      </p:sp>
      <p:sp>
        <p:nvSpPr>
          <p:cNvPr id="3" name="Content Placeholder 2"/>
          <p:cNvSpPr>
            <a:spLocks noGrp="1"/>
          </p:cNvSpPr>
          <p:nvPr>
            <p:ph idx="1"/>
          </p:nvPr>
        </p:nvSpPr>
        <p:spPr/>
        <p:txBody>
          <a:bodyPr/>
          <a:lstStyle/>
          <a:p>
            <a:r>
              <a:rPr lang="el-GR" dirty="0"/>
              <a:t>Εισβολή σε ένα δίκτυο (</a:t>
            </a:r>
            <a:r>
              <a:rPr lang="en-US" dirty="0"/>
              <a:t>Intrusion</a:t>
            </a:r>
            <a:r>
              <a:rPr lang="el-GR" dirty="0"/>
              <a:t>)</a:t>
            </a:r>
            <a:endParaRPr lang="en-US" dirty="0"/>
          </a:p>
          <a:p>
            <a:endParaRPr lang="el-GR" dirty="0"/>
          </a:p>
          <a:p>
            <a:pPr lvl="0"/>
            <a:r>
              <a:rPr lang="el-GR" dirty="0"/>
              <a:t>Επιθέσεις άρνησης υπηρεσίας</a:t>
            </a:r>
            <a:r>
              <a:rPr lang="en-US" dirty="0"/>
              <a:t> </a:t>
            </a:r>
            <a:r>
              <a:rPr lang="en-GB" dirty="0"/>
              <a:t>(</a:t>
            </a:r>
            <a:r>
              <a:rPr lang="en-US" dirty="0"/>
              <a:t>Denial of Service</a:t>
            </a:r>
            <a:r>
              <a:rPr lang="en-GB" dirty="0"/>
              <a:t>, </a:t>
            </a:r>
            <a:r>
              <a:rPr lang="en-US" dirty="0" err="1"/>
              <a:t>DoS</a:t>
            </a:r>
            <a:r>
              <a:rPr lang="en-GB" dirty="0"/>
              <a:t>)</a:t>
            </a:r>
            <a:endParaRPr lang="el-GR" dirty="0"/>
          </a:p>
          <a:p>
            <a:pPr lvl="0"/>
            <a:endParaRPr lang="en-US" dirty="0"/>
          </a:p>
          <a:p>
            <a:pPr lvl="0"/>
            <a:r>
              <a:rPr lang="el-GR" dirty="0"/>
              <a:t>Υποκλοπή ευαίσθητων πληροφοριών</a:t>
            </a:r>
          </a:p>
          <a:p>
            <a:endParaRPr lang="en-US" dirty="0"/>
          </a:p>
        </p:txBody>
      </p:sp>
    </p:spTree>
    <p:extLst>
      <p:ext uri="{BB962C8B-B14F-4D97-AF65-F5344CB8AC3E}">
        <p14:creationId xmlns:p14="http://schemas.microsoft.com/office/powerpoint/2010/main" val="65641832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Δεύτερη γενιά-“</a:t>
            </a:r>
            <a:r>
              <a:rPr lang="en-US" dirty="0" err="1"/>
              <a:t>Stateful</a:t>
            </a:r>
            <a:r>
              <a:rPr lang="el-GR" dirty="0"/>
              <a:t>” </a:t>
            </a:r>
            <a:r>
              <a:rPr lang="en-US" dirty="0"/>
              <a:t>filters</a:t>
            </a:r>
          </a:p>
        </p:txBody>
      </p:sp>
      <p:sp>
        <p:nvSpPr>
          <p:cNvPr id="3" name="Content Placeholder 2"/>
          <p:cNvSpPr>
            <a:spLocks noGrp="1"/>
          </p:cNvSpPr>
          <p:nvPr>
            <p:ph idx="1"/>
          </p:nvPr>
        </p:nvSpPr>
        <p:spPr/>
        <p:txBody>
          <a:bodyPr>
            <a:normAutofit fontScale="77500" lnSpcReduction="20000"/>
          </a:bodyPr>
          <a:lstStyle/>
          <a:p>
            <a:r>
              <a:rPr lang="el-GR" dirty="0"/>
              <a:t>Τα </a:t>
            </a:r>
            <a:r>
              <a:rPr lang="el-GR" dirty="0" err="1"/>
              <a:t>firewall</a:t>
            </a:r>
            <a:r>
              <a:rPr lang="el-GR" dirty="0"/>
              <a:t> της δεύτερης γενιάς δρουν, όπως τα </a:t>
            </a:r>
            <a:r>
              <a:rPr lang="el-GR" dirty="0" err="1"/>
              <a:t>firewall</a:t>
            </a:r>
            <a:r>
              <a:rPr lang="el-GR" dirty="0"/>
              <a:t> πρώτης γενιάς με κάποιες επιπρόσθετες λειτουργίες:</a:t>
            </a:r>
          </a:p>
          <a:p>
            <a:pPr lvl="1"/>
            <a:r>
              <a:rPr lang="el-GR" dirty="0"/>
              <a:t>Εξετάζουν την κατάσταση (state) του κάθε πακέτου, δηλαδή την σύνδεση από την οποία προήλθε</a:t>
            </a:r>
          </a:p>
          <a:p>
            <a:pPr lvl="1"/>
            <a:r>
              <a:rPr lang="el-GR" dirty="0"/>
              <a:t>Αποθηκεύουν δομές δεδομένων στη μνήμη με πληροφορίες σχετικά με την κατάσταση της σύνδεσης (πίνακες κατάστασης)</a:t>
            </a:r>
          </a:p>
          <a:p>
            <a:pPr lvl="1"/>
            <a:r>
              <a:rPr lang="el-GR" dirty="0"/>
              <a:t>Όταν ένα </a:t>
            </a:r>
            <a:r>
              <a:rPr lang="el-GR" dirty="0" err="1"/>
              <a:t>firewall</a:t>
            </a:r>
            <a:r>
              <a:rPr lang="el-GR" dirty="0"/>
              <a:t> λαμβάνει ένα πακέτο, ελέγχει πρώτα αν ανήκει σε υπάρχουσα κατάσταση στον πίνακα. Εάν ναι, τότε γίνεται αποδεκτό </a:t>
            </a:r>
          </a:p>
          <a:p>
            <a:pPr lvl="1"/>
            <a:r>
              <a:rPr lang="el-GR" dirty="0"/>
              <a:t>Διαφορετικά, συγκρίνεται με βάση τους κανόνες του </a:t>
            </a:r>
            <a:r>
              <a:rPr lang="el-GR" dirty="0" err="1"/>
              <a:t>firewall</a:t>
            </a:r>
            <a:r>
              <a:rPr lang="el-GR" dirty="0"/>
              <a:t> για την αποδοχή ή την απόρριψή του</a:t>
            </a:r>
            <a:endParaRPr lang="en-US" dirty="0"/>
          </a:p>
        </p:txBody>
      </p:sp>
    </p:spTree>
    <p:extLst>
      <p:ext uri="{BB962C8B-B14F-4D97-AF65-F5344CB8AC3E}">
        <p14:creationId xmlns:p14="http://schemas.microsoft.com/office/powerpoint/2010/main" val="65641832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Τρίτη γενιά - </a:t>
            </a:r>
            <a:r>
              <a:rPr lang="en-US"/>
              <a:t>Application layer</a:t>
            </a:r>
            <a:endParaRPr lang="en-US" dirty="0"/>
          </a:p>
        </p:txBody>
      </p:sp>
      <p:sp>
        <p:nvSpPr>
          <p:cNvPr id="3" name="Content Placeholder 2"/>
          <p:cNvSpPr>
            <a:spLocks noGrp="1"/>
          </p:cNvSpPr>
          <p:nvPr>
            <p:ph idx="1"/>
          </p:nvPr>
        </p:nvSpPr>
        <p:spPr/>
        <p:txBody>
          <a:bodyPr>
            <a:normAutofit fontScale="92500" lnSpcReduction="20000"/>
          </a:bodyPr>
          <a:lstStyle/>
          <a:p>
            <a:r>
              <a:rPr lang="el-GR" dirty="0"/>
              <a:t>Η τρίτη γενιά </a:t>
            </a:r>
            <a:r>
              <a:rPr lang="el-GR" dirty="0" err="1"/>
              <a:t>firewall</a:t>
            </a:r>
            <a:r>
              <a:rPr lang="el-GR" dirty="0"/>
              <a:t> βασίζεται στο επίπεδο εφαρμογών σύμφωνα με το μοντέλο αναφοράς OSI</a:t>
            </a:r>
          </a:p>
          <a:p>
            <a:r>
              <a:rPr lang="el-GR" dirty="0"/>
              <a:t>Το κύριο χαρακτηριστικό αυτής της γενιάς </a:t>
            </a:r>
            <a:r>
              <a:rPr lang="el-GR" dirty="0" err="1"/>
              <a:t>firewall</a:t>
            </a:r>
            <a:r>
              <a:rPr lang="el-GR" dirty="0"/>
              <a:t> είναι ότι μπορεί να αντιλαμβάνεται ποια προγράμματα και πρωτόκολλα προσπαθούν να δημιουργήσουν μία νέα σύνδεση</a:t>
            </a:r>
          </a:p>
          <a:p>
            <a:r>
              <a:rPr lang="el-GR" dirty="0"/>
              <a:t>Με τον τρόπο αυτό μπορούν να εντοπιστούν εφαρμογές, που προσπαθούν να δημιουργήσουν ανεπιθύμητες συνδέσεις ή καταχρήσεις ενός πρωτοκόλλου ή μίας υπηρεσίας</a:t>
            </a:r>
            <a:endParaRPr lang="en-US" dirty="0"/>
          </a:p>
        </p:txBody>
      </p:sp>
    </p:spTree>
    <p:extLst>
      <p:ext uri="{BB962C8B-B14F-4D97-AF65-F5344CB8AC3E}">
        <p14:creationId xmlns:p14="http://schemas.microsoft.com/office/powerpoint/2010/main" val="6564183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Τέταρτη γενιά</a:t>
            </a:r>
            <a:endParaRPr lang="en-US" dirty="0"/>
          </a:p>
        </p:txBody>
      </p:sp>
      <p:sp>
        <p:nvSpPr>
          <p:cNvPr id="3" name="Content Placeholder 2"/>
          <p:cNvSpPr>
            <a:spLocks noGrp="1"/>
          </p:cNvSpPr>
          <p:nvPr>
            <p:ph idx="1"/>
          </p:nvPr>
        </p:nvSpPr>
        <p:spPr/>
        <p:txBody>
          <a:bodyPr/>
          <a:lstStyle/>
          <a:p>
            <a:r>
              <a:rPr lang="el-GR" dirty="0"/>
              <a:t>Διαθέτουν γραφικό περιβάλλον μέσω του οποίου ο χρήστης κάνει τις επιλογές του και θέτει τους κανόνες βάσει τον οποίων θα απορρίπτονται κάποια πακέτα ή συνδέσεις</a:t>
            </a:r>
          </a:p>
          <a:p>
            <a:r>
              <a:rPr lang="el-GR" dirty="0"/>
              <a:t>Μπορούν πλέον να ενσωματωθούν στο λειτουργικό σύστημα και συνεργάζονται στενά με άλλα συστήματα ασφαλείας</a:t>
            </a:r>
            <a:endParaRPr lang="en-US" dirty="0"/>
          </a:p>
        </p:txBody>
      </p:sp>
    </p:spTree>
    <p:extLst>
      <p:ext uri="{BB962C8B-B14F-4D97-AF65-F5344CB8AC3E}">
        <p14:creationId xmlns:p14="http://schemas.microsoft.com/office/powerpoint/2010/main" val="11470751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l-GR" dirty="0"/>
              <a:t>Λειτουργίες </a:t>
            </a:r>
            <a:r>
              <a:rPr lang="en-US" dirty="0"/>
              <a:t>firewall</a:t>
            </a:r>
            <a:r>
              <a:rPr lang="el-GR" dirty="0"/>
              <a:t> σε γραφικό περιβάλλον </a:t>
            </a:r>
            <a:endParaRPr lang="en-US" dirty="0"/>
          </a:p>
        </p:txBody>
      </p:sp>
      <p:pic>
        <p:nvPicPr>
          <p:cNvPr id="9218" name="Picture 2" descr="Γραφικό περιβάλλον λειτουργιών firewall&#10;"/>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tretch>
            <a:fillRect/>
          </a:stretch>
        </p:blipFill>
        <p:spPr bwMode="auto">
          <a:xfrm>
            <a:off x="3212486" y="2060848"/>
            <a:ext cx="2719027" cy="2925826"/>
          </a:xfrm>
          <a:prstGeom prst="rect">
            <a:avLst/>
          </a:prstGeom>
          <a:noFill/>
          <a:extLst>
            <a:ext uri="{909E8E84-426E-40DD-AFC4-6F175D3DCCD1}">
              <a14:hiddenFill xmlns:a14="http://schemas.microsoft.com/office/drawing/2010/main">
                <a:solidFill>
                  <a:srgbClr val="FFFFFF"/>
                </a:solidFill>
              </a14:hiddenFill>
            </a:ext>
          </a:extLst>
        </p:spPr>
      </p:pic>
      <p:sp>
        <p:nvSpPr>
          <p:cNvPr id="3" name="Text Placeholder 2"/>
          <p:cNvSpPr>
            <a:spLocks noGrp="1"/>
          </p:cNvSpPr>
          <p:nvPr>
            <p:ph type="body" sz="half" idx="2"/>
          </p:nvPr>
        </p:nvSpPr>
        <p:spPr>
          <a:xfrm>
            <a:off x="827584" y="5373216"/>
            <a:ext cx="7859216" cy="798984"/>
          </a:xfrm>
        </p:spPr>
        <p:txBody>
          <a:bodyPr>
            <a:normAutofit fontScale="92500"/>
          </a:bodyPr>
          <a:lstStyle/>
          <a:p>
            <a:pPr algn="ctr"/>
            <a:r>
              <a:rPr lang="el-GR" dirty="0"/>
              <a:t>Παράδειγμα λειτουργιών </a:t>
            </a:r>
            <a:r>
              <a:rPr lang="en-US" dirty="0"/>
              <a:t>firewall</a:t>
            </a:r>
            <a:r>
              <a:rPr lang="el-GR" dirty="0"/>
              <a:t> σε γραφικό περιβάλλον </a:t>
            </a:r>
          </a:p>
          <a:p>
            <a:pPr algn="ctr"/>
            <a:r>
              <a:rPr lang="el-GR" sz="1600" dirty="0"/>
              <a:t>(πηγή: </a:t>
            </a:r>
            <a:r>
              <a:rPr lang="en-US" sz="1600" dirty="0"/>
              <a:t>https://en.wikipedia.org/wiki/Firewall_%28computing%29#/media/File:Gufw_10.04.4.png</a:t>
            </a:r>
            <a:r>
              <a:rPr lang="el-GR" sz="1600" dirty="0"/>
              <a:t>) </a:t>
            </a:r>
            <a:endParaRPr lang="en-US" sz="1600" dirty="0"/>
          </a:p>
        </p:txBody>
      </p:sp>
    </p:spTree>
    <p:extLst>
      <p:ext uri="{BB962C8B-B14F-4D97-AF65-F5344CB8AC3E}">
        <p14:creationId xmlns:p14="http://schemas.microsoft.com/office/powerpoint/2010/main" val="1341573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Proxy Firewalls</a:t>
            </a:r>
            <a:endParaRPr lang="en-US" dirty="0"/>
          </a:p>
        </p:txBody>
      </p:sp>
      <p:sp>
        <p:nvSpPr>
          <p:cNvPr id="3" name="Content Placeholder 2"/>
          <p:cNvSpPr>
            <a:spLocks noGrp="1"/>
          </p:cNvSpPr>
          <p:nvPr>
            <p:ph idx="1"/>
          </p:nvPr>
        </p:nvSpPr>
        <p:spPr/>
        <p:txBody>
          <a:bodyPr>
            <a:normAutofit fontScale="92500" lnSpcReduction="20000"/>
          </a:bodyPr>
          <a:lstStyle/>
          <a:p>
            <a:r>
              <a:rPr lang="el-GR" dirty="0"/>
              <a:t>Ένας άλλος τύπος </a:t>
            </a:r>
            <a:r>
              <a:rPr lang="el-GR" dirty="0" err="1"/>
              <a:t>firewall</a:t>
            </a:r>
            <a:r>
              <a:rPr lang="el-GR" dirty="0"/>
              <a:t> είναι το </a:t>
            </a:r>
            <a:r>
              <a:rPr lang="el-GR" dirty="0" err="1"/>
              <a:t>proxy</a:t>
            </a:r>
            <a:r>
              <a:rPr lang="el-GR" dirty="0"/>
              <a:t> </a:t>
            </a:r>
            <a:r>
              <a:rPr lang="el-GR" dirty="0" err="1"/>
              <a:t>firewall</a:t>
            </a:r>
            <a:r>
              <a:rPr lang="el-GR" dirty="0"/>
              <a:t>, όπου κάθε πακέτο σταματά στο </a:t>
            </a:r>
            <a:r>
              <a:rPr lang="el-GR" dirty="0" err="1"/>
              <a:t>firewall</a:t>
            </a:r>
            <a:endParaRPr lang="el-GR" dirty="0"/>
          </a:p>
          <a:p>
            <a:r>
              <a:rPr lang="el-GR" dirty="0"/>
              <a:t>Το πακέτο εξετάζεται και συγκρίνεται με τους κανόνες, που διαμορφώνονται από το </a:t>
            </a:r>
            <a:r>
              <a:rPr lang="el-GR" dirty="0" err="1"/>
              <a:t>firewall</a:t>
            </a:r>
            <a:endParaRPr lang="el-GR" dirty="0"/>
          </a:p>
          <a:p>
            <a:r>
              <a:rPr lang="el-GR" dirty="0"/>
              <a:t>Εάν το πακέτο περάσει τις «εξετάσεις», </a:t>
            </a:r>
            <a:r>
              <a:rPr lang="el-GR" dirty="0" err="1"/>
              <a:t>επαναδημιουργείται</a:t>
            </a:r>
            <a:r>
              <a:rPr lang="el-GR" dirty="0"/>
              <a:t> και στέλνεται</a:t>
            </a:r>
          </a:p>
          <a:p>
            <a:r>
              <a:rPr lang="el-GR" dirty="0"/>
              <a:t>Επειδή κάθε πακέτο καταστρέφεται και </a:t>
            </a:r>
            <a:r>
              <a:rPr lang="el-GR" dirty="0" err="1"/>
              <a:t>επαναδημιουργείται</a:t>
            </a:r>
            <a:r>
              <a:rPr lang="el-GR" dirty="0"/>
              <a:t>, αποτρέπονται οι άγνωστες επιθέσεις, που βασίζονται στις αδυναμίες του πρωτοκόλλου TCP/IP</a:t>
            </a:r>
          </a:p>
        </p:txBody>
      </p:sp>
    </p:spTree>
    <p:extLst>
      <p:ext uri="{BB962C8B-B14F-4D97-AF65-F5344CB8AC3E}">
        <p14:creationId xmlns:p14="http://schemas.microsoft.com/office/powerpoint/2010/main" val="299620808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Λειτουργικά όρια των </a:t>
            </a:r>
            <a:r>
              <a:rPr lang="el-GR" dirty="0" err="1"/>
              <a:t>firewalls</a:t>
            </a:r>
            <a:r>
              <a:rPr lang="el-GR" dirty="0"/>
              <a:t> </a:t>
            </a:r>
            <a:endParaRPr lang="en-US" dirty="0"/>
          </a:p>
        </p:txBody>
      </p:sp>
      <p:sp>
        <p:nvSpPr>
          <p:cNvPr id="7" name="Content Placeholder 6"/>
          <p:cNvSpPr>
            <a:spLocks noGrp="1"/>
          </p:cNvSpPr>
          <p:nvPr>
            <p:ph idx="1"/>
          </p:nvPr>
        </p:nvSpPr>
        <p:spPr/>
        <p:txBody>
          <a:bodyPr>
            <a:normAutofit fontScale="77500" lnSpcReduction="20000"/>
          </a:bodyPr>
          <a:lstStyle/>
          <a:p>
            <a:r>
              <a:rPr lang="el-GR" dirty="0"/>
              <a:t>Τα </a:t>
            </a:r>
            <a:r>
              <a:rPr lang="el-GR" dirty="0" err="1"/>
              <a:t>firewalls</a:t>
            </a:r>
            <a:r>
              <a:rPr lang="el-GR" dirty="0"/>
              <a:t> δεν μπορούν να εμποδίσουν μια σειρά από περιστατικά και ενέργειες, όπως: </a:t>
            </a:r>
            <a:endParaRPr lang="en-US" dirty="0"/>
          </a:p>
          <a:p>
            <a:pPr lvl="1"/>
            <a:r>
              <a:rPr lang="el-GR" dirty="0"/>
              <a:t>Την πειρατεία συνόδου, όπου ο επιτιθέμενος παίρνει τον έλεγχο από έναν νόμιμο χρήστη</a:t>
            </a:r>
            <a:endParaRPr lang="en-US" dirty="0"/>
          </a:p>
          <a:p>
            <a:pPr lvl="1"/>
            <a:r>
              <a:rPr lang="el-GR" dirty="0"/>
              <a:t>Το</a:t>
            </a:r>
            <a:r>
              <a:rPr lang="en-GB" dirty="0"/>
              <a:t> network data sniffing (</a:t>
            </a:r>
            <a:r>
              <a:rPr lang="el-GR" dirty="0"/>
              <a:t>ή</a:t>
            </a:r>
            <a:r>
              <a:rPr lang="en-GB" dirty="0"/>
              <a:t> snooping)</a:t>
            </a:r>
            <a:endParaRPr lang="en-US" dirty="0"/>
          </a:p>
          <a:p>
            <a:pPr lvl="1"/>
            <a:r>
              <a:rPr lang="el-GR" dirty="0"/>
              <a:t>Την </a:t>
            </a:r>
            <a:r>
              <a:rPr lang="el-GR" dirty="0" err="1"/>
              <a:t>επαναδρομολόγηση</a:t>
            </a:r>
            <a:r>
              <a:rPr lang="el-GR" dirty="0"/>
              <a:t> δικτυακών δεδομένων</a:t>
            </a:r>
            <a:endParaRPr lang="en-US" dirty="0"/>
          </a:p>
          <a:p>
            <a:pPr lvl="1"/>
            <a:r>
              <a:rPr lang="el-GR" dirty="0"/>
              <a:t>Τη μεταμφίεση δικτυακών δεδομένων (</a:t>
            </a:r>
            <a:r>
              <a:rPr lang="el-GR" dirty="0" err="1"/>
              <a:t>spoofing</a:t>
            </a:r>
            <a:r>
              <a:rPr lang="el-GR" dirty="0"/>
              <a:t>)</a:t>
            </a:r>
            <a:endParaRPr lang="en-US" dirty="0"/>
          </a:p>
          <a:p>
            <a:pPr lvl="1"/>
            <a:r>
              <a:rPr lang="el-GR" dirty="0"/>
              <a:t>Τη διαρροή πληροφοριών, σε τρίτους, από νόμιμα εξουσιοδοτημένους χρήστες</a:t>
            </a:r>
            <a:endParaRPr lang="en-US" dirty="0"/>
          </a:p>
          <a:p>
            <a:pPr lvl="1"/>
            <a:r>
              <a:rPr lang="el-GR" dirty="0"/>
              <a:t>Την αποδοχή «μολυσμένων αρχείων», χωρίς προηγούμενο έλεγχό τους</a:t>
            </a:r>
            <a:endParaRPr lang="en-US" dirty="0"/>
          </a:p>
          <a:p>
            <a:pPr lvl="1"/>
            <a:r>
              <a:rPr lang="el-GR" dirty="0"/>
              <a:t>Τις εσωτερικές επιθέσεις</a:t>
            </a:r>
            <a:endParaRPr lang="en-US" dirty="0"/>
          </a:p>
          <a:p>
            <a:endParaRPr lang="en-US" dirty="0"/>
          </a:p>
        </p:txBody>
      </p:sp>
    </p:spTree>
    <p:extLst>
      <p:ext uri="{BB962C8B-B14F-4D97-AF65-F5344CB8AC3E}">
        <p14:creationId xmlns:p14="http://schemas.microsoft.com/office/powerpoint/2010/main" val="65641832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t>Σύντομη ανασκόπηση</a:t>
            </a:r>
            <a:endParaRPr lang="el-GR" dirty="0"/>
          </a:p>
        </p:txBody>
      </p:sp>
      <p:sp>
        <p:nvSpPr>
          <p:cNvPr id="5" name="Θέση περιεχομένου 4"/>
          <p:cNvSpPr>
            <a:spLocks noGrp="1"/>
          </p:cNvSpPr>
          <p:nvPr>
            <p:ph idx="1"/>
          </p:nvPr>
        </p:nvSpPr>
        <p:spPr/>
        <p:txBody>
          <a:bodyPr/>
          <a:lstStyle/>
          <a:p>
            <a:pPr lvl="0"/>
            <a:r>
              <a:rPr lang="en-US" dirty="0" err="1"/>
              <a:t>Εισ</a:t>
            </a:r>
            <a:r>
              <a:rPr lang="en-US" dirty="0"/>
              <a:t>αγωγ</a:t>
            </a:r>
            <a:r>
              <a:rPr lang="el-GR" dirty="0"/>
              <a:t>ή</a:t>
            </a:r>
            <a:endParaRPr lang="en-US" dirty="0"/>
          </a:p>
          <a:p>
            <a:pPr lvl="0"/>
            <a:r>
              <a:rPr lang="en-US" dirty="0" err="1"/>
              <a:t>Κρυ</a:t>
            </a:r>
            <a:r>
              <a:rPr lang="en-US" dirty="0"/>
              <a:t>πτογρ</a:t>
            </a:r>
            <a:r>
              <a:rPr lang="el-GR" dirty="0"/>
              <a:t>ά</a:t>
            </a:r>
            <a:r>
              <a:rPr lang="en-US" dirty="0" err="1"/>
              <a:t>φηση</a:t>
            </a:r>
            <a:endParaRPr lang="en-US" dirty="0"/>
          </a:p>
          <a:p>
            <a:pPr lvl="0"/>
            <a:r>
              <a:rPr lang="en-US" dirty="0"/>
              <a:t>SSL</a:t>
            </a:r>
          </a:p>
          <a:p>
            <a:pPr lvl="0"/>
            <a:r>
              <a:rPr lang="en-US" dirty="0" err="1"/>
              <a:t>Ασφ</a:t>
            </a:r>
            <a:r>
              <a:rPr lang="el-GR" dirty="0"/>
              <a:t>ά</a:t>
            </a:r>
            <a:r>
              <a:rPr lang="en-US" dirty="0" err="1"/>
              <a:t>λει</a:t>
            </a:r>
            <a:r>
              <a:rPr lang="en-US" dirty="0"/>
              <a:t>α ηλεκτρονικο</a:t>
            </a:r>
            <a:r>
              <a:rPr lang="el-GR" dirty="0"/>
              <a:t>ύ</a:t>
            </a:r>
            <a:r>
              <a:rPr lang="en-US" dirty="0"/>
              <a:t> τα</a:t>
            </a:r>
            <a:r>
              <a:rPr lang="en-US" dirty="0" err="1"/>
              <a:t>χυδρομε</a:t>
            </a:r>
            <a:r>
              <a:rPr lang="el-GR" dirty="0"/>
              <a:t>ί</a:t>
            </a:r>
            <a:r>
              <a:rPr lang="en-US" dirty="0" err="1"/>
              <a:t>ου</a:t>
            </a:r>
            <a:endParaRPr lang="en-US" dirty="0"/>
          </a:p>
          <a:p>
            <a:pPr lvl="0"/>
            <a:r>
              <a:rPr lang="en-US" dirty="0" err="1"/>
              <a:t>Ασφ</a:t>
            </a:r>
            <a:r>
              <a:rPr lang="el-GR" dirty="0"/>
              <a:t>ά</a:t>
            </a:r>
            <a:r>
              <a:rPr lang="en-US" dirty="0" err="1"/>
              <a:t>λει</a:t>
            </a:r>
            <a:r>
              <a:rPr lang="en-US" dirty="0"/>
              <a:t>α σε επ</a:t>
            </a:r>
            <a:r>
              <a:rPr lang="el-GR" dirty="0"/>
              <a:t>ί</a:t>
            </a:r>
            <a:r>
              <a:rPr lang="en-US" dirty="0"/>
              <a:t>π</a:t>
            </a:r>
            <a:r>
              <a:rPr lang="en-US" dirty="0" err="1"/>
              <a:t>εδο</a:t>
            </a:r>
            <a:r>
              <a:rPr lang="en-US" dirty="0"/>
              <a:t> </a:t>
            </a:r>
            <a:r>
              <a:rPr lang="en-US" dirty="0" err="1"/>
              <a:t>δικτ</a:t>
            </a:r>
            <a:r>
              <a:rPr lang="el-GR" dirty="0"/>
              <a:t>ύ</a:t>
            </a:r>
            <a:r>
              <a:rPr lang="en-US" dirty="0" err="1"/>
              <a:t>ου</a:t>
            </a:r>
            <a:endParaRPr lang="en-US" dirty="0"/>
          </a:p>
          <a:p>
            <a:pPr lvl="0"/>
            <a:r>
              <a:rPr lang="en-US" dirty="0" err="1"/>
              <a:t>Τε</a:t>
            </a:r>
            <a:r>
              <a:rPr lang="el-GR" dirty="0"/>
              <a:t>ί</a:t>
            </a:r>
            <a:r>
              <a:rPr lang="en-US" dirty="0" err="1"/>
              <a:t>χος</a:t>
            </a:r>
            <a:r>
              <a:rPr lang="en-US" dirty="0"/>
              <a:t> π</a:t>
            </a:r>
            <a:r>
              <a:rPr lang="en-US" dirty="0" err="1"/>
              <a:t>ροστ</a:t>
            </a:r>
            <a:r>
              <a:rPr lang="en-US" dirty="0"/>
              <a:t>ασ</a:t>
            </a:r>
            <a:r>
              <a:rPr lang="el-GR" dirty="0"/>
              <a:t>ί</a:t>
            </a:r>
            <a:r>
              <a:rPr lang="en-US" dirty="0"/>
              <a:t>ας</a:t>
            </a:r>
          </a:p>
        </p:txBody>
      </p:sp>
    </p:spTree>
    <p:extLst>
      <p:ext uri="{BB962C8B-B14F-4D97-AF65-F5344CB8AC3E}">
        <p14:creationId xmlns:p14="http://schemas.microsoft.com/office/powerpoint/2010/main" val="283488708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t>Βιβλιογραφία</a:t>
            </a:r>
            <a:endParaRPr lang="el-GR" dirty="0"/>
          </a:p>
        </p:txBody>
      </p:sp>
      <p:sp>
        <p:nvSpPr>
          <p:cNvPr id="5" name="Θέση περιεχομένου 4"/>
          <p:cNvSpPr>
            <a:spLocks noGrp="1"/>
          </p:cNvSpPr>
          <p:nvPr>
            <p:ph idx="1"/>
          </p:nvPr>
        </p:nvSpPr>
        <p:spPr/>
        <p:txBody>
          <a:bodyPr>
            <a:normAutofit fontScale="92500" lnSpcReduction="10000"/>
          </a:bodyPr>
          <a:lstStyle/>
          <a:p>
            <a:r>
              <a:rPr lang="el-GR" u="sng" dirty="0"/>
              <a:t>Βιβλία:</a:t>
            </a:r>
          </a:p>
          <a:p>
            <a:pPr lvl="1"/>
            <a:r>
              <a:rPr lang="en-US" dirty="0"/>
              <a:t>Computer Networks</a:t>
            </a:r>
            <a:r>
              <a:rPr lang="el-GR" dirty="0"/>
              <a:t>, </a:t>
            </a:r>
            <a:r>
              <a:rPr lang="en-US" dirty="0"/>
              <a:t>Andrew S. </a:t>
            </a:r>
            <a:r>
              <a:rPr lang="en-US" dirty="0" err="1"/>
              <a:t>Tanenbaum</a:t>
            </a:r>
            <a:r>
              <a:rPr lang="el-GR" dirty="0"/>
              <a:t>, </a:t>
            </a:r>
            <a:r>
              <a:rPr lang="en-US" dirty="0"/>
              <a:t>David J. </a:t>
            </a:r>
            <a:r>
              <a:rPr lang="en-US" dirty="0" err="1"/>
              <a:t>Wetherall</a:t>
            </a:r>
            <a:endParaRPr lang="el-GR" dirty="0"/>
          </a:p>
          <a:p>
            <a:pPr lvl="1"/>
            <a:r>
              <a:rPr lang="en-US" dirty="0"/>
              <a:t>Data and Computer Communications, W. Stallings</a:t>
            </a:r>
          </a:p>
          <a:p>
            <a:pPr lvl="1"/>
            <a:r>
              <a:rPr lang="en-US" dirty="0"/>
              <a:t>Security Engineering</a:t>
            </a:r>
            <a:r>
              <a:rPr lang="el-GR" dirty="0"/>
              <a:t>, </a:t>
            </a:r>
            <a:r>
              <a:rPr lang="en-US" dirty="0"/>
              <a:t>Anderson</a:t>
            </a:r>
            <a:endParaRPr lang="el-GR" dirty="0"/>
          </a:p>
          <a:p>
            <a:pPr lvl="1"/>
            <a:r>
              <a:rPr lang="en-US" dirty="0"/>
              <a:t>Cryptography Engineering: Design Principles and Practical Applications, N. Ferguson, B. </a:t>
            </a:r>
            <a:r>
              <a:rPr lang="en-US" dirty="0" err="1"/>
              <a:t>Schneier</a:t>
            </a:r>
            <a:r>
              <a:rPr lang="en-US" dirty="0"/>
              <a:t>, T. Kohno </a:t>
            </a:r>
          </a:p>
          <a:p>
            <a:pPr lvl="1"/>
            <a:r>
              <a:rPr lang="en-US" dirty="0"/>
              <a:t>Network security: private communication in a public world, C. Kaufman, R. Perlman, M. </a:t>
            </a:r>
            <a:r>
              <a:rPr lang="en-US" dirty="0" err="1"/>
              <a:t>Speciner</a:t>
            </a:r>
            <a:endParaRPr lang="en-US" dirty="0"/>
          </a:p>
          <a:p>
            <a:pPr lvl="1"/>
            <a:endParaRPr lang="en-US" dirty="0"/>
          </a:p>
          <a:p>
            <a:pPr lvl="1"/>
            <a:endParaRPr lang="en-US" dirty="0"/>
          </a:p>
          <a:p>
            <a:pPr lvl="1"/>
            <a:endParaRPr lang="en-US" dirty="0"/>
          </a:p>
          <a:p>
            <a:pPr lvl="1"/>
            <a:endParaRPr lang="el-GR" dirty="0"/>
          </a:p>
          <a:p>
            <a:pPr lvl="1"/>
            <a:endParaRPr lang="en-US" dirty="0"/>
          </a:p>
        </p:txBody>
      </p:sp>
    </p:spTree>
    <p:extLst>
      <p:ext uri="{BB962C8B-B14F-4D97-AF65-F5344CB8AC3E}">
        <p14:creationId xmlns:p14="http://schemas.microsoft.com/office/powerpoint/2010/main" val="283488708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US" altLang="en-US"/>
              <a:t>Links</a:t>
            </a:r>
            <a:endParaRPr lang="el-GR" dirty="0"/>
          </a:p>
        </p:txBody>
      </p:sp>
      <p:sp>
        <p:nvSpPr>
          <p:cNvPr id="5" name="Θέση περιεχομένου 4"/>
          <p:cNvSpPr>
            <a:spLocks noGrp="1"/>
          </p:cNvSpPr>
          <p:nvPr>
            <p:ph idx="1"/>
          </p:nvPr>
        </p:nvSpPr>
        <p:spPr/>
        <p:txBody>
          <a:bodyPr>
            <a:normAutofit/>
          </a:bodyPr>
          <a:lstStyle/>
          <a:p>
            <a:r>
              <a:rPr lang="en-US" sz="2400" dirty="0">
                <a:hlinkClick r:id="rId3"/>
              </a:rPr>
              <a:t>http://telematics.upatras.gr/telematics/bouras/undergraduate-courses/diktua-dhmosias-xrhshs-kai-diasundesh-diktuwn?language=el</a:t>
            </a:r>
            <a:r>
              <a:rPr lang="en-US" sz="2400" dirty="0"/>
              <a:t> (</a:t>
            </a:r>
            <a:r>
              <a:rPr lang="el-GR" sz="2400" dirty="0"/>
              <a:t>Δικτυακός τόπος μαθήματος</a:t>
            </a:r>
            <a:r>
              <a:rPr lang="en-US" sz="2400" dirty="0"/>
              <a:t>)</a:t>
            </a:r>
          </a:p>
          <a:p>
            <a:r>
              <a:rPr lang="en-US" sz="2400" dirty="0">
                <a:hlinkClick r:id="rId4"/>
              </a:rPr>
              <a:t>http://www.cs.cmu.edu/~srini/15-441/F02/lectures/lec21-security.ppt</a:t>
            </a:r>
            <a:r>
              <a:rPr lang="en-US" sz="2400" dirty="0"/>
              <a:t> (Presentation on Network Security)</a:t>
            </a:r>
          </a:p>
          <a:p>
            <a:r>
              <a:rPr lang="en-US" sz="2400" dirty="0">
                <a:hlinkClick r:id="rId5"/>
              </a:rPr>
              <a:t>http://www.cs.uiuc.edu/class/sp07/cs498ia/slides/CS461-09.Cryptography.ppt</a:t>
            </a:r>
            <a:r>
              <a:rPr lang="en-US" sz="2400" dirty="0"/>
              <a:t>  (Presentation on Cryptography algorithms)</a:t>
            </a:r>
            <a:endParaRPr lang="el-GR" sz="2400" dirty="0"/>
          </a:p>
          <a:p>
            <a:r>
              <a:rPr lang="en-US" sz="2400" dirty="0">
                <a:hlinkClick r:id="rId6"/>
              </a:rPr>
              <a:t>http://www.cs.northwestern.edu/~ychen/classes/mitp-458/firewalls.ppt</a:t>
            </a:r>
            <a:r>
              <a:rPr lang="en-US" sz="2400" dirty="0"/>
              <a:t> </a:t>
            </a:r>
            <a:r>
              <a:rPr lang="el-GR" sz="2400" dirty="0"/>
              <a:t>(</a:t>
            </a:r>
            <a:r>
              <a:rPr lang="en-US" sz="2400" dirty="0"/>
              <a:t>Presentation on Firewalls</a:t>
            </a:r>
            <a:r>
              <a:rPr lang="el-GR" sz="2400" dirty="0"/>
              <a:t>)</a:t>
            </a:r>
          </a:p>
        </p:txBody>
      </p:sp>
    </p:spTree>
    <p:extLst>
      <p:ext uri="{BB962C8B-B14F-4D97-AF65-F5344CB8AC3E}">
        <p14:creationId xmlns:p14="http://schemas.microsoft.com/office/powerpoint/2010/main" val="114655935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444510" y="2676773"/>
            <a:ext cx="8229600" cy="1143000"/>
          </a:xfrm>
        </p:spPr>
        <p:txBody>
          <a:bodyPr/>
          <a:lstStyle/>
          <a:p>
            <a:r>
              <a:rPr lang="el-GR" dirty="0"/>
              <a:t>Ερωτήσεις</a:t>
            </a:r>
          </a:p>
        </p:txBody>
      </p:sp>
      <p:sp>
        <p:nvSpPr>
          <p:cNvPr id="5" name="Θέση περιεχομένου 4"/>
          <p:cNvSpPr>
            <a:spLocks noGrp="1"/>
          </p:cNvSpPr>
          <p:nvPr>
            <p:ph idx="1"/>
          </p:nvPr>
        </p:nvSpPr>
        <p:spPr/>
        <p:txBody>
          <a:bodyPr/>
          <a:lstStyle/>
          <a:p>
            <a:endParaRPr lang="el-GR" dirty="0"/>
          </a:p>
          <a:p>
            <a:endParaRPr lang="el-GR" dirty="0"/>
          </a:p>
        </p:txBody>
      </p:sp>
    </p:spTree>
    <p:extLst>
      <p:ext uri="{BB962C8B-B14F-4D97-AF65-F5344CB8AC3E}">
        <p14:creationId xmlns:p14="http://schemas.microsoft.com/office/powerpoint/2010/main" val="4167249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Intrusion</a:t>
            </a:r>
          </a:p>
        </p:txBody>
      </p:sp>
      <p:sp>
        <p:nvSpPr>
          <p:cNvPr id="3" name="Content Placeholder 2"/>
          <p:cNvSpPr>
            <a:spLocks noGrp="1"/>
          </p:cNvSpPr>
          <p:nvPr>
            <p:ph idx="1"/>
          </p:nvPr>
        </p:nvSpPr>
        <p:spPr/>
        <p:txBody>
          <a:bodyPr>
            <a:normAutofit fontScale="85000" lnSpcReduction="20000"/>
          </a:bodyPr>
          <a:lstStyle/>
          <a:p>
            <a:r>
              <a:rPr lang="el-GR" dirty="0"/>
              <a:t>Η εισβολή σε ένα δίκτυο (</a:t>
            </a:r>
            <a:r>
              <a:rPr lang="en-US" dirty="0"/>
              <a:t>intrusion</a:t>
            </a:r>
            <a:r>
              <a:rPr lang="el-GR" dirty="0"/>
              <a:t>) είναι ο</a:t>
            </a:r>
            <a:r>
              <a:rPr lang="en-GB" dirty="0"/>
              <a:t> </a:t>
            </a:r>
            <a:r>
              <a:rPr lang="el-GR" dirty="0"/>
              <a:t>συνηθέστερος </a:t>
            </a:r>
            <a:r>
              <a:rPr lang="en-GB" dirty="0" err="1"/>
              <a:t>τρό</a:t>
            </a:r>
            <a:r>
              <a:rPr lang="en-GB" dirty="0"/>
              <a:t>πος επίθεσης </a:t>
            </a:r>
            <a:endParaRPr lang="el-GR" dirty="0"/>
          </a:p>
          <a:p>
            <a:r>
              <a:rPr lang="el-GR" dirty="0"/>
              <a:t>Η</a:t>
            </a:r>
            <a:r>
              <a:rPr lang="en-GB" dirty="0"/>
              <a:t> </a:t>
            </a:r>
            <a:r>
              <a:rPr lang="en-GB" dirty="0" err="1"/>
              <a:t>εισ</a:t>
            </a:r>
            <a:r>
              <a:rPr lang="en-GB" dirty="0"/>
              <a:t>βολή σε συστήματα </a:t>
            </a:r>
            <a:r>
              <a:rPr lang="el-GR" dirty="0"/>
              <a:t>έχει στόχο οι επιτιθέμενοι </a:t>
            </a:r>
            <a:r>
              <a:rPr lang="en-GB" dirty="0"/>
              <a:t>να απ</a:t>
            </a:r>
            <a:r>
              <a:rPr lang="en-GB" dirty="0" err="1"/>
              <a:t>οκτ</a:t>
            </a:r>
            <a:r>
              <a:rPr lang="el-GR" dirty="0"/>
              <a:t>ήσουν</a:t>
            </a:r>
            <a:r>
              <a:rPr lang="en-GB" dirty="0"/>
              <a:t> τα δικαιώματα των νόμιμων χρηστών</a:t>
            </a:r>
            <a:endParaRPr lang="el-GR" dirty="0"/>
          </a:p>
          <a:p>
            <a:r>
              <a:rPr lang="el-GR" dirty="0"/>
              <a:t>Για προστασία από τέτοιες επιθέσεις μπορεί να χρησιμοποιηθούν: </a:t>
            </a:r>
          </a:p>
          <a:p>
            <a:pPr lvl="1"/>
            <a:r>
              <a:rPr lang="el-GR" u="sng" dirty="0"/>
              <a:t>Τείχη Προστασίας (</a:t>
            </a:r>
            <a:r>
              <a:rPr lang="en-US" u="sng" dirty="0"/>
              <a:t>Firewalls</a:t>
            </a:r>
            <a:r>
              <a:rPr lang="el-GR" u="sng" dirty="0"/>
              <a:t>)</a:t>
            </a:r>
            <a:r>
              <a:rPr lang="en-US" u="sng" dirty="0"/>
              <a:t> </a:t>
            </a:r>
            <a:endParaRPr lang="el-GR" u="sng" dirty="0"/>
          </a:p>
          <a:p>
            <a:pPr lvl="1"/>
            <a:r>
              <a:rPr lang="el-GR" u="sng" dirty="0"/>
              <a:t>Συστήματα Ανίχνευσης Εισβολής (</a:t>
            </a:r>
            <a:r>
              <a:rPr lang="en-US" u="sng" dirty="0"/>
              <a:t>Intrusion Detection Systems </a:t>
            </a:r>
            <a:r>
              <a:rPr lang="el-GR" u="sng" dirty="0"/>
              <a:t>(</a:t>
            </a:r>
            <a:r>
              <a:rPr lang="en-US" u="sng" dirty="0"/>
              <a:t>IDS</a:t>
            </a:r>
            <a:r>
              <a:rPr lang="el-GR" u="sng" dirty="0"/>
              <a:t>)</a:t>
            </a:r>
          </a:p>
          <a:p>
            <a:pPr lvl="1"/>
            <a:r>
              <a:rPr lang="el-GR" u="sng" dirty="0"/>
              <a:t>Συστήματα Ανίχνευσης και Πρόληψης Εισβολής (</a:t>
            </a:r>
            <a:r>
              <a:rPr lang="en-US" u="sng" dirty="0"/>
              <a:t>Intrusion Detection and Prevention Systems </a:t>
            </a:r>
            <a:r>
              <a:rPr lang="el-GR" u="sng" dirty="0"/>
              <a:t>(</a:t>
            </a:r>
            <a:r>
              <a:rPr lang="en-US" u="sng" dirty="0"/>
              <a:t>IDPS</a:t>
            </a:r>
            <a:r>
              <a:rPr lang="el-GR" u="sng" dirty="0"/>
              <a:t>))</a:t>
            </a:r>
          </a:p>
        </p:txBody>
      </p:sp>
    </p:spTree>
    <p:extLst>
      <p:ext uri="{BB962C8B-B14F-4D97-AF65-F5344CB8AC3E}">
        <p14:creationId xmlns:p14="http://schemas.microsoft.com/office/powerpoint/2010/main" val="249594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t>Επιθέσεις άρνησης εξυπηρέτησης (Denial-of-service attack)</a:t>
            </a:r>
            <a:endParaRPr lang="en-US" dirty="0"/>
          </a:p>
        </p:txBody>
      </p:sp>
      <p:sp>
        <p:nvSpPr>
          <p:cNvPr id="3" name="Content Placeholder 2"/>
          <p:cNvSpPr>
            <a:spLocks noGrp="1"/>
          </p:cNvSpPr>
          <p:nvPr>
            <p:ph idx="1"/>
          </p:nvPr>
        </p:nvSpPr>
        <p:spPr/>
        <p:txBody>
          <a:bodyPr>
            <a:normAutofit fontScale="70000" lnSpcReduction="20000"/>
          </a:bodyPr>
          <a:lstStyle/>
          <a:p>
            <a:r>
              <a:rPr lang="el-GR" dirty="0" err="1"/>
              <a:t>Denial</a:t>
            </a:r>
            <a:r>
              <a:rPr lang="el-GR" dirty="0"/>
              <a:t>-of-</a:t>
            </a:r>
            <a:r>
              <a:rPr lang="el-GR" dirty="0" err="1"/>
              <a:t>service</a:t>
            </a:r>
            <a:r>
              <a:rPr lang="el-GR" dirty="0"/>
              <a:t> </a:t>
            </a:r>
            <a:r>
              <a:rPr lang="el-GR" dirty="0" err="1"/>
              <a:t>attack</a:t>
            </a:r>
            <a:r>
              <a:rPr lang="en-US" dirty="0"/>
              <a:t>s</a:t>
            </a:r>
            <a:r>
              <a:rPr lang="el-GR" dirty="0"/>
              <a:t> (</a:t>
            </a:r>
            <a:r>
              <a:rPr lang="el-GR" dirty="0" err="1"/>
              <a:t>DoS</a:t>
            </a:r>
            <a:r>
              <a:rPr lang="el-GR" dirty="0"/>
              <a:t>) ονομάζονται οι επιθέσεις εναντίον υπολογιστών </a:t>
            </a:r>
            <a:r>
              <a:rPr lang="en-US" dirty="0"/>
              <a:t>/ </a:t>
            </a:r>
            <a:r>
              <a:rPr lang="el-GR" dirty="0"/>
              <a:t>υπηρεσιών, που έχουν σκοπό να τους καταστήσουν ανίκανους να δεχτούν άλλες συνδέσεις και να μην μπορούν να εξυπηρετήσουν άλλους πελάτες</a:t>
            </a:r>
          </a:p>
          <a:p>
            <a:r>
              <a:rPr lang="el-GR" dirty="0"/>
              <a:t>Υπάρχουν γενικά δύο μορφές αυτής της επίθεσης:</a:t>
            </a:r>
          </a:p>
          <a:p>
            <a:pPr lvl="1"/>
            <a:r>
              <a:rPr lang="el-GR" dirty="0"/>
              <a:t>Επίθεση κατά την οποία η υπηρεσία αναγκάζεται να καταρρεύσει και να πρέπει να </a:t>
            </a:r>
            <a:r>
              <a:rPr lang="el-GR" dirty="0" err="1"/>
              <a:t>επανεκκινηθεί</a:t>
            </a:r>
            <a:r>
              <a:rPr lang="el-GR" dirty="0"/>
              <a:t> </a:t>
            </a:r>
          </a:p>
          <a:p>
            <a:pPr lvl="1"/>
            <a:r>
              <a:rPr lang="el-GR" dirty="0"/>
              <a:t>Επίθεση μέσω αποστολής υπερβολικά μεγάλου αριθμού ψεύτικων αιτήσεων με αποτέλεσμα η υπηρεσία να μην μπορεί να εξυπηρετήσει πραγματικές αιτήσεις</a:t>
            </a:r>
          </a:p>
          <a:p>
            <a:r>
              <a:rPr lang="el-GR" dirty="0"/>
              <a:t>Οι κατανεμημένες επιθέσεις άρνησης εξυπηρέτησης (</a:t>
            </a:r>
            <a:r>
              <a:rPr lang="en-US" dirty="0"/>
              <a:t>Distributed Denial-of-Service attacks</a:t>
            </a:r>
            <a:r>
              <a:rPr lang="el-GR" dirty="0"/>
              <a:t> -</a:t>
            </a:r>
            <a:r>
              <a:rPr lang="en-US" dirty="0"/>
              <a:t> </a:t>
            </a:r>
            <a:r>
              <a:rPr lang="en-US" dirty="0" err="1"/>
              <a:t>DDoS</a:t>
            </a:r>
            <a:r>
              <a:rPr lang="el-GR" dirty="0"/>
              <a:t>)</a:t>
            </a:r>
            <a:r>
              <a:rPr lang="en-US" dirty="0"/>
              <a:t> </a:t>
            </a:r>
            <a:r>
              <a:rPr lang="el-GR" dirty="0"/>
              <a:t>χρησιμοποιούν πολλαπλές επιθέσεις μέσω άλλων θυμάτων ή και θυτών</a:t>
            </a:r>
          </a:p>
        </p:txBody>
      </p:sp>
    </p:spTree>
    <p:extLst>
      <p:ext uri="{BB962C8B-B14F-4D97-AF65-F5344CB8AC3E}">
        <p14:creationId xmlns:p14="http://schemas.microsoft.com/office/powerpoint/2010/main" val="249594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l-GR" dirty="0"/>
              <a:t>Παράδειγμα </a:t>
            </a:r>
            <a:r>
              <a:rPr lang="en-US" dirty="0" err="1"/>
              <a:t>DDoS</a:t>
            </a:r>
            <a:r>
              <a:rPr lang="en-US" dirty="0"/>
              <a:t> </a:t>
            </a:r>
            <a:r>
              <a:rPr lang="el-GR" dirty="0"/>
              <a:t>επίθεσης</a:t>
            </a:r>
            <a:endParaRPr lang="en-US" dirty="0"/>
          </a:p>
        </p:txBody>
      </p:sp>
      <p:sp>
        <p:nvSpPr>
          <p:cNvPr id="3" name="Text Placeholder 2"/>
          <p:cNvSpPr>
            <a:spLocks noGrp="1"/>
          </p:cNvSpPr>
          <p:nvPr>
            <p:ph type="body" sz="half" idx="2"/>
          </p:nvPr>
        </p:nvSpPr>
        <p:spPr>
          <a:xfrm>
            <a:off x="457200" y="5517232"/>
            <a:ext cx="8363272" cy="648072"/>
          </a:xfrm>
        </p:spPr>
        <p:txBody>
          <a:bodyPr>
            <a:normAutofit lnSpcReduction="10000"/>
          </a:bodyPr>
          <a:lstStyle/>
          <a:p>
            <a:pPr algn="ctr"/>
            <a:r>
              <a:rPr lang="el-GR" dirty="0"/>
              <a:t>Παράδειγμα </a:t>
            </a:r>
            <a:r>
              <a:rPr lang="en-US" dirty="0" err="1"/>
              <a:t>DDoS</a:t>
            </a:r>
            <a:r>
              <a:rPr lang="en-US" dirty="0"/>
              <a:t> </a:t>
            </a:r>
            <a:r>
              <a:rPr lang="el-GR" dirty="0"/>
              <a:t>επίθεσης (</a:t>
            </a:r>
            <a:r>
              <a:rPr lang="en-US" dirty="0"/>
              <a:t>source: https://miro.medium.com/max/1400/1*ji3Nvjapm7eJf-IDmdooOg.png)</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8" y="1700808"/>
            <a:ext cx="6624736" cy="3629204"/>
          </a:xfrm>
          <a:prstGeom prst="rect">
            <a:avLst/>
          </a:prstGeom>
        </p:spPr>
      </p:pic>
    </p:spTree>
    <p:extLst>
      <p:ext uri="{BB962C8B-B14F-4D97-AF65-F5344CB8AC3E}">
        <p14:creationId xmlns:p14="http://schemas.microsoft.com/office/powerpoint/2010/main" val="1569491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l-GR" dirty="0"/>
              <a:t>Υποκλοπή ευαίσθητων πληροφοριών</a:t>
            </a:r>
          </a:p>
        </p:txBody>
      </p:sp>
      <p:sp>
        <p:nvSpPr>
          <p:cNvPr id="3" name="Content Placeholder 2"/>
          <p:cNvSpPr>
            <a:spLocks noGrp="1"/>
          </p:cNvSpPr>
          <p:nvPr>
            <p:ph idx="1"/>
          </p:nvPr>
        </p:nvSpPr>
        <p:spPr/>
        <p:txBody>
          <a:bodyPr>
            <a:normAutofit fontScale="92500" lnSpcReduction="10000"/>
          </a:bodyPr>
          <a:lstStyle/>
          <a:p>
            <a:pPr lvl="0"/>
            <a:r>
              <a:rPr lang="en-GB" dirty="0"/>
              <a:t>Υπ</a:t>
            </a:r>
            <a:r>
              <a:rPr lang="en-GB" dirty="0" err="1"/>
              <a:t>άρχουν</a:t>
            </a:r>
            <a:r>
              <a:rPr lang="en-GB" dirty="0"/>
              <a:t> επ</a:t>
            </a:r>
            <a:r>
              <a:rPr lang="en-GB" dirty="0" err="1"/>
              <a:t>ιθέσεις</a:t>
            </a:r>
            <a:r>
              <a:rPr lang="en-GB" dirty="0"/>
              <a:t> κα</a:t>
            </a:r>
            <a:r>
              <a:rPr lang="en-GB" dirty="0" err="1"/>
              <a:t>τά</a:t>
            </a:r>
            <a:r>
              <a:rPr lang="en-GB" dirty="0"/>
              <a:t> </a:t>
            </a:r>
            <a:r>
              <a:rPr lang="en-GB" dirty="0" err="1"/>
              <a:t>τις</a:t>
            </a:r>
            <a:r>
              <a:rPr lang="en-GB" dirty="0"/>
              <a:t> οπ</a:t>
            </a:r>
            <a:r>
              <a:rPr lang="en-GB" dirty="0" err="1"/>
              <a:t>οίες</a:t>
            </a:r>
            <a:r>
              <a:rPr lang="en-GB" dirty="0"/>
              <a:t> </a:t>
            </a:r>
            <a:r>
              <a:rPr lang="en-GB" dirty="0" err="1"/>
              <a:t>έν</a:t>
            </a:r>
            <a:r>
              <a:rPr lang="en-GB" dirty="0"/>
              <a:t>ας επιτιθέμενος αποκτά πρόσβαση σε ευαίσθητες πληροφορίες εξ΄ αποστάσεως, χωρίς την άμεση επαφή με το μηχάνημα</a:t>
            </a:r>
            <a:endParaRPr lang="el-GR" dirty="0"/>
          </a:p>
          <a:p>
            <a:pPr lvl="0"/>
            <a:r>
              <a:rPr lang="en-GB" dirty="0" err="1"/>
              <a:t>Συνήθως</a:t>
            </a:r>
            <a:r>
              <a:rPr lang="el-GR" dirty="0"/>
              <a:t>,</a:t>
            </a:r>
            <a:r>
              <a:rPr lang="en-GB" dirty="0"/>
              <a:t> </a:t>
            </a:r>
            <a:r>
              <a:rPr lang="en-GB" dirty="0" err="1"/>
              <a:t>οι</a:t>
            </a:r>
            <a:r>
              <a:rPr lang="en-GB" dirty="0"/>
              <a:t> επ</a:t>
            </a:r>
            <a:r>
              <a:rPr lang="en-GB" dirty="0" err="1"/>
              <a:t>ιθέσεις</a:t>
            </a:r>
            <a:r>
              <a:rPr lang="en-GB" dirty="0"/>
              <a:t> α</a:t>
            </a:r>
            <a:r>
              <a:rPr lang="en-GB" dirty="0" err="1"/>
              <a:t>υτού</a:t>
            </a:r>
            <a:r>
              <a:rPr lang="en-GB" dirty="0"/>
              <a:t> </a:t>
            </a:r>
            <a:r>
              <a:rPr lang="en-GB" dirty="0" err="1"/>
              <a:t>του</a:t>
            </a:r>
            <a:r>
              <a:rPr lang="en-GB" dirty="0"/>
              <a:t> </a:t>
            </a:r>
            <a:r>
              <a:rPr lang="en-GB" dirty="0" err="1"/>
              <a:t>είδους</a:t>
            </a:r>
            <a:r>
              <a:rPr lang="en-GB" dirty="0"/>
              <a:t> </a:t>
            </a:r>
            <a:r>
              <a:rPr lang="en-GB" dirty="0" err="1"/>
              <a:t>εκμετ</a:t>
            </a:r>
            <a:r>
              <a:rPr lang="en-GB" dirty="0"/>
              <a:t>αλλεύονται </a:t>
            </a:r>
            <a:r>
              <a:rPr lang="el-GR" dirty="0"/>
              <a:t>δικτυακές </a:t>
            </a:r>
            <a:r>
              <a:rPr lang="en-GB" dirty="0"/>
              <a:t>υπ</a:t>
            </a:r>
            <a:r>
              <a:rPr lang="en-GB" dirty="0" err="1"/>
              <a:t>ηρεσίες</a:t>
            </a:r>
            <a:r>
              <a:rPr lang="en-GB" dirty="0"/>
              <a:t> </a:t>
            </a:r>
            <a:r>
              <a:rPr lang="en-GB" dirty="0" err="1"/>
              <a:t>σχεδι</a:t>
            </a:r>
            <a:r>
              <a:rPr lang="en-GB" dirty="0"/>
              <a:t>ασμένες για χρήση σε ασφαλή τοπικά δίκτυα και όχι </a:t>
            </a:r>
            <a:r>
              <a:rPr lang="el-GR" dirty="0"/>
              <a:t>στο</a:t>
            </a:r>
            <a:r>
              <a:rPr lang="en-GB" dirty="0"/>
              <a:t> </a:t>
            </a:r>
            <a:r>
              <a:rPr lang="en-US" dirty="0"/>
              <a:t>Internet</a:t>
            </a:r>
            <a:endParaRPr lang="el-GR" dirty="0"/>
          </a:p>
          <a:p>
            <a:pPr lvl="0"/>
            <a:r>
              <a:rPr lang="el-GR" dirty="0"/>
              <a:t>Έ</a:t>
            </a:r>
            <a:r>
              <a:rPr lang="en-GB" dirty="0"/>
              <a:t>να κ</a:t>
            </a:r>
            <a:r>
              <a:rPr lang="el-GR" dirty="0" err="1"/>
              <a:t>ατάλληλα</a:t>
            </a:r>
            <a:r>
              <a:rPr lang="en-GB" dirty="0"/>
              <a:t> </a:t>
            </a:r>
            <a:r>
              <a:rPr lang="el-GR" dirty="0"/>
              <a:t>ρυθμισμένο </a:t>
            </a:r>
            <a:r>
              <a:rPr lang="en-US" dirty="0"/>
              <a:t>firewall</a:t>
            </a:r>
            <a:r>
              <a:rPr lang="en-GB" dirty="0"/>
              <a:t> </a:t>
            </a:r>
            <a:r>
              <a:rPr lang="el-GR" dirty="0"/>
              <a:t>συνήθως </a:t>
            </a:r>
            <a:r>
              <a:rPr lang="en-GB" dirty="0" err="1"/>
              <a:t>είν</a:t>
            </a:r>
            <a:r>
              <a:rPr lang="en-GB" dirty="0"/>
              <a:t>αι ικανό να αποτρέψει τέτοιες επιθέσεις</a:t>
            </a:r>
            <a:endParaRPr lang="en-US" dirty="0"/>
          </a:p>
        </p:txBody>
      </p:sp>
    </p:spTree>
    <p:extLst>
      <p:ext uri="{BB962C8B-B14F-4D97-AF65-F5344CB8AC3E}">
        <p14:creationId xmlns:p14="http://schemas.microsoft.com/office/powerpoint/2010/main" val="249594178"/>
      </p:ext>
    </p:extLst>
  </p:cSld>
  <p:clrMapOvr>
    <a:masterClrMapping/>
  </p:clrMapOvr>
</p:sld>
</file>

<file path=ppt/theme/theme1.xml><?xml version="1.0" encoding="utf-8"?>
<a:theme xmlns:a="http://schemas.openxmlformats.org/drawingml/2006/main" name="1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4362</TotalTime>
  <Words>3506</Words>
  <Application>Microsoft Office PowerPoint</Application>
  <PresentationFormat>On-screen Show (4:3)</PresentationFormat>
  <Paragraphs>319</Paragraphs>
  <Slides>59</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59</vt:i4>
      </vt:variant>
    </vt:vector>
  </HeadingPairs>
  <TitlesOfParts>
    <vt:vector size="62" baseType="lpstr">
      <vt:lpstr>Arial</vt:lpstr>
      <vt:lpstr>Calibri</vt:lpstr>
      <vt:lpstr>1_Θέμα του Office</vt:lpstr>
      <vt:lpstr>ΔΙΚΤΥΑ ΔΗΜΟΣΙΑΣ ΧΡΗΣΗΣ ΚΑΙ ΔΙΑΣΥΝΔΕΣΗ ΔΙΚΤΥΩΝ</vt:lpstr>
      <vt:lpstr>Περιεχόμενα ενότητας</vt:lpstr>
      <vt:lpstr>Γενικά</vt:lpstr>
      <vt:lpstr>Ασφάλεια</vt:lpstr>
      <vt:lpstr>Είδη Επιθέσεων</vt:lpstr>
      <vt:lpstr>Intrusion</vt:lpstr>
      <vt:lpstr>Επιθέσεις άρνησης εξυπηρέτησης (Denial-of-service attack)</vt:lpstr>
      <vt:lpstr>Παράδειγμα DDoS επίθεσης</vt:lpstr>
      <vt:lpstr>Υποκλοπή ευαίσθητων πληροφοριών</vt:lpstr>
      <vt:lpstr>Τεχνικές Επιθέσεων</vt:lpstr>
      <vt:lpstr>Πιθανοί τύποι ιών</vt:lpstr>
      <vt:lpstr>Κρυπτογραφία </vt:lpstr>
      <vt:lpstr>Πρώτες μέθοδοι κρυπτογράφησης </vt:lpstr>
      <vt:lpstr>Μοντέρνα κρυπτογραφία</vt:lpstr>
      <vt:lpstr>Κρυπτογράφηση και αποκρυπτογράφηση</vt:lpstr>
      <vt:lpstr>Κρυπτογραφία συμμετρικού κλειδιού</vt:lpstr>
      <vt:lpstr>Αλγόριθμοι συμμετρικού κλειδιού</vt:lpstr>
      <vt:lpstr>Τρόποι επίθεσης σε αλγορίθμους συμμετρικού κλειδιού</vt:lpstr>
      <vt:lpstr>Κρυπτογραφία συμμετρικού κλειδιού</vt:lpstr>
      <vt:lpstr>Κρυπτογραφία δημοσίου κλειδιού (1/2)</vt:lpstr>
      <vt:lpstr>Κρυπτογραφία δημοσίου κλειδιού (2/2)</vt:lpstr>
      <vt:lpstr>Τεχνολογίες της κρυπτογραφίας δημοσίου κλειδιού (1/2)</vt:lpstr>
      <vt:lpstr>Τεχνολογίες της κρυπτογραφίας δημοσίου κλειδιού (2/2)</vt:lpstr>
      <vt:lpstr>Παράδειγμα κρυπτογραφίας δημοσίου κλειδιού</vt:lpstr>
      <vt:lpstr>Ανταλλαγή κλειδιού Diffie-Hellman</vt:lpstr>
      <vt:lpstr>Επιθέσεις σε συστήματα δημοσίου κλειδιού</vt:lpstr>
      <vt:lpstr>Secure Sockets Layer (SSL)</vt:lpstr>
      <vt:lpstr>Λειτουργίες που έχουν ενσωματωθεί στο SSL</vt:lpstr>
      <vt:lpstr>Υποπρωτόκολλα του SSL </vt:lpstr>
      <vt:lpstr>Τεχνολογίες που περιλαμβάνονται στο SSL </vt:lpstr>
      <vt:lpstr>Η διαδικασία μεταφοράς (1/3)</vt:lpstr>
      <vt:lpstr>Η διαδικασία μεταφοράς (2/3)</vt:lpstr>
      <vt:lpstr>Η διαδικασία μεταφοράς (3/3)</vt:lpstr>
      <vt:lpstr>Τέλος διαδικασίας</vt:lpstr>
      <vt:lpstr>Επίθεση Man-In-the-Middle (1/2)</vt:lpstr>
      <vt:lpstr>Επίθεση Man-In-the-Middle (2/2)</vt:lpstr>
      <vt:lpstr>Συστήματα ασφάλειας ηλεκτρονικού ταχυδρομείου</vt:lpstr>
      <vt:lpstr>Λειτουργία PGP</vt:lpstr>
      <vt:lpstr>IP security (IPsec)</vt:lpstr>
      <vt:lpstr>Υπηρεσίες IPsec (1/2)</vt:lpstr>
      <vt:lpstr>Υπηρεσίες IPsec (2/2)</vt:lpstr>
      <vt:lpstr>IPsec πρωτόκολλα </vt:lpstr>
      <vt:lpstr>Δομή Authentication Headers</vt:lpstr>
      <vt:lpstr>Δομή Encapsulating Security Payloads </vt:lpstr>
      <vt:lpstr>Τείχος προστασίας - Firewall </vt:lpstr>
      <vt:lpstr>Firewall</vt:lpstr>
      <vt:lpstr>Οφέλη</vt:lpstr>
      <vt:lpstr>Αδυναμίες</vt:lpstr>
      <vt:lpstr>Πρώτη γενιά – Packet Filters</vt:lpstr>
      <vt:lpstr>Δεύτερη γενιά-“Stateful” filters</vt:lpstr>
      <vt:lpstr>Τρίτη γενιά - Application layer</vt:lpstr>
      <vt:lpstr>Τέταρτη γενιά</vt:lpstr>
      <vt:lpstr>Λειτουργίες firewall σε γραφικό περιβάλλον </vt:lpstr>
      <vt:lpstr>Proxy Firewalls</vt:lpstr>
      <vt:lpstr>Λειτουργικά όρια των firewalls </vt:lpstr>
      <vt:lpstr>Σύντομη ανασκόπηση</vt:lpstr>
      <vt:lpstr>Βιβλιογραφία</vt:lpstr>
      <vt:lpstr>Links</vt:lpstr>
      <vt:lpstr>Ερωτήσεις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ΚΟΚΚΙΝΟΣ ΒΑΣΙΛΕΙΟΣ</cp:lastModifiedBy>
  <cp:revision>1075</cp:revision>
  <dcterms:created xsi:type="dcterms:W3CDTF">2012-09-06T09:03:05Z</dcterms:created>
  <dcterms:modified xsi:type="dcterms:W3CDTF">2022-12-20T12:28:39Z</dcterms:modified>
</cp:coreProperties>
</file>