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8"/>
  </p:notesMasterIdLst>
  <p:sldIdLst>
    <p:sldId id="437" r:id="rId2"/>
    <p:sldId id="261" r:id="rId3"/>
    <p:sldId id="262" r:id="rId4"/>
    <p:sldId id="436" r:id="rId5"/>
    <p:sldId id="416" r:id="rId6"/>
    <p:sldId id="395" r:id="rId7"/>
    <p:sldId id="341" r:id="rId8"/>
    <p:sldId id="438" r:id="rId9"/>
    <p:sldId id="343" r:id="rId10"/>
    <p:sldId id="439" r:id="rId11"/>
    <p:sldId id="402" r:id="rId12"/>
    <p:sldId id="421" r:id="rId13"/>
    <p:sldId id="440" r:id="rId14"/>
    <p:sldId id="403" r:id="rId15"/>
    <p:sldId id="404" r:id="rId16"/>
    <p:sldId id="418" r:id="rId17"/>
    <p:sldId id="406" r:id="rId18"/>
    <p:sldId id="441" r:id="rId19"/>
    <p:sldId id="423" r:id="rId20"/>
    <p:sldId id="408" r:id="rId21"/>
    <p:sldId id="425" r:id="rId22"/>
    <p:sldId id="349" r:id="rId23"/>
    <p:sldId id="419" r:id="rId24"/>
    <p:sldId id="410" r:id="rId25"/>
    <p:sldId id="411" r:id="rId26"/>
    <p:sldId id="412" r:id="rId27"/>
    <p:sldId id="348" r:id="rId28"/>
    <p:sldId id="415" r:id="rId29"/>
    <p:sldId id="394" r:id="rId30"/>
    <p:sldId id="417" r:id="rId31"/>
    <p:sldId id="413" r:id="rId32"/>
    <p:sldId id="354" r:id="rId33"/>
    <p:sldId id="427" r:id="rId34"/>
    <p:sldId id="386" r:id="rId35"/>
    <p:sldId id="389" r:id="rId36"/>
    <p:sldId id="385" r:id="rId37"/>
    <p:sldId id="428" r:id="rId38"/>
    <p:sldId id="357" r:id="rId39"/>
    <p:sldId id="420" r:id="rId40"/>
    <p:sldId id="442" r:id="rId41"/>
    <p:sldId id="482" r:id="rId42"/>
    <p:sldId id="483" r:id="rId43"/>
    <p:sldId id="396" r:id="rId44"/>
    <p:sldId id="486" r:id="rId45"/>
    <p:sldId id="484" r:id="rId46"/>
    <p:sldId id="435" r:id="rId47"/>
    <p:sldId id="449" r:id="rId48"/>
    <p:sldId id="445" r:id="rId49"/>
    <p:sldId id="446" r:id="rId50"/>
    <p:sldId id="447" r:id="rId51"/>
    <p:sldId id="471" r:id="rId52"/>
    <p:sldId id="485" r:id="rId53"/>
    <p:sldId id="321" r:id="rId54"/>
    <p:sldId id="320" r:id="rId55"/>
    <p:sldId id="400" r:id="rId56"/>
    <p:sldId id="322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kanakisn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11" d="100"/>
          <a:sy n="111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28/4/2023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78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59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921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417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3128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8790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31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121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5673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536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49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2077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1635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357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73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4136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32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85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9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232512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5075BC"/>
                </a:solidFill>
              </a:rPr>
              <a:t>IEEE 802.16</a:t>
            </a:r>
          </a:p>
        </p:txBody>
      </p:sp>
      <p:pic>
        <p:nvPicPr>
          <p:cNvPr id="8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2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19177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5075BC"/>
                </a:solidFill>
              </a:rPr>
              <a:t>IEEE 802.16</a:t>
            </a:r>
          </a:p>
        </p:txBody>
      </p:sp>
      <p:pic>
        <p:nvPicPr>
          <p:cNvPr id="9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1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5075BC"/>
                </a:solidFill>
              </a:rPr>
              <a:t>IEEE 802.16</a:t>
            </a:r>
          </a:p>
        </p:txBody>
      </p:sp>
      <p:pic>
        <p:nvPicPr>
          <p:cNvPr id="11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5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5075BC"/>
                </a:solidFill>
              </a:rPr>
              <a:t>IEEE 802.16</a:t>
            </a:r>
          </a:p>
        </p:txBody>
      </p:sp>
      <p:pic>
        <p:nvPicPr>
          <p:cNvPr id="7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8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5075BC"/>
                </a:solidFill>
              </a:rPr>
              <a:t>IEEE 802.16</a:t>
            </a:r>
          </a:p>
        </p:txBody>
      </p:sp>
      <p:pic>
        <p:nvPicPr>
          <p:cNvPr id="8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0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5075BC"/>
                </a:solidFill>
              </a:rPr>
              <a:t>IEEE 802.16</a:t>
            </a:r>
          </a:p>
        </p:txBody>
      </p:sp>
      <p:pic>
        <p:nvPicPr>
          <p:cNvPr id="10" name="Picture 2" descr="http://www.upatras.gr/sites/www.upatras.gr/files/logo-up-4color-stam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2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02432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0" r:id="rId7"/>
    <p:sldLayoutId id="2147483671" r:id="rId8"/>
    <p:sldLayoutId id="2147483660" r:id="rId9"/>
    <p:sldLayoutId id="2147483661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kkino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telematics.upatras.gr/telematics/bouras?language=e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telematics.upatras.gr/telematics/bouras/undergraduate-courses/euruzwnikes-texnologies?language=e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maxforum.org/" TargetMode="External"/><Relationship Id="rId5" Type="http://schemas.openxmlformats.org/officeDocument/2006/relationships/hyperlink" Target="http://grouper.ieee.org/groups/802/16/" TargetMode="External"/><Relationship Id="rId4" Type="http://schemas.openxmlformats.org/officeDocument/2006/relationships/hyperlink" Target="http://www.ieee.org/index.html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ΕΥΡΥΖΩΝΙΚΕΣ ΤΕΧΝΟΛΟΓΙΕΣ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96505"/>
          </a:xfrm>
        </p:spPr>
        <p:txBody>
          <a:bodyPr>
            <a:normAutofit fontScale="85000" lnSpcReduction="20000"/>
          </a:bodyPr>
          <a:lstStyle/>
          <a:p>
            <a:r>
              <a:rPr lang="el-GR" sz="2900" dirty="0">
                <a:solidFill>
                  <a:srgbClr val="5075BC"/>
                </a:solidFill>
              </a:rPr>
              <a:t>Ενότητα </a:t>
            </a:r>
            <a:r>
              <a:rPr lang="en-US" sz="2900" dirty="0">
                <a:solidFill>
                  <a:srgbClr val="5075BC"/>
                </a:solidFill>
              </a:rPr>
              <a:t># 1</a:t>
            </a:r>
            <a:r>
              <a:rPr lang="el-GR" sz="2900" dirty="0">
                <a:solidFill>
                  <a:srgbClr val="5075BC"/>
                </a:solidFill>
              </a:rPr>
              <a:t>0:</a:t>
            </a:r>
            <a:r>
              <a:rPr lang="en-US" sz="2900" dirty="0"/>
              <a:t> </a:t>
            </a:r>
            <a:r>
              <a:rPr lang="en-US" sz="2800" dirty="0"/>
              <a:t>WiMAX </a:t>
            </a:r>
          </a:p>
          <a:p>
            <a:endParaRPr lang="el-GR" sz="2800" dirty="0"/>
          </a:p>
          <a:p>
            <a:r>
              <a:rPr lang="el-GR" sz="2800"/>
              <a:t>Βασίλειος Κόκκινος</a:t>
            </a:r>
            <a:endParaRPr lang="el-GR" sz="2800" dirty="0"/>
          </a:p>
          <a:p>
            <a:r>
              <a:rPr lang="el-GR" sz="2800" dirty="0"/>
              <a:t>Τμήμα Μηχανικών Η/Υ &amp; Πληροφορικής</a:t>
            </a:r>
            <a:r>
              <a:rPr lang="en-US" sz="2800" dirty="0"/>
              <a:t>, </a:t>
            </a:r>
            <a:r>
              <a:rPr lang="el-GR" sz="2800" dirty="0"/>
              <a:t>Πανεπιστήμιο Πατρών</a:t>
            </a:r>
          </a:p>
          <a:p>
            <a:r>
              <a:rPr lang="en-US" sz="2800" dirty="0"/>
              <a:t>email: </a:t>
            </a:r>
            <a:r>
              <a:rPr lang="en-US" sz="2800" dirty="0">
                <a:hlinkClick r:id="rId3"/>
              </a:rPr>
              <a:t>kokkinos@cti.gr</a:t>
            </a:r>
            <a:r>
              <a:rPr lang="el-GR" sz="2800" dirty="0"/>
              <a:t>, </a:t>
            </a:r>
            <a:endParaRPr lang="en-US" sz="2800" dirty="0"/>
          </a:p>
          <a:p>
            <a:r>
              <a:rPr lang="en-US" sz="2800" dirty="0"/>
              <a:t>site: </a:t>
            </a:r>
            <a:r>
              <a:rPr lang="en-US" sz="2800" dirty="0">
                <a:hlinkClick r:id="rId4"/>
              </a:rPr>
              <a:t>http://telematics.upatras.gr/telematics/bouras?language=el</a:t>
            </a:r>
            <a:endParaRPr lang="en-US" sz="2800" dirty="0"/>
          </a:p>
          <a:p>
            <a:endParaRPr lang="en-US" sz="2800" dirty="0"/>
          </a:p>
          <a:p>
            <a:endParaRPr lang="el-GR" sz="2800" dirty="0"/>
          </a:p>
        </p:txBody>
      </p:sp>
      <p:pic>
        <p:nvPicPr>
          <p:cNvPr id="6" name="Picture 4" descr="https://www.upatras.gr/sites/www.upatras.gr/files/up_2017_logo_g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" y="293700"/>
            <a:ext cx="3749040" cy="13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Χρήσεις </a:t>
            </a:r>
            <a:r>
              <a:rPr lang="en-US" altLang="en-US" dirty="0"/>
              <a:t>WiMAX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altLang="en-US" dirty="0"/>
              <a:t>Δίκτυο κορμού στα κυψελωτά συστήματα κινητής τηλεφωνίας</a:t>
            </a:r>
          </a:p>
          <a:p>
            <a:pPr>
              <a:lnSpc>
                <a:spcPct val="120000"/>
              </a:lnSpc>
            </a:pPr>
            <a:r>
              <a:rPr lang="el-GR" altLang="en-US" dirty="0" err="1"/>
              <a:t>Broadband</a:t>
            </a:r>
            <a:r>
              <a:rPr lang="el-GR" altLang="en-US" dirty="0"/>
              <a:t> </a:t>
            </a:r>
            <a:r>
              <a:rPr lang="el-GR" altLang="en-US" dirty="0" err="1"/>
              <a:t>on</a:t>
            </a:r>
            <a:r>
              <a:rPr lang="el-GR" altLang="en-US" dirty="0"/>
              <a:t> </a:t>
            </a:r>
            <a:r>
              <a:rPr lang="el-GR" altLang="en-US" dirty="0" err="1"/>
              <a:t>Demand</a:t>
            </a:r>
            <a:endParaRPr lang="el-GR" altLang="en-US" dirty="0"/>
          </a:p>
          <a:p>
            <a:pPr>
              <a:lnSpc>
                <a:spcPct val="120000"/>
              </a:lnSpc>
            </a:pPr>
            <a:r>
              <a:rPr lang="en-US" altLang="en-US" dirty="0"/>
              <a:t>Παρ</a:t>
            </a:r>
            <a:r>
              <a:rPr lang="el-GR" altLang="en-US" dirty="0" err="1"/>
              <a:t>οχή</a:t>
            </a:r>
            <a:r>
              <a:rPr lang="en-US" altLang="en-US" dirty="0"/>
              <a:t> </a:t>
            </a:r>
            <a:r>
              <a:rPr lang="en-US" altLang="en-US" dirty="0" err="1"/>
              <a:t>κάλυψη</a:t>
            </a:r>
            <a:r>
              <a:rPr lang="el-GR" altLang="en-US" dirty="0"/>
              <a:t>ς</a:t>
            </a:r>
            <a:r>
              <a:rPr lang="en-US" altLang="en-US" dirty="0"/>
              <a:t> </a:t>
            </a:r>
            <a:r>
              <a:rPr lang="en-US" altLang="en-US" dirty="0" err="1"/>
              <a:t>σε</a:t>
            </a:r>
            <a:r>
              <a:rPr lang="en-US" altLang="en-US" dirty="0"/>
              <a:t> π</a:t>
            </a:r>
            <a:r>
              <a:rPr lang="en-US" altLang="en-US" dirty="0" err="1"/>
              <a:t>εριοχές</a:t>
            </a:r>
            <a:r>
              <a:rPr lang="en-US" altLang="en-US" dirty="0"/>
              <a:t> π</a:t>
            </a:r>
            <a:r>
              <a:rPr lang="en-US" altLang="en-US" dirty="0" err="1"/>
              <a:t>ου</a:t>
            </a:r>
            <a:r>
              <a:rPr lang="en-US" altLang="en-US" dirty="0"/>
              <a:t> </a:t>
            </a:r>
            <a:r>
              <a:rPr lang="en-US" altLang="en-US" dirty="0" err="1"/>
              <a:t>είν</a:t>
            </a:r>
            <a:r>
              <a:rPr lang="en-US" altLang="en-US" dirty="0"/>
              <a:t>αι αδύνατο τα καλυφθούν με χρήση χαλκού ή οπτικής ίνας</a:t>
            </a:r>
          </a:p>
          <a:p>
            <a:pPr>
              <a:lnSpc>
                <a:spcPct val="120000"/>
              </a:lnSpc>
            </a:pPr>
            <a:r>
              <a:rPr lang="el-GR" altLang="en-US" dirty="0"/>
              <a:t>Το </a:t>
            </a:r>
            <a:r>
              <a:rPr lang="en-US" altLang="en-US" dirty="0"/>
              <a:t>WiMAX</a:t>
            </a:r>
            <a:r>
              <a:rPr lang="el-GR" altLang="en-US" dirty="0"/>
              <a:t> μπορεί να χρησιμοποιηθεί και για την υλοποίηση συστήματα τα οποία βασίζουν τη αποδοτική  λειτουργία τους στην επικοινωνία των κόμβων που τα αποτελούν.</a:t>
            </a:r>
          </a:p>
          <a:p>
            <a:pPr>
              <a:lnSpc>
                <a:spcPct val="120000"/>
              </a:lnSpc>
            </a:pPr>
            <a:r>
              <a:rPr lang="el-GR" altLang="en-US" dirty="0"/>
              <a:t>Υποστηρίζει υπηρεσίες </a:t>
            </a:r>
            <a:r>
              <a:rPr lang="en-US" altLang="en-US" dirty="0"/>
              <a:t>Triple Play</a:t>
            </a:r>
            <a:endParaRPr lang="el-GR" altLang="en-US" dirty="0"/>
          </a:p>
          <a:p>
            <a:pPr>
              <a:lnSpc>
                <a:spcPct val="120000"/>
              </a:lnSpc>
            </a:pPr>
            <a:r>
              <a:rPr lang="el-GR" altLang="en-US" dirty="0"/>
              <a:t>Μπορεί να αποδειχθεί εξαιρετικά αποδοτικό σε συστήματα καίριας σημασίας, όπως</a:t>
            </a:r>
            <a:r>
              <a:rPr lang="en-US" altLang="en-US" dirty="0"/>
              <a:t> Environmental Monitoring, Fire Prevention, Telemedicine</a:t>
            </a:r>
          </a:p>
          <a:p>
            <a:pPr>
              <a:lnSpc>
                <a:spcPct val="12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831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Χαρακτηρισμός Καναλιού (1/</a:t>
            </a:r>
            <a:r>
              <a:rPr lang="en-US" altLang="en-US" dirty="0"/>
              <a:t>5</a:t>
            </a:r>
            <a:r>
              <a:rPr lang="el-GR" altLang="en-US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Ζεύξη με οπτική επαφή (</a:t>
            </a:r>
            <a:r>
              <a:rPr lang="en-US" altLang="en-US" dirty="0"/>
              <a:t>Line of Sight</a:t>
            </a:r>
            <a:r>
              <a:rPr lang="el-GR" altLang="en-US" dirty="0"/>
              <a:t> -</a:t>
            </a:r>
            <a:r>
              <a:rPr lang="en-US" altLang="en-US" dirty="0"/>
              <a:t> LOS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Ζεύξη με οπτική επαφή αλλά χωρίς </a:t>
            </a:r>
            <a:r>
              <a:rPr lang="en-US" altLang="en-US" dirty="0" err="1"/>
              <a:t>fresnel</a:t>
            </a:r>
            <a:r>
              <a:rPr lang="en-US" altLang="en-US" dirty="0"/>
              <a:t> zone clearance (Optical Line of Sight - OLOS)</a:t>
            </a:r>
          </a:p>
          <a:p>
            <a:r>
              <a:rPr lang="el-GR" altLang="en-US" dirty="0"/>
              <a:t>Ζεύξη χωρίς οπτική επαφή </a:t>
            </a:r>
            <a:r>
              <a:rPr lang="en-US" altLang="en-US" dirty="0"/>
              <a:t>(Non Line of Sight - NLOS)</a:t>
            </a:r>
          </a:p>
        </p:txBody>
      </p:sp>
    </p:spTree>
    <p:extLst>
      <p:ext uri="{BB962C8B-B14F-4D97-AF65-F5344CB8AC3E}">
        <p14:creationId xmlns:p14="http://schemas.microsoft.com/office/powerpoint/2010/main" val="47198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Χαρακτηρισμός Καναλιού (</a:t>
            </a:r>
            <a:r>
              <a:rPr lang="en-US" altLang="en-US" dirty="0"/>
              <a:t>2</a:t>
            </a:r>
            <a:r>
              <a:rPr lang="el-GR" altLang="en-US" dirty="0"/>
              <a:t>/</a:t>
            </a:r>
            <a:r>
              <a:rPr lang="en-US" altLang="en-US" dirty="0"/>
              <a:t>5</a:t>
            </a:r>
            <a:r>
              <a:rPr lang="el-GR" altLang="en-US" dirty="0"/>
              <a:t>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Line of Sight - LOS:</a:t>
            </a:r>
          </a:p>
          <a:p>
            <a:pPr lvl="1"/>
            <a:r>
              <a:rPr lang="el-GR" altLang="en-US" dirty="0"/>
              <a:t>Σε μια ζεύξη σημείων που βρίσκονται σε οπτική επαφή, το ηλεκτρομαγνητικό κύμα κατευθύνεται απευθείας από την κεραία του πομπού στην κεραία του δέκτη χωρίς να υποστεί κάποια ανάκλαση από γειτονικά εμπόδια</a:t>
            </a:r>
            <a:endParaRPr lang="en-US" altLang="en-US" dirty="0"/>
          </a:p>
          <a:p>
            <a:pPr lvl="1"/>
            <a:r>
              <a:rPr lang="el-GR" altLang="en-US" dirty="0"/>
              <a:t>Αυτό συμβαίνει όταν είναι ελεύθερη από εμπόδια μια περιοχή του ασύρματου καναλιού μεταξύ των δύο σημείων προς επικοινωνία που ονομάζεται ελλειψοειδές του </a:t>
            </a:r>
            <a:r>
              <a:rPr lang="el-GR" altLang="en-US" dirty="0" err="1"/>
              <a:t>Fresnel</a:t>
            </a:r>
            <a:r>
              <a:rPr lang="el-GR" altLang="en-US" dirty="0"/>
              <a:t> (</a:t>
            </a:r>
            <a:r>
              <a:rPr lang="el-GR" altLang="en-US" dirty="0" err="1"/>
              <a:t>Fresnel</a:t>
            </a:r>
            <a:r>
              <a:rPr lang="el-GR" altLang="en-US" dirty="0"/>
              <a:t> </a:t>
            </a:r>
            <a:r>
              <a:rPr lang="el-GR" altLang="en-US" dirty="0" err="1"/>
              <a:t>Zone</a:t>
            </a:r>
            <a:r>
              <a:rPr lang="el-GR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474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Χαρακτηρισμός Καναλιού (</a:t>
            </a:r>
            <a:r>
              <a:rPr lang="en-US" altLang="en-US" dirty="0"/>
              <a:t>3</a:t>
            </a:r>
            <a:r>
              <a:rPr lang="el-GR" altLang="en-US" dirty="0"/>
              <a:t>/</a:t>
            </a:r>
            <a:r>
              <a:rPr lang="en-US" altLang="en-US" dirty="0"/>
              <a:t>5</a:t>
            </a:r>
            <a:r>
              <a:rPr lang="el-GR" altLang="en-US" dirty="0"/>
              <a:t>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Line of Sight - LOS:</a:t>
            </a:r>
          </a:p>
          <a:p>
            <a:pPr lvl="1"/>
            <a:r>
              <a:rPr lang="el-GR" altLang="en-US" dirty="0"/>
              <a:t>Κατά την μετάδοση ενός σήματος εκτός από την αδυναμία μετάδοσης του σήματος, σημαντικό παράγοντα παίζει και η παραμόρφωση που αυτό μπορεί να υποστεί.</a:t>
            </a:r>
          </a:p>
          <a:p>
            <a:pPr lvl="1"/>
            <a:r>
              <a:rPr lang="el-GR" altLang="en-US" dirty="0"/>
              <a:t>Μία από τις πιο αποδοτικές λύσεις είναι η τοποθέτηση των κεραιών σε υψηλά σημεία, ώστε να μην εγκλωβίζεται το σήμα από τα εμπόδια</a:t>
            </a:r>
          </a:p>
          <a:p>
            <a:pPr lvl="1"/>
            <a:r>
              <a:rPr lang="el-GR" altLang="en-US" dirty="0"/>
              <a:t>Τοποθέτηση σε ψηλά σημεία, αντίστοιχα μειώνει την πιθανότητα παραμόρφωσης λόγω γειτονικής επιφάνειας</a:t>
            </a:r>
          </a:p>
        </p:txBody>
      </p:sp>
    </p:spTree>
    <p:extLst>
      <p:ext uri="{BB962C8B-B14F-4D97-AF65-F5344CB8AC3E}">
        <p14:creationId xmlns:p14="http://schemas.microsoft.com/office/powerpoint/2010/main" val="374366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Χαρακτηρισμός Καναλιού (4/5)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Η </a:t>
            </a:r>
            <a:r>
              <a:rPr lang="en-US" altLang="en-US" dirty="0" err="1"/>
              <a:t>ζώνη</a:t>
            </a:r>
            <a:r>
              <a:rPr lang="en-US" altLang="en-US" dirty="0"/>
              <a:t> Fresnel υπ</a:t>
            </a:r>
            <a:r>
              <a:rPr lang="en-US" altLang="en-US" dirty="0" err="1"/>
              <a:t>ολογίζετ</a:t>
            </a:r>
            <a:r>
              <a:rPr lang="en-US" altLang="en-US" dirty="0"/>
              <a:t>αι από τον τύπο:</a:t>
            </a:r>
            <a:endParaRPr lang="el-GR" altLang="en-US" dirty="0"/>
          </a:p>
          <a:p>
            <a:pPr lvl="1"/>
            <a:r>
              <a:rPr lang="en-US" altLang="en-US" dirty="0"/>
              <a:t>Ν </a:t>
            </a:r>
            <a:r>
              <a:rPr lang="en-US" altLang="en-US" dirty="0" err="1"/>
              <a:t>είν</a:t>
            </a:r>
            <a:r>
              <a:rPr lang="en-US" altLang="en-US" dirty="0"/>
              <a:t>αι ο αριθμός της ζώνης</a:t>
            </a:r>
            <a:r>
              <a:rPr lang="el-GR" altLang="en-US" dirty="0"/>
              <a:t> (π.χ. για Ν=1 έχουμε την 1η ζώνη </a:t>
            </a:r>
            <a:r>
              <a:rPr lang="el-GR" altLang="en-US" dirty="0" err="1"/>
              <a:t>Fresnel</a:t>
            </a:r>
            <a:r>
              <a:rPr lang="el-GR" altLang="en-US" dirty="0"/>
              <a:t>)</a:t>
            </a:r>
          </a:p>
          <a:p>
            <a:pPr lvl="1"/>
            <a:r>
              <a:rPr lang="en-US" altLang="en-US" dirty="0"/>
              <a:t>λ </a:t>
            </a:r>
            <a:r>
              <a:rPr lang="en-US" altLang="en-US" dirty="0" err="1"/>
              <a:t>είν</a:t>
            </a:r>
            <a:r>
              <a:rPr lang="en-US" altLang="en-US" dirty="0"/>
              <a:t>αι το μήκος κύματο</a:t>
            </a:r>
            <a:r>
              <a:rPr lang="el-GR" altLang="en-US" dirty="0"/>
              <a:t>ς</a:t>
            </a:r>
          </a:p>
          <a:p>
            <a:pPr lvl="1"/>
            <a:r>
              <a:rPr lang="en-US" altLang="en-US" dirty="0"/>
              <a:t>D1 , D2</a:t>
            </a:r>
            <a:r>
              <a:rPr lang="el-GR" altLang="en-US" dirty="0"/>
              <a:t> </a:t>
            </a:r>
            <a:r>
              <a:rPr lang="en-US" altLang="en-US" dirty="0" err="1"/>
              <a:t>είν</a:t>
            </a:r>
            <a:r>
              <a:rPr lang="en-US" altLang="en-US" dirty="0"/>
              <a:t>αι οι αποστάσεις</a:t>
            </a:r>
            <a:r>
              <a:rPr lang="el-GR" altLang="en-US" dirty="0"/>
              <a:t> </a:t>
            </a:r>
            <a:r>
              <a:rPr lang="en-US" altLang="en-US" dirty="0" err="1"/>
              <a:t>των</a:t>
            </a:r>
            <a:r>
              <a:rPr lang="en-US" altLang="en-US" dirty="0"/>
              <a:t> </a:t>
            </a:r>
            <a:r>
              <a:rPr lang="en-US" altLang="en-US" dirty="0" err="1"/>
              <a:t>δύο</a:t>
            </a:r>
            <a:r>
              <a:rPr lang="en-US" altLang="en-US" dirty="0"/>
              <a:t> </a:t>
            </a:r>
            <a:r>
              <a:rPr lang="en-US" altLang="en-US" dirty="0" err="1"/>
              <a:t>κερ</a:t>
            </a:r>
            <a:r>
              <a:rPr lang="en-US" altLang="en-US" dirty="0"/>
              <a:t>αιών από το εμπόδιο</a:t>
            </a:r>
          </a:p>
        </p:txBody>
      </p:sp>
      <p:pic>
        <p:nvPicPr>
          <p:cNvPr id="11" name="Content Placeholder 10" descr="Εικόνα. Οι ζώνες του Fresnel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3257"/>
            <a:ext cx="4038600" cy="2099849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61410"/>
              </p:ext>
            </p:extLst>
          </p:nvPr>
        </p:nvGraphicFramePr>
        <p:xfrm>
          <a:off x="1835696" y="2492896"/>
          <a:ext cx="16287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4895" imgH="545863" progId="Equation.DSMT4">
                  <p:embed/>
                </p:oleObj>
              </mc:Choice>
              <mc:Fallback>
                <p:oleObj name="Equation" r:id="rId4" imgW="1624895" imgH="54586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92896"/>
                        <a:ext cx="16287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25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Χαρακτηρισμός Καναλιού (</a:t>
            </a:r>
            <a:r>
              <a:rPr lang="en-US" altLang="en-US" dirty="0"/>
              <a:t>5</a:t>
            </a:r>
            <a:r>
              <a:rPr lang="el-GR" altLang="en-US" dirty="0"/>
              <a:t>/</a:t>
            </a:r>
            <a:r>
              <a:rPr lang="en-US" altLang="en-US" dirty="0"/>
              <a:t>5</a:t>
            </a:r>
            <a:r>
              <a:rPr lang="el-GR" altLang="en-US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Optical Line of Sight - OLOS:</a:t>
            </a:r>
          </a:p>
          <a:p>
            <a:pPr lvl="1"/>
            <a:r>
              <a:rPr lang="el-GR" dirty="0"/>
              <a:t>Το πρότυπο ΙΕΕΕ 802.16 μπορεί να παρέχει επικοινωνία και σε σημεία τα οποία βρίσκονται σε συνθήκες </a:t>
            </a:r>
            <a:r>
              <a:rPr lang="en-US" dirty="0"/>
              <a:t>OLOS</a:t>
            </a:r>
            <a:endParaRPr lang="el-GR" dirty="0"/>
          </a:p>
          <a:p>
            <a:r>
              <a:rPr lang="en-US" altLang="en-US" dirty="0"/>
              <a:t>Non Line of Sight - NLOS:</a:t>
            </a:r>
            <a:endParaRPr lang="el-GR" altLang="en-US" dirty="0"/>
          </a:p>
          <a:p>
            <a:pPr lvl="1"/>
            <a:r>
              <a:rPr lang="el-GR" dirty="0"/>
              <a:t>Μετάδοση σε ένα μονοπάτι </a:t>
            </a:r>
            <a:r>
              <a:rPr lang="en-US" dirty="0"/>
              <a:t>(path), </a:t>
            </a:r>
            <a:r>
              <a:rPr lang="el-GR" dirty="0"/>
              <a:t>όπου είναι γνωστή η ύπαρξη εμποδίων. </a:t>
            </a:r>
          </a:p>
          <a:p>
            <a:pPr lvl="1"/>
            <a:r>
              <a:rPr lang="el-GR" dirty="0"/>
              <a:t>Η χρήση της διαμόρφωσης </a:t>
            </a:r>
            <a:r>
              <a:rPr lang="en-US" dirty="0"/>
              <a:t>OFDM</a:t>
            </a:r>
            <a:r>
              <a:rPr lang="el-GR" dirty="0"/>
              <a:t> επιτρέπει στο πρότυπο να εξασφαλίζει σταθερές και αξιόπιστες συνδέσεις ακόμα και σε συνθήκες μη οπτικής επαφής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226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Βασικές δυνατότητες του </a:t>
            </a:r>
            <a:r>
              <a:rPr lang="en-US" altLang="en-US" dirty="0"/>
              <a:t>WiMAX (1/3)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Δυναμικό TDMA MAC </a:t>
            </a:r>
          </a:p>
          <a:p>
            <a:pPr lvl="1"/>
            <a:r>
              <a:rPr lang="el-GR" dirty="0"/>
              <a:t>Προσφέρει υψηλούς ρυθμούς μετάδοσης στους σταθμούς των συνδρομητών </a:t>
            </a:r>
          </a:p>
          <a:p>
            <a:r>
              <a:rPr lang="el-GR" dirty="0"/>
              <a:t>Ποιότητα υπηρεσιών</a:t>
            </a:r>
          </a:p>
          <a:p>
            <a:pPr lvl="1"/>
            <a:r>
              <a:rPr lang="el-GR" dirty="0"/>
              <a:t>Υποστήριξη ακόμα πιο απαιτητικών υπηρεσιών (π.χ. </a:t>
            </a:r>
            <a:r>
              <a:rPr lang="el-GR" dirty="0" err="1"/>
              <a:t>VoD</a:t>
            </a:r>
            <a:r>
              <a:rPr lang="el-GR" dirty="0"/>
              <a:t>)</a:t>
            </a:r>
            <a:endParaRPr lang="en-US" dirty="0"/>
          </a:p>
          <a:p>
            <a:r>
              <a:rPr lang="el-GR" altLang="en-US" dirty="0"/>
              <a:t>Ευέλικτο εύρος ζώνης καναλιών</a:t>
            </a:r>
          </a:p>
          <a:p>
            <a:pPr lvl="1"/>
            <a:r>
              <a:rPr lang="el-GR" altLang="en-US" dirty="0"/>
              <a:t>Διευκολύνουν τη μετάδοση σε μεγαλύτερες αποστάσεις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16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Βασικές δυνατότητες του </a:t>
            </a:r>
            <a:r>
              <a:rPr lang="en-US" altLang="en-US" dirty="0"/>
              <a:t>WiMAX (2/3)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Προσαρμογή συνδέσμων (</a:t>
            </a:r>
            <a:r>
              <a:rPr lang="el-GR" dirty="0" err="1"/>
              <a:t>Link</a:t>
            </a:r>
            <a:r>
              <a:rPr lang="el-GR" dirty="0"/>
              <a:t> </a:t>
            </a:r>
            <a:r>
              <a:rPr lang="el-GR" dirty="0" err="1"/>
              <a:t>Adaptation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Παρέχει υψηλή αξιοπιστία στο σύστημα</a:t>
            </a:r>
            <a:endParaRPr lang="en-US" dirty="0"/>
          </a:p>
          <a:p>
            <a:pPr lvl="1"/>
            <a:r>
              <a:rPr lang="el-GR" dirty="0"/>
              <a:t>Υποστήριξη NLOS </a:t>
            </a:r>
          </a:p>
          <a:p>
            <a:pPr lvl="1"/>
            <a:r>
              <a:rPr lang="el-GR" dirty="0"/>
              <a:t>Λύνει προβλήματα από καταστάσεις μη οπτικής επαφής</a:t>
            </a:r>
          </a:p>
          <a:p>
            <a:pPr lvl="1"/>
            <a:r>
              <a:rPr lang="el-GR" dirty="0"/>
              <a:t>Αποδοτική χρησιμοποίηση φάσματος </a:t>
            </a:r>
          </a:p>
          <a:p>
            <a:pPr lvl="1"/>
            <a:r>
              <a:rPr lang="el-GR" dirty="0"/>
              <a:t>Αποδοτικότερη χρήση φάσματος συστήματος πρόσβασης</a:t>
            </a:r>
            <a:endParaRPr lang="en-US" dirty="0"/>
          </a:p>
          <a:p>
            <a:r>
              <a:rPr lang="el-GR" altLang="en-US" dirty="0"/>
              <a:t>Έλεγχος ισχύος</a:t>
            </a:r>
          </a:p>
          <a:p>
            <a:pPr lvl="1"/>
            <a:r>
              <a:rPr lang="el-GR" altLang="en-US" dirty="0"/>
              <a:t>Μειώνει την κατανάλωση ισχύος στις συσκευές των συνδρομητών και την πιθανότητα παρεμβολής με άλλους σταθμούς βάσης</a:t>
            </a:r>
          </a:p>
        </p:txBody>
      </p:sp>
    </p:spTree>
    <p:extLst>
      <p:ext uri="{BB962C8B-B14F-4D97-AF65-F5344CB8AC3E}">
        <p14:creationId xmlns:p14="http://schemas.microsoft.com/office/powerpoint/2010/main" val="102556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Βασικές δυνατότητες του </a:t>
            </a:r>
            <a:r>
              <a:rPr lang="en-US" altLang="en-US" dirty="0"/>
              <a:t>WiMAX 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Τεχνικές διόρθωσης σφαλμάτων (</a:t>
            </a:r>
            <a:r>
              <a:rPr lang="el-GR" altLang="en-US" dirty="0" err="1"/>
              <a:t>Error</a:t>
            </a:r>
            <a:r>
              <a:rPr lang="el-GR" altLang="en-US" dirty="0"/>
              <a:t> </a:t>
            </a:r>
            <a:r>
              <a:rPr lang="el-GR" altLang="en-US" dirty="0" err="1"/>
              <a:t>correction</a:t>
            </a:r>
            <a:r>
              <a:rPr lang="el-GR" altLang="en-US" dirty="0"/>
              <a:t> </a:t>
            </a:r>
            <a:r>
              <a:rPr lang="el-GR" altLang="en-US" dirty="0" err="1"/>
              <a:t>techniques</a:t>
            </a:r>
            <a:r>
              <a:rPr lang="el-GR" altLang="en-US" dirty="0"/>
              <a:t>)</a:t>
            </a:r>
            <a:endParaRPr lang="en-US" altLang="en-US" dirty="0"/>
          </a:p>
          <a:p>
            <a:pPr lvl="1"/>
            <a:r>
              <a:rPr lang="en-US" altLang="en-US" dirty="0"/>
              <a:t>Forward Error correction (FEC)</a:t>
            </a:r>
          </a:p>
          <a:p>
            <a:pPr lvl="1"/>
            <a:r>
              <a:rPr lang="en-US" dirty="0"/>
              <a:t>Cyclic Redundancy Check (CRC)</a:t>
            </a:r>
            <a:endParaRPr lang="en-US" altLang="en-US" dirty="0"/>
          </a:p>
          <a:p>
            <a:pPr lvl="1"/>
            <a:r>
              <a:rPr lang="el-GR" altLang="en-US" dirty="0"/>
              <a:t>Από τις πιο συχνά χρησιμοποιούμενες τεχνικές είναι το </a:t>
            </a:r>
            <a:r>
              <a:rPr lang="en-US" altLang="en-US" dirty="0"/>
              <a:t>Reed Solomon coding</a:t>
            </a:r>
            <a:r>
              <a:rPr lang="el-GR" altLang="en-US" dirty="0"/>
              <a:t> </a:t>
            </a:r>
            <a:endParaRPr lang="en-US" altLang="en-US" dirty="0"/>
          </a:p>
          <a:p>
            <a:pPr lvl="1"/>
            <a:r>
              <a:rPr lang="el-GR" altLang="en-US" dirty="0"/>
              <a:t>Έχει προταθεί και η χρήση του </a:t>
            </a:r>
            <a:r>
              <a:rPr lang="en-US" altLang="en-US" dirty="0"/>
              <a:t>Turbo Codes </a:t>
            </a:r>
            <a:endParaRPr lang="el-GR" altLang="en-US" dirty="0"/>
          </a:p>
          <a:p>
            <a:pPr lvl="1"/>
            <a:r>
              <a:rPr lang="el-GR" altLang="en-US" dirty="0"/>
              <a:t>Μειώνουν τις απαιτήσεις του λόγου σήματος</a:t>
            </a:r>
            <a:r>
              <a:rPr lang="en-US" altLang="en-US" dirty="0"/>
              <a:t>/</a:t>
            </a:r>
            <a:r>
              <a:rPr lang="el-GR" altLang="en-US" dirty="0"/>
              <a:t>θόρυβο</a:t>
            </a:r>
            <a:endParaRPr lang="en-US" altLang="en-US" dirty="0"/>
          </a:p>
          <a:p>
            <a:pPr lvl="1"/>
            <a:r>
              <a:rPr lang="el-GR" altLang="en-US" dirty="0"/>
              <a:t>Βελτιώνουν σημαντικά το </a:t>
            </a:r>
            <a:r>
              <a:rPr lang="el-GR" altLang="en-US" dirty="0" err="1"/>
              <a:t>bit</a:t>
            </a:r>
            <a:r>
              <a:rPr lang="el-GR" altLang="en-US" dirty="0"/>
              <a:t> </a:t>
            </a:r>
            <a:r>
              <a:rPr lang="el-GR" altLang="en-US" dirty="0" err="1"/>
              <a:t>error</a:t>
            </a:r>
            <a:r>
              <a:rPr lang="el-GR" altLang="en-US" dirty="0"/>
              <a:t> </a:t>
            </a:r>
            <a:r>
              <a:rPr lang="el-GR" altLang="en-US" dirty="0" err="1"/>
              <a:t>rate</a:t>
            </a:r>
            <a:endParaRPr lang="el-GR" altLang="en-US" dirty="0"/>
          </a:p>
          <a:p>
            <a:r>
              <a:rPr lang="el-GR" altLang="en-US" dirty="0"/>
              <a:t>Ασφάλεια </a:t>
            </a:r>
          </a:p>
          <a:p>
            <a:pPr lvl="1"/>
            <a:r>
              <a:rPr lang="el-GR" altLang="en-US" dirty="0"/>
              <a:t>Εξασφαλίζει την ασφαλή ανταλλαγή δεδομένων</a:t>
            </a:r>
          </a:p>
        </p:txBody>
      </p:sp>
    </p:spTree>
    <p:extLst>
      <p:ext uri="{BB962C8B-B14F-4D97-AF65-F5344CB8AC3E}">
        <p14:creationId xmlns:p14="http://schemas.microsoft.com/office/powerpoint/2010/main" val="193467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Πλεονεκτήματα του </a:t>
            </a:r>
            <a:r>
              <a:rPr lang="en-US" altLang="en-US" dirty="0"/>
              <a:t>WiMAX</a:t>
            </a:r>
            <a:r>
              <a:rPr lang="el-GR" altLang="en-US" dirty="0"/>
              <a:t> (</a:t>
            </a:r>
            <a:r>
              <a:rPr lang="en-US" altLang="en-US" dirty="0"/>
              <a:t>1</a:t>
            </a:r>
            <a:r>
              <a:rPr lang="el-GR" altLang="en-US" dirty="0"/>
              <a:t>/</a:t>
            </a:r>
            <a:r>
              <a:rPr lang="en-US" altLang="en-US" dirty="0"/>
              <a:t>3</a:t>
            </a:r>
            <a:r>
              <a:rPr lang="el-GR" altLang="en-US" dirty="0"/>
              <a:t>)</a:t>
            </a:r>
            <a:endParaRPr lang="el-GR" dirty="0"/>
          </a:p>
        </p:txBody>
      </p:sp>
      <p:pic>
        <p:nvPicPr>
          <p:cNvPr id="7" name="Picture Placeholder 6" descr="Προσαρμογή του ρυθμού μετάδοσης ανάλογα με την απόσταση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59" y="1916832"/>
            <a:ext cx="6233959" cy="252028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l-GR" altLang="en-US" dirty="0"/>
              <a:t>Παράδειγμα προσαρμογής του ρυθμού μετάδοσης ανάλογα με την απόσταση</a:t>
            </a:r>
          </a:p>
        </p:txBody>
      </p:sp>
    </p:spTree>
    <p:extLst>
      <p:ext uri="{BB962C8B-B14F-4D97-AF65-F5344CB8AC3E}">
        <p14:creationId xmlns:p14="http://schemas.microsoft.com/office/powerpoint/2010/main" val="355954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Εξοικείωση με το ασύρματο πρότυπο </a:t>
            </a:r>
            <a:r>
              <a:rPr lang="en-US" dirty="0"/>
              <a:t>WiMAX</a:t>
            </a:r>
          </a:p>
          <a:p>
            <a:r>
              <a:rPr lang="el-GR" dirty="0"/>
              <a:t>Παρουσίαση κύριων χαρακτηριστικών του προτύπου</a:t>
            </a:r>
          </a:p>
          <a:p>
            <a:r>
              <a:rPr lang="el-GR" dirty="0"/>
              <a:t>Κατανόηση των βασικών τεχνολογιών του</a:t>
            </a:r>
          </a:p>
          <a:p>
            <a:r>
              <a:rPr lang="el-GR" dirty="0"/>
              <a:t>Ανάλυση των πλεονεκτημάτων και μειονεκτημάτων του</a:t>
            </a:r>
          </a:p>
          <a:p>
            <a:r>
              <a:rPr lang="el-GR" dirty="0"/>
              <a:t>Παρουσίαση του </a:t>
            </a:r>
            <a:r>
              <a:rPr lang="en-US" dirty="0"/>
              <a:t>mobile WiMAX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Πλεονεκτήματα του </a:t>
            </a:r>
            <a:r>
              <a:rPr lang="en-US" altLang="en-US" dirty="0"/>
              <a:t>WiMAX</a:t>
            </a:r>
            <a:r>
              <a:rPr lang="el-GR" altLang="en-US" dirty="0"/>
              <a:t> (</a:t>
            </a:r>
            <a:r>
              <a:rPr lang="en-US" altLang="en-US" dirty="0"/>
              <a:t>2</a:t>
            </a:r>
            <a:r>
              <a:rPr lang="el-GR" altLang="en-US" dirty="0"/>
              <a:t>/</a:t>
            </a:r>
            <a:r>
              <a:rPr lang="en-US" altLang="en-US" dirty="0"/>
              <a:t>3</a:t>
            </a:r>
            <a:r>
              <a:rPr lang="el-GR" altLang="en-US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Ευελιξία και επεκτασιμότητα </a:t>
            </a:r>
          </a:p>
          <a:p>
            <a:pPr lvl="1"/>
            <a:r>
              <a:rPr lang="el-GR" dirty="0"/>
              <a:t>Επαναχρησιμοποίηση των καναλιών συχνότητας με αποτέλεσμα να αυξάνεται η συνολική ικανότητα των δικτύων</a:t>
            </a:r>
          </a:p>
          <a:p>
            <a:pPr lvl="1"/>
            <a:r>
              <a:rPr lang="el-GR" dirty="0"/>
              <a:t>Υποστηρίζει έλεγχο ισχύος και επιτρέπει ποιοτικές μετρήσεις καναλιών ως εργαλεία για την αποδοτική χρήση του φάσματος</a:t>
            </a:r>
          </a:p>
          <a:p>
            <a:pPr lvl="1"/>
            <a:r>
              <a:rPr lang="el-GR" dirty="0"/>
              <a:t>Ευκολία προσθήκης νέων τομέων (</a:t>
            </a:r>
            <a:r>
              <a:rPr lang="el-GR" dirty="0" err="1"/>
              <a:t>sectors</a:t>
            </a:r>
            <a:r>
              <a:rPr lang="el-GR" dirty="0"/>
              <a:t>) για μεγιστοποίηση της ικανότητας των κελιών</a:t>
            </a:r>
          </a:p>
          <a:p>
            <a:pPr lvl="1"/>
            <a:r>
              <a:rPr lang="el-GR" dirty="0"/>
              <a:t>Ιδανικό για επιχειρήσεις που υποχρεωτικά μετακινούνται συχνά</a:t>
            </a:r>
          </a:p>
        </p:txBody>
      </p:sp>
    </p:spTree>
    <p:extLst>
      <p:ext uri="{BB962C8B-B14F-4D97-AF65-F5344CB8AC3E}">
        <p14:creationId xmlns:p14="http://schemas.microsoft.com/office/powerpoint/2010/main" val="258385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Πλεονεκτήματα του </a:t>
            </a:r>
            <a:r>
              <a:rPr lang="en-US" altLang="en-US" dirty="0"/>
              <a:t>WiMAX</a:t>
            </a:r>
            <a:r>
              <a:rPr lang="el-GR" altLang="en-US" dirty="0"/>
              <a:t> (</a:t>
            </a:r>
            <a:r>
              <a:rPr lang="en-US" altLang="en-US" dirty="0"/>
              <a:t>3</a:t>
            </a:r>
            <a:r>
              <a:rPr lang="el-GR" altLang="en-US" dirty="0"/>
              <a:t>/</a:t>
            </a:r>
            <a:r>
              <a:rPr lang="en-US" altLang="en-US" dirty="0"/>
              <a:t>3</a:t>
            </a:r>
            <a:r>
              <a:rPr lang="el-GR" altLang="en-US" dirty="0"/>
              <a:t>)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Η δυναμική προσαρμοστική διαμόρφωση (</a:t>
            </a:r>
            <a:r>
              <a:rPr lang="en-US" altLang="en-US" dirty="0"/>
              <a:t>Dynamic Adaptive Modulation</a:t>
            </a:r>
            <a:r>
              <a:rPr lang="el-GR" altLang="en-US" dirty="0"/>
              <a:t>) επιτρέπει στο σταθμό βάσης να επιλέξει το ρυθμό μετάδοσης ανάλογα με την απόσταση</a:t>
            </a:r>
            <a:endParaRPr lang="en-US" altLang="en-US" dirty="0"/>
          </a:p>
          <a:p>
            <a:r>
              <a:rPr lang="el-GR" dirty="0"/>
              <a:t>Καλύπτει ευρείες γεωγραφικές εκτάσεις</a:t>
            </a:r>
            <a:endParaRPr lang="en-US" dirty="0"/>
          </a:p>
          <a:p>
            <a:r>
              <a:rPr lang="el-GR" dirty="0"/>
              <a:t>Μείωση εξόδων εγκατάστασης</a:t>
            </a:r>
          </a:p>
          <a:p>
            <a:pPr lvl="1"/>
            <a:r>
              <a:rPr lang="el-GR" dirty="0"/>
              <a:t>Επιτρέπει στους φορείς παροχής υπηρεσιών να αποφύγουν έξοδα που συνδέονται με την ανάπτυξη καλωδιακών υποδομών</a:t>
            </a:r>
          </a:p>
          <a:p>
            <a:pPr lvl="1"/>
            <a:r>
              <a:rPr lang="el-GR" dirty="0"/>
              <a:t>Σε πολύ λιγότερο χρόνο και με πολύ μικρότερο κόστος μπορεί να πραγματοποιηθεί μία ασύρματη </a:t>
            </a:r>
            <a:r>
              <a:rPr lang="el-GR" dirty="0" err="1"/>
              <a:t>ευρυζωνική</a:t>
            </a:r>
            <a:r>
              <a:rPr lang="el-GR" dirty="0"/>
              <a:t> πρόσβαση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Μειονεκτήματα του </a:t>
            </a:r>
            <a:r>
              <a:rPr lang="en-US" altLang="en-US"/>
              <a:t>WiMAX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Παρεμβολή ραδιοσυχνοτήτων (</a:t>
            </a:r>
            <a:r>
              <a:rPr lang="el-GR" altLang="en-US" dirty="0" err="1"/>
              <a:t>interference</a:t>
            </a:r>
            <a:r>
              <a:rPr lang="el-GR" altLang="en-US" dirty="0"/>
              <a:t>)</a:t>
            </a:r>
          </a:p>
          <a:p>
            <a:pPr lvl="1"/>
            <a:r>
              <a:rPr lang="el-GR" altLang="en-US" dirty="0"/>
              <a:t>Μπορεί να σταματήσει μια μετάδοση ή να μειώσει την απόδοσή της </a:t>
            </a:r>
          </a:p>
          <a:p>
            <a:pPr lvl="1"/>
            <a:r>
              <a:rPr lang="el-GR" altLang="en-US" dirty="0"/>
              <a:t>Μπορεί να μειωθεί με χρήση προσαρμοστικής διαμόρφωσης, με κατάλληλο σχεδιασμό του δικτύου, φιλτράρισμα, συγχρονισμό των σημάτων καθώς και με χρήση ενισχυτών ισχύος</a:t>
            </a:r>
          </a:p>
          <a:p>
            <a:r>
              <a:rPr lang="el-GR" altLang="en-US" dirty="0"/>
              <a:t>Τοποθέτηση υποδομής </a:t>
            </a:r>
          </a:p>
          <a:p>
            <a:pPr lvl="1"/>
            <a:r>
              <a:rPr lang="el-GR" altLang="en-US" dirty="0"/>
              <a:t>Αφορά τη φυσική θέση των στοιχείων υποδομής (κεραίες κλπ.)</a:t>
            </a:r>
          </a:p>
          <a:p>
            <a:pPr lvl="1"/>
            <a:r>
              <a:rPr lang="el-GR" altLang="en-US" dirty="0"/>
              <a:t>Δυσκολία στην εύρεση κατάλληλης τοποθεσίας για αποφυγή εμποδίων (δέντρα, κτίρια) </a:t>
            </a:r>
          </a:p>
        </p:txBody>
      </p:sp>
    </p:spTree>
    <p:extLst>
      <p:ext uri="{BB962C8B-B14F-4D97-AF65-F5344CB8AC3E}">
        <p14:creationId xmlns:p14="http://schemas.microsoft.com/office/powerpoint/2010/main" val="1570868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WiMAX</a:t>
            </a:r>
            <a:r>
              <a:rPr lang="el-GR" altLang="en-US" dirty="0"/>
              <a:t> – Φυσικό επίπεδο (1/</a:t>
            </a:r>
            <a:r>
              <a:rPr lang="en-US" altLang="en-US" dirty="0"/>
              <a:t>5</a:t>
            </a:r>
            <a:r>
              <a:rPr lang="el-GR" altLang="en-US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Χρήση </a:t>
            </a:r>
            <a:r>
              <a:rPr lang="en-US" altLang="en-US" dirty="0"/>
              <a:t>OFDM</a:t>
            </a:r>
            <a:r>
              <a:rPr lang="el-GR" altLang="en-US" dirty="0"/>
              <a:t> </a:t>
            </a:r>
            <a:r>
              <a:rPr lang="en-US" altLang="en-US" dirty="0"/>
              <a:t>(Orthogonal Frequency Division Multiplexing)</a:t>
            </a:r>
          </a:p>
          <a:p>
            <a:pPr lvl="1"/>
            <a:r>
              <a:rPr lang="en-US" altLang="en-US" dirty="0" err="1"/>
              <a:t>Σε</a:t>
            </a:r>
            <a:r>
              <a:rPr lang="en-US" altLang="en-US" dirty="0"/>
              <a:t> </a:t>
            </a:r>
            <a:r>
              <a:rPr lang="en-US" altLang="en-US" dirty="0" err="1"/>
              <a:t>έν</a:t>
            </a:r>
            <a:r>
              <a:rPr lang="en-US" altLang="en-US" dirty="0"/>
              <a:t>α κλασικό σύστημα παράλληλης μετάδοσης δεδομένων</a:t>
            </a:r>
            <a:r>
              <a:rPr lang="el-GR" altLang="en-US" dirty="0"/>
              <a:t>,</a:t>
            </a:r>
            <a:r>
              <a:rPr lang="en-US" altLang="en-US" dirty="0"/>
              <a:t> η </a:t>
            </a:r>
            <a:r>
              <a:rPr lang="en-US" altLang="en-US" dirty="0" err="1"/>
              <a:t>δι</a:t>
            </a:r>
            <a:r>
              <a:rPr lang="en-US" altLang="en-US" dirty="0"/>
              <a:t>αθέσιμη μπάντα συχνοτήτων διαιρείται σε N μη επικαλυπτόμενα υποκανάλια</a:t>
            </a:r>
          </a:p>
          <a:p>
            <a:pPr lvl="1"/>
            <a:r>
              <a:rPr lang="el-GR" altLang="en-US" dirty="0"/>
              <a:t>Στο </a:t>
            </a:r>
            <a:r>
              <a:rPr lang="en-US" altLang="en-US" dirty="0"/>
              <a:t>OFDM</a:t>
            </a:r>
            <a:r>
              <a:rPr lang="el-GR" altLang="en-US" dirty="0"/>
              <a:t> τα κανάλια είναι </a:t>
            </a:r>
            <a:r>
              <a:rPr lang="en-US" altLang="en-US" dirty="0"/>
              <a:t>επ</a:t>
            </a:r>
            <a:r>
              <a:rPr lang="en-US" altLang="en-US" dirty="0" err="1"/>
              <a:t>ικ</a:t>
            </a:r>
            <a:r>
              <a:rPr lang="en-US" altLang="en-US" dirty="0"/>
              <a:t>αλυπτόμενα</a:t>
            </a:r>
            <a:r>
              <a:rPr lang="el-GR" altLang="en-US" dirty="0"/>
              <a:t> αλλά ορθογώνια</a:t>
            </a:r>
            <a:r>
              <a:rPr lang="en-US" altLang="en-US" dirty="0"/>
              <a:t> </a:t>
            </a:r>
            <a:endParaRPr lang="el-GR" altLang="en-US" dirty="0"/>
          </a:p>
          <a:p>
            <a:r>
              <a:rPr lang="el-GR" altLang="en-US" dirty="0"/>
              <a:t>Χρήση </a:t>
            </a:r>
            <a:r>
              <a:rPr lang="en-US" altLang="en-US" dirty="0"/>
              <a:t>FEC (Forward Error Correction)</a:t>
            </a:r>
            <a:r>
              <a:rPr lang="el-GR" altLang="en-US" dirty="0"/>
              <a:t> </a:t>
            </a:r>
            <a:endParaRPr lang="en-US" altLang="en-US" dirty="0"/>
          </a:p>
          <a:p>
            <a:r>
              <a:rPr lang="el-GR" altLang="en-US" dirty="0"/>
              <a:t>Χρήση Προσαρμοστικής Διαμόρφωσης (</a:t>
            </a:r>
            <a:r>
              <a:rPr lang="en-US" altLang="en-US" dirty="0"/>
              <a:t>Adaptive Modulation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Χρήση </a:t>
            </a:r>
            <a:r>
              <a:rPr lang="en-US" altLang="en-US" dirty="0"/>
              <a:t>CRC (Cyclic Redundancy Check)</a:t>
            </a:r>
          </a:p>
        </p:txBody>
      </p:sp>
    </p:spTree>
    <p:extLst>
      <p:ext uri="{BB962C8B-B14F-4D97-AF65-F5344CB8AC3E}">
        <p14:creationId xmlns:p14="http://schemas.microsoft.com/office/powerpoint/2010/main" val="1293941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WiMAX – </a:t>
            </a:r>
            <a:r>
              <a:rPr lang="el-GR" altLang="en-US" dirty="0"/>
              <a:t>Φυσικό επίπεδο</a:t>
            </a:r>
            <a:r>
              <a:rPr lang="en-US" altLang="en-US" dirty="0"/>
              <a:t> (</a:t>
            </a:r>
            <a:r>
              <a:rPr lang="el-GR" altLang="en-US" dirty="0"/>
              <a:t>2</a:t>
            </a:r>
            <a:r>
              <a:rPr lang="en-US" altLang="en-US" dirty="0"/>
              <a:t>/5)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n-US" dirty="0"/>
              <a:t>Πλεονεκτήματα </a:t>
            </a:r>
            <a:r>
              <a:rPr lang="en-US" altLang="en-US" dirty="0"/>
              <a:t>OFDM:</a:t>
            </a:r>
            <a:endParaRPr lang="el-GR" altLang="en-US" dirty="0"/>
          </a:p>
          <a:p>
            <a:pPr lvl="1"/>
            <a:r>
              <a:rPr lang="en-US" altLang="en-US" dirty="0" err="1"/>
              <a:t>Το</a:t>
            </a:r>
            <a:r>
              <a:rPr lang="en-US" altLang="en-US" dirty="0"/>
              <a:t> OFDM α</a:t>
            </a:r>
            <a:r>
              <a:rPr lang="en-US" altLang="en-US" dirty="0" err="1"/>
              <a:t>ντι</a:t>
            </a:r>
            <a:r>
              <a:rPr lang="el-GR" altLang="en-US" dirty="0"/>
              <a:t>μ</a:t>
            </a:r>
            <a:r>
              <a:rPr lang="en-US" altLang="en-US" dirty="0" err="1"/>
              <a:t>ετω</a:t>
            </a:r>
            <a:r>
              <a:rPr lang="en-US" altLang="en-US" dirty="0"/>
              <a:t>πίζει αποτελεσματικά το φαινόμενο της πολυδιόδευσης (multipath)</a:t>
            </a:r>
            <a:endParaRPr lang="el-GR" altLang="en-US" dirty="0"/>
          </a:p>
          <a:p>
            <a:pPr lvl="1"/>
            <a:r>
              <a:rPr lang="el-GR" altLang="en-US" dirty="0"/>
              <a:t>Εξοικονομεί εύρος ζώνης σε σχέση με τα συστήματα μονής φέρουσας</a:t>
            </a:r>
          </a:p>
          <a:p>
            <a:pPr lvl="1"/>
            <a:r>
              <a:rPr lang="el-GR" altLang="en-US" dirty="0"/>
              <a:t>Υποστηρίζει </a:t>
            </a:r>
            <a:r>
              <a:rPr lang="en-US" altLang="en-US" dirty="0"/>
              <a:t>NLOS </a:t>
            </a:r>
            <a:r>
              <a:rPr lang="el-GR" altLang="en-US" dirty="0"/>
              <a:t>συνδέσεις</a:t>
            </a:r>
            <a:endParaRPr lang="en-US" altLang="en-US" dirty="0"/>
          </a:p>
          <a:p>
            <a:pPr lvl="1"/>
            <a:r>
              <a:rPr lang="el-GR" altLang="en-US" dirty="0"/>
              <a:t>Είναι ε</a:t>
            </a:r>
            <a:r>
              <a:rPr lang="en-US" altLang="en-US" dirty="0"/>
              <a:t>ξα</a:t>
            </a:r>
            <a:r>
              <a:rPr lang="en-US" altLang="en-US" dirty="0" err="1"/>
              <a:t>ιρετικά</a:t>
            </a:r>
            <a:r>
              <a:rPr lang="en-US" altLang="en-US" dirty="0"/>
              <a:t> ανθεκτικό στην παρεμβολή στενού φάσματος διότι τέτοιου είδους παρεμβολή επηρεάζει μόνο ένα μικρό ποσοστό των υποφερουσών</a:t>
            </a:r>
          </a:p>
        </p:txBody>
      </p:sp>
    </p:spTree>
    <p:extLst>
      <p:ext uri="{BB962C8B-B14F-4D97-AF65-F5344CB8AC3E}">
        <p14:creationId xmlns:p14="http://schemas.microsoft.com/office/powerpoint/2010/main" val="301191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WiMAX</a:t>
            </a:r>
            <a:r>
              <a:rPr lang="el-GR" altLang="en-US" dirty="0"/>
              <a:t> – Φυσικό επίπεδο</a:t>
            </a:r>
            <a:r>
              <a:rPr lang="en-US" altLang="en-US" dirty="0"/>
              <a:t> </a:t>
            </a:r>
            <a:r>
              <a:rPr lang="el-GR" altLang="en-US" dirty="0"/>
              <a:t>(3/</a:t>
            </a:r>
            <a:r>
              <a:rPr lang="en-US" altLang="en-US" dirty="0"/>
              <a:t>5</a:t>
            </a:r>
            <a:r>
              <a:rPr lang="el-GR" altLang="en-US" dirty="0"/>
              <a:t>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Adaptive Modulation:</a:t>
            </a:r>
          </a:p>
          <a:p>
            <a:pPr lvl="1"/>
            <a:r>
              <a:rPr lang="el-GR" altLang="en-US" dirty="0"/>
              <a:t>Προσαρμόζει την ποιότητα διαβάθμισης της ζεύξης ενώ προσφέρει το μέγιστο ρυθμό μετάδοσης για δεδομένα σενάρια ανάπτυξης</a:t>
            </a:r>
          </a:p>
          <a:p>
            <a:pPr lvl="1"/>
            <a:r>
              <a:rPr lang="el-GR" altLang="en-US" dirty="0"/>
              <a:t>Χρησιμοποιεί 8 διαφορετικούς τύπους διαμόρφωσης</a:t>
            </a:r>
          </a:p>
        </p:txBody>
      </p:sp>
    </p:spTree>
    <p:extLst>
      <p:ext uri="{BB962C8B-B14F-4D97-AF65-F5344CB8AC3E}">
        <p14:creationId xmlns:p14="http://schemas.microsoft.com/office/powerpoint/2010/main" val="1847418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WiMAX</a:t>
            </a:r>
            <a:r>
              <a:rPr lang="el-GR" altLang="en-US" dirty="0"/>
              <a:t> – Φυσικό επίπεδο</a:t>
            </a:r>
            <a:r>
              <a:rPr lang="en-US" altLang="en-US" dirty="0"/>
              <a:t> </a:t>
            </a:r>
            <a:r>
              <a:rPr lang="el-GR" altLang="en-US" dirty="0"/>
              <a:t>(4/5)</a:t>
            </a:r>
            <a:endParaRPr lang="el-GR" dirty="0"/>
          </a:p>
        </p:txBody>
      </p:sp>
      <p:pic>
        <p:nvPicPr>
          <p:cNvPr id="13" name="Picture Placeholder 12" descr="8 τύποι διαμόρφωσης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1" y="1637003"/>
            <a:ext cx="7271927" cy="2944125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/>
              <a:t>Οι 8 τύποι </a:t>
            </a:r>
            <a:r>
              <a:rPr lang="el-GR" altLang="en-US" dirty="0"/>
              <a:t>διαμόρφωσης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65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WiMAX</a:t>
            </a:r>
            <a:r>
              <a:rPr lang="el-GR" altLang="en-US" dirty="0"/>
              <a:t> – Φυσικό επίπεδο</a:t>
            </a:r>
            <a:r>
              <a:rPr lang="en-US" altLang="en-US" dirty="0"/>
              <a:t> </a:t>
            </a:r>
            <a:r>
              <a:rPr lang="el-GR" altLang="en-US" dirty="0"/>
              <a:t>(5/5)</a:t>
            </a:r>
            <a:endParaRPr lang="el-GR" dirty="0"/>
          </a:p>
        </p:txBody>
      </p:sp>
      <p:pic>
        <p:nvPicPr>
          <p:cNvPr id="10" name="Picture Placeholder 9" descr="Σύνοψη χαρακτηριστικών και πλεονεκτημάτων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3" y="1621398"/>
            <a:ext cx="7466983" cy="317575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dirty="0"/>
              <a:t>Σύνοψη χαρακτηριστικών και πλεονεκτημάτων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90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WiMAX</a:t>
            </a:r>
            <a:r>
              <a:rPr lang="el-GR" altLang="en-US" dirty="0"/>
              <a:t> – </a:t>
            </a:r>
            <a:r>
              <a:rPr lang="el-GR" altLang="en-US" dirty="0" err="1"/>
              <a:t>Υπο</a:t>
            </a:r>
            <a:r>
              <a:rPr lang="el-GR" altLang="en-US" dirty="0"/>
              <a:t>-επίπεδο πρόσβασης στο μέσο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Το επίπεδο </a:t>
            </a:r>
            <a:r>
              <a:rPr lang="en-US" altLang="en-US" dirty="0"/>
              <a:t>MAC </a:t>
            </a:r>
            <a:r>
              <a:rPr lang="el-GR" altLang="en-US" dirty="0"/>
              <a:t>σχεδιάστηκε ώστε</a:t>
            </a:r>
            <a:r>
              <a:rPr lang="en-US" altLang="en-US" dirty="0"/>
              <a:t>:</a:t>
            </a:r>
          </a:p>
          <a:p>
            <a:pPr lvl="1"/>
            <a:r>
              <a:rPr lang="el-GR" altLang="en-US" dirty="0"/>
              <a:t>Να ικανοποιεί εφαρμογές </a:t>
            </a:r>
            <a:r>
              <a:rPr lang="en-US" dirty="0"/>
              <a:t>point-to-multipoint</a:t>
            </a:r>
            <a:endParaRPr lang="el-GR" altLang="en-US" dirty="0"/>
          </a:p>
          <a:p>
            <a:pPr lvl="1"/>
            <a:r>
              <a:rPr lang="el-GR" altLang="en-US" dirty="0"/>
              <a:t>Να παρέχει </a:t>
            </a:r>
            <a:r>
              <a:rPr lang="en-US" altLang="en-US" dirty="0"/>
              <a:t>υπ</a:t>
            </a:r>
            <a:r>
              <a:rPr lang="en-US" altLang="en-US" dirty="0" err="1"/>
              <a:t>ηρεσ</a:t>
            </a:r>
            <a:r>
              <a:rPr lang="el-GR" altLang="en-US" dirty="0" err="1"/>
              <a:t>ίες</a:t>
            </a:r>
            <a:r>
              <a:rPr lang="en-US" altLang="en-US" dirty="0"/>
              <a:t> </a:t>
            </a:r>
            <a:r>
              <a:rPr lang="en-US" altLang="en-US" dirty="0" err="1"/>
              <a:t>υψηλών</a:t>
            </a:r>
            <a:r>
              <a:rPr lang="en-US" altLang="en-US" dirty="0"/>
              <a:t> τα</a:t>
            </a:r>
            <a:r>
              <a:rPr lang="en-US" altLang="en-US" dirty="0" err="1"/>
              <a:t>χυτήτων</a:t>
            </a:r>
            <a:r>
              <a:rPr lang="en-US" altLang="en-US" dirty="0"/>
              <a:t> </a:t>
            </a:r>
            <a:r>
              <a:rPr lang="en-US" altLang="en-US" dirty="0" err="1"/>
              <a:t>με</a:t>
            </a:r>
            <a:r>
              <a:rPr lang="en-US" altLang="en-US" dirty="0"/>
              <a:t> </a:t>
            </a:r>
            <a:r>
              <a:rPr lang="en-US" altLang="en-US" dirty="0" err="1"/>
              <a:t>δεδομένο</a:t>
            </a:r>
            <a:r>
              <a:rPr lang="en-US" altLang="en-US" dirty="0"/>
              <a:t> SLA (Service Level Agreement)</a:t>
            </a:r>
            <a:endParaRPr lang="el-GR" altLang="en-US" dirty="0"/>
          </a:p>
          <a:p>
            <a:pPr lvl="1"/>
            <a:r>
              <a:rPr lang="el-GR" altLang="en-US" dirty="0"/>
              <a:t>Να παρέχει υπηρεσίες πραγματικού </a:t>
            </a:r>
            <a:r>
              <a:rPr lang="en-US" altLang="en-US" dirty="0" err="1"/>
              <a:t>χρόνου</a:t>
            </a:r>
            <a:r>
              <a:rPr lang="en-US" altLang="en-US" dirty="0"/>
              <a:t>, </a:t>
            </a:r>
            <a:r>
              <a:rPr lang="en-US" altLang="en-US" dirty="0" err="1"/>
              <a:t>οι</a:t>
            </a:r>
            <a:r>
              <a:rPr lang="en-US" altLang="en-US" dirty="0"/>
              <a:t> οπ</a:t>
            </a:r>
            <a:r>
              <a:rPr lang="en-US" altLang="en-US" dirty="0" err="1"/>
              <a:t>οίες</a:t>
            </a:r>
            <a:r>
              <a:rPr lang="el-GR" altLang="en-US" dirty="0"/>
              <a:t>,</a:t>
            </a:r>
            <a:r>
              <a:rPr lang="en-US" altLang="en-US" dirty="0"/>
              <a:t> όπ</a:t>
            </a:r>
            <a:r>
              <a:rPr lang="en-US" altLang="en-US" dirty="0" err="1"/>
              <a:t>ως</a:t>
            </a:r>
            <a:r>
              <a:rPr lang="en-US" altLang="en-US" dirty="0"/>
              <a:t> </a:t>
            </a:r>
            <a:r>
              <a:rPr lang="en-US" altLang="en-US" dirty="0" err="1"/>
              <a:t>είν</a:t>
            </a:r>
            <a:r>
              <a:rPr lang="en-US" altLang="en-US" dirty="0"/>
              <a:t>αι γνωστό είναι ευαίσθητες στην καθυστέρηση</a:t>
            </a:r>
            <a:endParaRPr lang="el-GR" altLang="en-US" dirty="0"/>
          </a:p>
          <a:p>
            <a:pPr lvl="1"/>
            <a:r>
              <a:rPr lang="el-GR" altLang="en-US" dirty="0"/>
              <a:t>Παρέχει μία </a:t>
            </a:r>
            <a:r>
              <a:rPr lang="el-GR" altLang="en-US" dirty="0" err="1"/>
              <a:t>διεπαφή</a:t>
            </a:r>
            <a:r>
              <a:rPr lang="el-GR" altLang="en-US" dirty="0"/>
              <a:t> (</a:t>
            </a:r>
            <a:r>
              <a:rPr lang="en-US" altLang="en-US" dirty="0"/>
              <a:t>Interface</a:t>
            </a:r>
            <a:r>
              <a:rPr lang="el-GR" altLang="en-US" dirty="0"/>
              <a:t>)</a:t>
            </a:r>
            <a:r>
              <a:rPr lang="en-US" altLang="en-US" dirty="0"/>
              <a:t> </a:t>
            </a:r>
            <a:r>
              <a:rPr lang="el-GR" altLang="en-US" dirty="0"/>
              <a:t>μεταξύ των </a:t>
            </a:r>
            <a:r>
              <a:rPr lang="en-US" altLang="en-US" dirty="0"/>
              <a:t>Physical, Transport layer</a:t>
            </a:r>
          </a:p>
        </p:txBody>
      </p:sp>
    </p:spTree>
    <p:extLst>
      <p:ext uri="{BB962C8B-B14F-4D97-AF65-F5344CB8AC3E}">
        <p14:creationId xmlns:p14="http://schemas.microsoft.com/office/powerpoint/2010/main" val="482180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WiMAX</a:t>
            </a:r>
            <a:r>
              <a:rPr lang="el-GR" altLang="en-US" dirty="0"/>
              <a:t> – </a:t>
            </a:r>
            <a:r>
              <a:rPr lang="el-GR" altLang="en-US" dirty="0" err="1"/>
              <a:t>Υπο</a:t>
            </a:r>
            <a:r>
              <a:rPr lang="el-GR" altLang="en-US" dirty="0"/>
              <a:t>-επίπεδο πρόσβασης στο μέσο (2/2)</a:t>
            </a:r>
            <a:endParaRPr lang="en-US" dirty="0"/>
          </a:p>
        </p:txBody>
      </p:sp>
      <p:pic>
        <p:nvPicPr>
          <p:cNvPr id="7" name="Picture Placeholder 6" descr="Χαρακτηριστικά και πλεονεκτήματα MAC Layer &#10;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55" y="1556792"/>
            <a:ext cx="6304390" cy="3506522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Χαρακτηριστικά και πλεονεκτήματα σχεδίασης </a:t>
            </a:r>
            <a:r>
              <a:rPr lang="en-US" altLang="en-US" dirty="0"/>
              <a:t>MAC Layer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dirty="0"/>
              <a:t>Βασικές Έννοιες και Ορισμοί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WiMAX</a:t>
            </a:r>
            <a:endParaRPr lang="el-GR" altLang="en-US" dirty="0"/>
          </a:p>
          <a:p>
            <a:pPr>
              <a:lnSpc>
                <a:spcPct val="90000"/>
              </a:lnSpc>
            </a:pPr>
            <a:r>
              <a:rPr lang="el-GR" altLang="en-US" dirty="0"/>
              <a:t>Τοπολογίες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Υποστηριζόμενες υπηρεσίες</a:t>
            </a:r>
          </a:p>
          <a:p>
            <a:pPr>
              <a:lnSpc>
                <a:spcPct val="90000"/>
              </a:lnSpc>
            </a:pPr>
            <a:r>
              <a:rPr lang="el-GR" altLang="en-US" dirty="0" err="1"/>
              <a:t>Mobile</a:t>
            </a:r>
            <a:r>
              <a:rPr lang="el-GR" altLang="en-US" dirty="0"/>
              <a:t> </a:t>
            </a:r>
            <a:r>
              <a:rPr lang="el-GR" altLang="en-US" dirty="0" err="1"/>
              <a:t>WiMAX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LTE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WiMax</a:t>
            </a:r>
            <a:r>
              <a:rPr lang="en-US" altLang="en-US" dirty="0"/>
              <a:t> – Επίπ</a:t>
            </a:r>
            <a:r>
              <a:rPr lang="en-US" altLang="en-US" dirty="0" err="1"/>
              <a:t>εδο</a:t>
            </a:r>
            <a:r>
              <a:rPr lang="en-US" altLang="en-US" dirty="0"/>
              <a:t> </a:t>
            </a:r>
            <a:r>
              <a:rPr lang="en-US" altLang="en-US" dirty="0" err="1"/>
              <a:t>Σύγκλισης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Πάνω από το επίπεδο </a:t>
            </a:r>
            <a:r>
              <a:rPr lang="en-US" dirty="0"/>
              <a:t>MAC</a:t>
            </a:r>
            <a:r>
              <a:rPr lang="el-GR" dirty="0"/>
              <a:t> υπάρχει ένα επίπεδο σύγκλισης. </a:t>
            </a:r>
            <a:r>
              <a:rPr lang="en-US" dirty="0" err="1"/>
              <a:t>Έν</a:t>
            </a:r>
            <a:r>
              <a:rPr lang="en-US" dirty="0"/>
              <a:t>α πρωτόκολλο επιπέδου σύγκλισης μπορεί:</a:t>
            </a:r>
            <a:endParaRPr lang="el-GR" dirty="0"/>
          </a:p>
          <a:p>
            <a:pPr lvl="1"/>
            <a:r>
              <a:rPr lang="el-GR" dirty="0"/>
              <a:t>Να ενσωματώνει την  </a:t>
            </a:r>
            <a:r>
              <a:rPr lang="en-US" dirty="0"/>
              <a:t>PDU</a:t>
            </a:r>
            <a:r>
              <a:rPr lang="el-GR" dirty="0"/>
              <a:t> (</a:t>
            </a:r>
            <a:r>
              <a:rPr lang="en-US" dirty="0"/>
              <a:t>protocol data unit</a:t>
            </a:r>
            <a:r>
              <a:rPr lang="el-GR" dirty="0"/>
              <a:t>) </a:t>
            </a:r>
            <a:r>
              <a:rPr lang="el-GR" dirty="0" err="1"/>
              <a:t>πλαισιοποίηση</a:t>
            </a:r>
            <a:r>
              <a:rPr lang="el-GR" dirty="0"/>
              <a:t> των ανώτερων επιπέδων στα τοπικά </a:t>
            </a:r>
            <a:r>
              <a:rPr lang="en-US" dirty="0"/>
              <a:t>MAC</a:t>
            </a:r>
            <a:r>
              <a:rPr lang="el-GR" dirty="0"/>
              <a:t>/</a:t>
            </a:r>
            <a:r>
              <a:rPr lang="en-US" dirty="0"/>
              <a:t>PHY</a:t>
            </a:r>
            <a:r>
              <a:rPr lang="el-GR" dirty="0"/>
              <a:t> πλαίσια</a:t>
            </a:r>
          </a:p>
          <a:p>
            <a:pPr lvl="1"/>
            <a:r>
              <a:rPr lang="el-GR" dirty="0"/>
              <a:t>Να χαρτογραφεί τις διευθύνσεις των ανώτερων επιπέδων με 802.16 διευθύνσεις</a:t>
            </a:r>
          </a:p>
          <a:p>
            <a:pPr lvl="1"/>
            <a:r>
              <a:rPr lang="el-GR" dirty="0"/>
              <a:t>Να μεταφράζει τις παραμέτρους ποιότητας υπηρεσίας των ανώτερων επιπέδων σε 802.16 </a:t>
            </a:r>
            <a:r>
              <a:rPr lang="en-US" dirty="0"/>
              <a:t>MAC</a:t>
            </a:r>
            <a:r>
              <a:rPr lang="el-GR" dirty="0"/>
              <a:t> τυποποίηση</a:t>
            </a:r>
          </a:p>
          <a:p>
            <a:pPr lvl="1"/>
            <a:r>
              <a:rPr lang="el-GR" dirty="0"/>
              <a:t>Να προσαρμόζει τις χρονικές εξαρτήσεις της κίνησης των ανώτερων επιπέδων στην αντίστοιχη </a:t>
            </a:r>
            <a:r>
              <a:rPr lang="en-US" dirty="0"/>
              <a:t>MAC</a:t>
            </a:r>
            <a:r>
              <a:rPr lang="el-GR" dirty="0"/>
              <a:t> υπηρεσία</a:t>
            </a:r>
          </a:p>
        </p:txBody>
      </p:sp>
    </p:spTree>
    <p:extLst>
      <p:ext uri="{BB962C8B-B14F-4D97-AF65-F5344CB8AC3E}">
        <p14:creationId xmlns:p14="http://schemas.microsoft.com/office/powerpoint/2010/main" val="510378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QoS </a:t>
            </a:r>
            <a:r>
              <a:rPr lang="el-GR" altLang="en-US" dirty="0"/>
              <a:t>και </a:t>
            </a:r>
            <a:r>
              <a:rPr lang="en-US" altLang="en-US" dirty="0"/>
              <a:t>WiMAX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altLang="en-US" dirty="0"/>
              <a:t>Το πρότυπο ΙΕΕΕ 802.16 έχει σχεδιαστεί έτσι ώστε να παρέχει στους χρήστες, όταν οι ίδιοι το επιθυμούν, εγγυημένο ρυθμό μετάδοσης και ταυτόχρονα κίνηση </a:t>
            </a:r>
            <a:r>
              <a:rPr lang="el-GR" altLang="en-US" dirty="0" err="1"/>
              <a:t>best</a:t>
            </a:r>
            <a:r>
              <a:rPr lang="el-GR" altLang="en-US" dirty="0"/>
              <a:t> </a:t>
            </a:r>
            <a:r>
              <a:rPr lang="el-GR" altLang="en-US" dirty="0" err="1"/>
              <a:t>effort</a:t>
            </a:r>
            <a:endParaRPr lang="el-GR" altLang="en-US" dirty="0"/>
          </a:p>
          <a:p>
            <a:pPr>
              <a:lnSpc>
                <a:spcPct val="120000"/>
              </a:lnSpc>
            </a:pPr>
            <a:r>
              <a:rPr lang="el-GR" altLang="en-US" dirty="0"/>
              <a:t>Δηλαδή, αν δύο χρήστες καλύπτονται από το ίδιο Base Station, είναι δυνατό ο ένας χρήστης να έχει εγγυημένη ποιότητα υπηρεσίας και ο δεύτερος χρήστης να δέχεται και να στέλνει απλή IP κίνηση </a:t>
            </a:r>
            <a:r>
              <a:rPr lang="el-GR" altLang="en-US" dirty="0" err="1"/>
              <a:t>best</a:t>
            </a:r>
            <a:r>
              <a:rPr lang="el-GR" altLang="en-US" dirty="0"/>
              <a:t> </a:t>
            </a:r>
            <a:r>
              <a:rPr lang="el-GR" altLang="en-US" dirty="0" err="1"/>
              <a:t>effort</a:t>
            </a:r>
            <a:endParaRPr lang="el-GR" altLang="en-US" dirty="0"/>
          </a:p>
          <a:p>
            <a:pPr>
              <a:lnSpc>
                <a:spcPct val="120000"/>
              </a:lnSpc>
            </a:pPr>
            <a:r>
              <a:rPr lang="el-GR" altLang="en-US" dirty="0"/>
              <a:t>Κάτι τέτοιο με το πρότυπο 802.11 δεν ήταν δυνατό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92796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Υπ</a:t>
            </a:r>
            <a:r>
              <a:rPr lang="en-US" altLang="en-US" dirty="0" err="1"/>
              <a:t>ηρεσίες</a:t>
            </a:r>
            <a:r>
              <a:rPr lang="en-US" altLang="en-US" dirty="0"/>
              <a:t> </a:t>
            </a:r>
            <a:r>
              <a:rPr lang="en-US" altLang="en-US" dirty="0" err="1"/>
              <a:t>Χρονο</a:t>
            </a:r>
            <a:r>
              <a:rPr lang="en-US" altLang="en-US" dirty="0"/>
              <a:t>προγραμματισμού (Scheduling Services) (1/</a:t>
            </a:r>
            <a:r>
              <a:rPr lang="el-GR" altLang="en-US" dirty="0"/>
              <a:t>2</a:t>
            </a:r>
            <a:r>
              <a:rPr lang="en-US" altLang="en-US" dirty="0"/>
              <a:t>)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Αναπαριστούν τους μηχανισμούς μεταχείρισης δεδομένων, που υποστηρίζεται από το </a:t>
            </a:r>
            <a:r>
              <a:rPr lang="en-US" altLang="en-US" dirty="0"/>
              <a:t>MAC</a:t>
            </a:r>
            <a:r>
              <a:rPr lang="el-GR" altLang="en-US" dirty="0"/>
              <a:t>, για τη μετάδοση δεδομένων σε μία σύνδεση</a:t>
            </a:r>
          </a:p>
          <a:p>
            <a:r>
              <a:rPr lang="el-GR" altLang="en-US" dirty="0"/>
              <a:t>Κάθε σύνδεση συσχετίζεται με μια υπηρεσία δεδομένων και η υπηρεσία συσχετίζεται με ένα σύνολο </a:t>
            </a:r>
            <a:r>
              <a:rPr lang="en-US" altLang="en-US" dirty="0"/>
              <a:t>QoS</a:t>
            </a:r>
            <a:r>
              <a:rPr lang="el-GR" altLang="en-US" dirty="0"/>
              <a:t> παραμέτρων που προσδιορίζουν την συμπεριφορά της. </a:t>
            </a:r>
            <a:r>
              <a:rPr lang="en-US" altLang="en-US" dirty="0"/>
              <a:t>Υπ</a:t>
            </a:r>
            <a:r>
              <a:rPr lang="en-US" altLang="en-US" dirty="0" err="1"/>
              <a:t>οστηρίζοντ</a:t>
            </a:r>
            <a:r>
              <a:rPr lang="en-US" altLang="en-US" dirty="0"/>
              <a:t>αι τέσσερις υπηρεσίες:</a:t>
            </a:r>
          </a:p>
          <a:p>
            <a:r>
              <a:rPr lang="en-US" altLang="en-US" dirty="0"/>
              <a:t>UGS</a:t>
            </a:r>
            <a:r>
              <a:rPr lang="el-GR" altLang="en-US" dirty="0"/>
              <a:t> (</a:t>
            </a:r>
            <a:r>
              <a:rPr lang="en-US" altLang="en-US" dirty="0"/>
              <a:t>Unsolicited Grant Service</a:t>
            </a:r>
            <a:r>
              <a:rPr lang="el-GR" altLang="en-US" dirty="0"/>
              <a:t>) </a:t>
            </a:r>
          </a:p>
          <a:p>
            <a:pPr lvl="1"/>
            <a:r>
              <a:rPr lang="el-GR" altLang="en-US" dirty="0"/>
              <a:t>Η υπηρεσία </a:t>
            </a:r>
            <a:r>
              <a:rPr lang="en-US" altLang="en-US" dirty="0"/>
              <a:t>UGS</a:t>
            </a:r>
            <a:r>
              <a:rPr lang="el-GR" altLang="en-US" dirty="0"/>
              <a:t> έχει σχεδιαστεί για να υποστηρίξει </a:t>
            </a:r>
            <a:r>
              <a:rPr lang="en-US" altLang="en-US" dirty="0"/>
              <a:t>service flow</a:t>
            </a:r>
            <a:r>
              <a:rPr lang="el-GR" altLang="en-US" dirty="0"/>
              <a:t> πραγματικού χρόνου που δημιουργούν σε περιοδική βάση πακέτα δεδομένων σταθερού μεγέθους</a:t>
            </a:r>
          </a:p>
        </p:txBody>
      </p:sp>
    </p:spTree>
    <p:extLst>
      <p:ext uri="{BB962C8B-B14F-4D97-AF65-F5344CB8AC3E}">
        <p14:creationId xmlns:p14="http://schemas.microsoft.com/office/powerpoint/2010/main" val="532596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Υπ</a:t>
            </a:r>
            <a:r>
              <a:rPr lang="en-US" altLang="en-US" dirty="0" err="1"/>
              <a:t>ηρεσίες</a:t>
            </a:r>
            <a:r>
              <a:rPr lang="en-US" altLang="en-US" dirty="0"/>
              <a:t> </a:t>
            </a:r>
            <a:r>
              <a:rPr lang="en-US" altLang="en-US" dirty="0" err="1"/>
              <a:t>Χρονο</a:t>
            </a:r>
            <a:r>
              <a:rPr lang="en-US" altLang="en-US" dirty="0"/>
              <a:t>προγραμματισμού (Scheduling Services) (</a:t>
            </a:r>
            <a:r>
              <a:rPr lang="el-GR" altLang="en-US" dirty="0"/>
              <a:t>2</a:t>
            </a:r>
            <a:r>
              <a:rPr lang="en-US" altLang="en-US" dirty="0"/>
              <a:t>/</a:t>
            </a:r>
            <a:r>
              <a:rPr lang="el-GR" altLang="en-US" dirty="0"/>
              <a:t>2</a:t>
            </a:r>
            <a:r>
              <a:rPr lang="en-US" altLang="en-US" dirty="0"/>
              <a:t>)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err="1"/>
              <a:t>rTPS</a:t>
            </a:r>
            <a:r>
              <a:rPr lang="en-US" altLang="en-US" dirty="0"/>
              <a:t> </a:t>
            </a:r>
            <a:endParaRPr lang="el-GR" altLang="en-US" dirty="0"/>
          </a:p>
          <a:p>
            <a:pPr lvl="1"/>
            <a:r>
              <a:rPr lang="el-GR" altLang="en-US" dirty="0"/>
              <a:t>Η υπηρεσία </a:t>
            </a:r>
            <a:r>
              <a:rPr lang="en-US" altLang="en-US" dirty="0" err="1"/>
              <a:t>rTPS</a:t>
            </a:r>
            <a:r>
              <a:rPr lang="el-GR" altLang="en-US" dirty="0"/>
              <a:t> έχει σχεδιαστεί για να υποστηρίξει </a:t>
            </a:r>
            <a:r>
              <a:rPr lang="en-US" altLang="en-US" dirty="0"/>
              <a:t>service flows</a:t>
            </a:r>
            <a:r>
              <a:rPr lang="el-GR" altLang="en-US" dirty="0"/>
              <a:t> πραγματικού χρόνου που δημιουργούν πακέτα δεδομένων διαφόρων μεγεθών σε περιοδική βάση</a:t>
            </a:r>
          </a:p>
          <a:p>
            <a:r>
              <a:rPr lang="en-US" altLang="en-US" dirty="0" err="1"/>
              <a:t>nrTPS</a:t>
            </a:r>
            <a:r>
              <a:rPr lang="el-GR" altLang="en-US" dirty="0"/>
              <a:t> </a:t>
            </a:r>
          </a:p>
          <a:p>
            <a:pPr lvl="1"/>
            <a:r>
              <a:rPr lang="el-GR" altLang="en-US" dirty="0"/>
              <a:t>Η υπηρεσία </a:t>
            </a:r>
            <a:r>
              <a:rPr lang="en-US" altLang="en-US" dirty="0" err="1"/>
              <a:t>nrTPS</a:t>
            </a:r>
            <a:r>
              <a:rPr lang="el-GR" altLang="en-US" dirty="0"/>
              <a:t> υποστηρίζει υπηρεσίες μη-πραγματικού χρόνου που απαιτούν μεταβλητό μέγεθος πακέτων και ένα ελάχιστο ρυθμό μετάδοσης</a:t>
            </a:r>
          </a:p>
          <a:p>
            <a:r>
              <a:rPr lang="en-US" altLang="en-US" dirty="0"/>
              <a:t>BE</a:t>
            </a:r>
            <a:r>
              <a:rPr lang="el-GR" altLang="en-US" dirty="0"/>
              <a:t> </a:t>
            </a:r>
          </a:p>
          <a:p>
            <a:pPr lvl="1"/>
            <a:r>
              <a:rPr lang="el-GR" altLang="en-US" dirty="0"/>
              <a:t>Υποστηρίζει μετάδοση κίνησης που δεν απαιτεί ένα ελάχιστο εγγυημένο ρυθμό μετάδοσης, δηλαδή </a:t>
            </a:r>
            <a:r>
              <a:rPr lang="en-US" altLang="en-US" dirty="0"/>
              <a:t>best effort</a:t>
            </a:r>
            <a:r>
              <a:rPr lang="el-GR" altLang="en-US" dirty="0"/>
              <a:t> κίνησης</a:t>
            </a:r>
          </a:p>
        </p:txBody>
      </p:sp>
    </p:spTree>
    <p:extLst>
      <p:ext uri="{BB962C8B-B14F-4D97-AF65-F5344CB8AC3E}">
        <p14:creationId xmlns:p14="http://schemas.microsoft.com/office/powerpoint/2010/main" val="1247463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Ασφάλεια</a:t>
            </a:r>
            <a:r>
              <a:rPr lang="en-US" altLang="en-US"/>
              <a:t> </a:t>
            </a:r>
            <a:r>
              <a:rPr lang="el-GR" altLang="en-US"/>
              <a:t>και </a:t>
            </a:r>
            <a:r>
              <a:rPr lang="en-US" altLang="en-US"/>
              <a:t>WiMAX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/>
              <a:t>Την ασφαλή μετάδοση των δεδομένων στο </a:t>
            </a:r>
            <a:r>
              <a:rPr lang="el-GR" altLang="en-US" dirty="0" err="1"/>
              <a:t>WiMAX</a:t>
            </a:r>
            <a:r>
              <a:rPr lang="el-GR" altLang="en-US"/>
              <a:t> αναλαμβάνουν </a:t>
            </a:r>
            <a:r>
              <a:rPr lang="el-GR" altLang="en-US" dirty="0"/>
              <a:t>οι αλγόριθμοι κρυπτογράφησης </a:t>
            </a:r>
          </a:p>
          <a:p>
            <a:r>
              <a:rPr lang="en-US" dirty="0"/>
              <a:t>Advanced Encryption Standard (AES) with 128-bit key </a:t>
            </a:r>
            <a:endParaRPr lang="el-GR" dirty="0"/>
          </a:p>
          <a:p>
            <a:r>
              <a:rPr lang="en-US" dirty="0" err="1"/>
              <a:t>Rivest</a:t>
            </a:r>
            <a:r>
              <a:rPr lang="en-US" dirty="0"/>
              <a:t>, Shamir and </a:t>
            </a:r>
            <a:r>
              <a:rPr lang="en-US" dirty="0" err="1"/>
              <a:t>Adleman</a:t>
            </a:r>
            <a:r>
              <a:rPr lang="en-US" dirty="0"/>
              <a:t> (RSA) with 1024-bit key </a:t>
            </a:r>
            <a:endParaRPr lang="el-GR" dirty="0"/>
          </a:p>
          <a:p>
            <a:r>
              <a:rPr lang="fr-FR" dirty="0"/>
              <a:t>Triple </a:t>
            </a:r>
            <a:r>
              <a:rPr lang="el-GR" altLang="en-US" dirty="0" err="1"/>
              <a:t>Data</a:t>
            </a:r>
            <a:r>
              <a:rPr lang="fr-FR" dirty="0"/>
              <a:t> </a:t>
            </a:r>
            <a:r>
              <a:rPr lang="fr-FR" dirty="0" err="1"/>
              <a:t>Encryption</a:t>
            </a:r>
            <a:r>
              <a:rPr lang="fr-FR" dirty="0"/>
              <a:t> Standard (3-DES) </a:t>
            </a:r>
            <a:endParaRPr lang="el-GR" dirty="0"/>
          </a:p>
          <a:p>
            <a:r>
              <a:rPr lang="el-GR" altLang="en-US" dirty="0"/>
              <a:t>Με τη μέθοδο </a:t>
            </a:r>
            <a:r>
              <a:rPr lang="el-GR" altLang="en-US" dirty="0" err="1"/>
              <a:t>Triple</a:t>
            </a:r>
            <a:r>
              <a:rPr lang="el-GR" altLang="en-US" dirty="0"/>
              <a:t>-DES, το μήνυμα κωδικοποιείται τρεις φορές, με τρία διαφορετικά κλειδιά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617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Υποστηριζόμενες Υπηρεσίες (1/2)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dirty="0"/>
              <a:t>Ασύρματο VoIP </a:t>
            </a:r>
          </a:p>
          <a:p>
            <a:pPr lvl="1"/>
            <a:r>
              <a:rPr lang="el-GR" altLang="en-US" dirty="0"/>
              <a:t>Απλή και οικονομική υπηρεσία που επιτρέπει σε χρήστες να χρησιμοποιούν VoIP υπηρεσίες ενώ κινούνται</a:t>
            </a:r>
          </a:p>
          <a:p>
            <a:r>
              <a:rPr lang="el-GR" altLang="en-US" dirty="0" err="1"/>
              <a:t>Virtual</a:t>
            </a:r>
            <a:r>
              <a:rPr lang="el-GR" altLang="en-US" dirty="0"/>
              <a:t> </a:t>
            </a:r>
            <a:r>
              <a:rPr lang="el-GR" altLang="en-US" dirty="0" err="1"/>
              <a:t>Private</a:t>
            </a:r>
            <a:r>
              <a:rPr lang="el-GR" altLang="en-US" dirty="0"/>
              <a:t> LAN </a:t>
            </a:r>
            <a:r>
              <a:rPr lang="el-GR" altLang="en-US" dirty="0" err="1"/>
              <a:t>Services</a:t>
            </a:r>
            <a:r>
              <a:rPr lang="el-GR" altLang="en-US" dirty="0"/>
              <a:t> (VPLS)</a:t>
            </a:r>
          </a:p>
          <a:p>
            <a:pPr lvl="1"/>
            <a:r>
              <a:rPr lang="el-GR" altLang="en-US" dirty="0"/>
              <a:t>Το WiMAX παρέχει μια άριστη λύση για VPLS, λόγω του QoS και της ασφάλειας που παρέχει</a:t>
            </a:r>
          </a:p>
          <a:p>
            <a:r>
              <a:rPr lang="el-GR" altLang="en-US" dirty="0" err="1"/>
              <a:t>Video</a:t>
            </a:r>
            <a:r>
              <a:rPr lang="el-GR" altLang="en-US" dirty="0"/>
              <a:t> </a:t>
            </a:r>
            <a:r>
              <a:rPr lang="el-GR" altLang="en-US" dirty="0" err="1"/>
              <a:t>on</a:t>
            </a:r>
            <a:r>
              <a:rPr lang="el-GR" altLang="en-US" dirty="0"/>
              <a:t> </a:t>
            </a:r>
            <a:r>
              <a:rPr lang="el-GR" altLang="en-US" dirty="0" err="1"/>
              <a:t>Demand</a:t>
            </a:r>
            <a:r>
              <a:rPr lang="el-GR" altLang="en-US" dirty="0"/>
              <a:t> (</a:t>
            </a:r>
            <a:r>
              <a:rPr lang="el-GR" altLang="en-US" dirty="0" err="1"/>
              <a:t>VoD</a:t>
            </a:r>
            <a:r>
              <a:rPr lang="el-GR" altLang="en-US" dirty="0"/>
              <a:t>) </a:t>
            </a:r>
          </a:p>
          <a:p>
            <a:pPr lvl="1"/>
            <a:r>
              <a:rPr lang="el-GR" altLang="en-US" dirty="0"/>
              <a:t>Το WiMAX με τους υψηλούς ρυθμούς μετάδοσης μπορεί να εξυπηρετήσει πολλούς συνδρομητές παρέχοντας </a:t>
            </a:r>
            <a:r>
              <a:rPr lang="el-GR" altLang="en-US" dirty="0" err="1"/>
              <a:t>VoD</a:t>
            </a:r>
            <a:endParaRPr lang="el-GR" altLang="en-US" dirty="0"/>
          </a:p>
          <a:p>
            <a:r>
              <a:rPr lang="el-GR" altLang="en-US" dirty="0"/>
              <a:t>ATM Τραπεζών</a:t>
            </a:r>
          </a:p>
          <a:p>
            <a:pPr lvl="1"/>
            <a:r>
              <a:rPr lang="el-GR" altLang="en-US" dirty="0"/>
              <a:t>Εγκατάσταση ΑΤΜ σε αγροτικές και προαστιακές περιοχές </a:t>
            </a:r>
          </a:p>
        </p:txBody>
      </p:sp>
    </p:spTree>
    <p:extLst>
      <p:ext uri="{BB962C8B-B14F-4D97-AF65-F5344CB8AC3E}">
        <p14:creationId xmlns:p14="http://schemas.microsoft.com/office/powerpoint/2010/main" val="249985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Υποστηριζόμενες Υπηρεσίες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Εφαρμογές ασφάλειας και επιτήρησης </a:t>
            </a:r>
          </a:p>
          <a:p>
            <a:pPr lvl="1"/>
            <a:r>
              <a:rPr lang="el-GR" altLang="en-US" dirty="0"/>
              <a:t>Κάμερες ασφαλείας για την επιτήρηση απομακρυσμένων περιοχών</a:t>
            </a:r>
          </a:p>
          <a:p>
            <a:pPr lvl="1"/>
            <a:r>
              <a:rPr lang="el-GR" altLang="en-US" dirty="0"/>
              <a:t>Μπορεί να διαβιβάζει βίντεο υψηλής ευκρίνειας σε πραγματικό χρόνο από τις κάμερες ασφάλειας στο κέντρο ασφάλειας</a:t>
            </a:r>
          </a:p>
          <a:p>
            <a:r>
              <a:rPr lang="el-GR" altLang="en-US" dirty="0"/>
              <a:t>Άλλες υπηρεσίες</a:t>
            </a:r>
          </a:p>
          <a:p>
            <a:pPr lvl="1"/>
            <a:r>
              <a:rPr lang="el-GR" altLang="en-US" dirty="0"/>
              <a:t>Απομακρυσμένη παρακολούθηση ασθενών σε εγκαταστάσεις υγειονομικής περίθαλψης</a:t>
            </a:r>
          </a:p>
          <a:p>
            <a:pPr lvl="1"/>
            <a:r>
              <a:rPr lang="el-GR" altLang="en-US" dirty="0"/>
              <a:t>Άμεση αποστολή και λήψη χαρτών, σχεδιαγραμμάτων και αρχιτεκτονικών σχεδίων σε μονάδες διάσωσης που συμμετέχουν σε καταστάσεις έκτακτης ανάγκης</a:t>
            </a:r>
          </a:p>
        </p:txBody>
      </p:sp>
    </p:spTree>
    <p:extLst>
      <p:ext uri="{BB962C8B-B14F-4D97-AF65-F5344CB8AC3E}">
        <p14:creationId xmlns:p14="http://schemas.microsoft.com/office/powerpoint/2010/main" val="4285608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Σύγκριση Ασύρματων Τεχνολογιών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l-GR" dirty="0"/>
              <a:t>Ρυθμαπόδοση </a:t>
            </a:r>
            <a:r>
              <a:rPr lang="en-US" dirty="0"/>
              <a:t>vs. </a:t>
            </a:r>
            <a:r>
              <a:rPr lang="el-GR" dirty="0"/>
              <a:t>Κινητικότητα α</a:t>
            </a:r>
            <a:r>
              <a:rPr lang="el-GR" altLang="en-US" dirty="0"/>
              <a:t>σύρματων τεχνολογιών </a:t>
            </a:r>
          </a:p>
          <a:p>
            <a:pPr algn="ctr"/>
            <a:r>
              <a:rPr lang="el-GR" altLang="en-US" sz="1700" dirty="0"/>
              <a:t>(πηγή</a:t>
            </a:r>
            <a:r>
              <a:rPr lang="en-US" altLang="en-US" sz="1700" dirty="0"/>
              <a:t>: http://commons.wikimedia.org/wiki/File:Wimax-speed.jpg</a:t>
            </a:r>
            <a:r>
              <a:rPr lang="el-GR" altLang="en-US" sz="1700" dirty="0"/>
              <a:t>)</a:t>
            </a:r>
            <a:endParaRPr lang="en-US" sz="1700" dirty="0"/>
          </a:p>
        </p:txBody>
      </p:sp>
      <p:pic>
        <p:nvPicPr>
          <p:cNvPr id="6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24CACE-F6B4-40B0-B5B5-BA802B8BAB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" b="3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8452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Mobile WiMAX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Αποτελεί το </a:t>
            </a:r>
            <a:r>
              <a:rPr lang="el-GR" dirty="0" err="1"/>
              <a:t>υπο</a:t>
            </a:r>
            <a:r>
              <a:rPr lang="el-GR" dirty="0"/>
              <a:t>-πρότυπο </a:t>
            </a:r>
            <a:r>
              <a:rPr lang="en-US" dirty="0"/>
              <a:t>802.16m </a:t>
            </a:r>
            <a:r>
              <a:rPr lang="el-GR" dirty="0"/>
              <a:t>που έχει σχεδιαστεί για να παρέχει ευρυζωνική πρόσβαση σε κινητά δίκτυα</a:t>
            </a:r>
          </a:p>
          <a:p>
            <a:r>
              <a:rPr lang="el-GR" dirty="0"/>
              <a:t>Ο μέγιστος ρυθμός μετάδοσης φθάνει το 1 </a:t>
            </a:r>
            <a:r>
              <a:rPr lang="en-US" dirty="0" err="1"/>
              <a:t>Gbps</a:t>
            </a:r>
            <a:endParaRPr lang="el-GR" dirty="0"/>
          </a:p>
          <a:p>
            <a:r>
              <a:rPr lang="el-GR" dirty="0"/>
              <a:t>Επικεντρώνεται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στην PTM ευρυζωνική πρόσβαση</a:t>
            </a:r>
          </a:p>
          <a:p>
            <a:pPr lvl="1"/>
            <a:r>
              <a:rPr lang="el-GR" dirty="0"/>
              <a:t>στην λύση του προβλήματος του </a:t>
            </a:r>
            <a:r>
              <a:rPr lang="el-GR" dirty="0" err="1"/>
              <a:t>last</a:t>
            </a:r>
            <a:r>
              <a:rPr lang="el-GR" dirty="0"/>
              <a:t> </a:t>
            </a:r>
            <a:r>
              <a:rPr lang="el-GR" dirty="0" err="1"/>
              <a:t>mile</a:t>
            </a:r>
            <a:endParaRPr lang="el-GR" dirty="0"/>
          </a:p>
          <a:p>
            <a:pPr lvl="1"/>
            <a:r>
              <a:rPr lang="el-GR" dirty="0"/>
              <a:t>στην εξυπηρέτηση κινητών χρηστών</a:t>
            </a:r>
          </a:p>
        </p:txBody>
      </p:sp>
    </p:spTree>
    <p:extLst>
      <p:ext uri="{BB962C8B-B14F-4D97-AF65-F5344CB8AC3E}">
        <p14:creationId xmlns:p14="http://schemas.microsoft.com/office/powerpoint/2010/main" val="2128194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Χαρακτηριστικά </a:t>
            </a:r>
            <a:r>
              <a:rPr lang="en-US" altLang="en-US" dirty="0"/>
              <a:t>Mobile WiMAX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 err="1"/>
              <a:t>Bασίζεται</a:t>
            </a:r>
            <a:r>
              <a:rPr lang="el-GR" altLang="en-US" dirty="0"/>
              <a:t> στο πρωτόκολλο </a:t>
            </a:r>
            <a:r>
              <a:rPr lang="el-GR" altLang="en-US" dirty="0" err="1"/>
              <a:t>Orthogonal</a:t>
            </a:r>
            <a:r>
              <a:rPr lang="el-GR" altLang="en-US" dirty="0"/>
              <a:t> Frequency Division Multiple Access (OFDMA)</a:t>
            </a:r>
          </a:p>
          <a:p>
            <a:r>
              <a:rPr lang="el-GR" altLang="en-US" dirty="0" err="1"/>
              <a:t>Eπιτρέπει</a:t>
            </a:r>
            <a:r>
              <a:rPr lang="el-GR" altLang="en-US" dirty="0"/>
              <a:t> την εξυπηρέτηση πολλών χρηστών σε διάφορες φέρουσες του ίδιου καναλιού ταυτόχρονα</a:t>
            </a:r>
          </a:p>
          <a:p>
            <a:r>
              <a:rPr lang="el-GR" altLang="en-US" dirty="0"/>
              <a:t>Υποστηρίζει </a:t>
            </a:r>
            <a:r>
              <a:rPr lang="el-GR" altLang="en-US" dirty="0" err="1"/>
              <a:t>Hybrid</a:t>
            </a:r>
            <a:r>
              <a:rPr lang="el-GR" altLang="en-US" dirty="0"/>
              <a:t> </a:t>
            </a:r>
            <a:r>
              <a:rPr lang="el-GR" altLang="en-US" dirty="0" err="1"/>
              <a:t>Automatic</a:t>
            </a:r>
            <a:r>
              <a:rPr lang="el-GR" altLang="en-US" dirty="0"/>
              <a:t> </a:t>
            </a:r>
            <a:r>
              <a:rPr lang="el-GR" altLang="en-US" dirty="0" err="1"/>
              <a:t>Repeat</a:t>
            </a:r>
            <a:r>
              <a:rPr lang="el-GR" altLang="en-US" dirty="0"/>
              <a:t> </a:t>
            </a:r>
            <a:r>
              <a:rPr lang="el-GR" altLang="en-US" dirty="0" err="1"/>
              <a:t>Request</a:t>
            </a:r>
            <a:r>
              <a:rPr lang="el-GR" altLang="en-US" dirty="0"/>
              <a:t> (HARQ) μειώνοντας την καθυστέρηση</a:t>
            </a:r>
          </a:p>
          <a:p>
            <a:r>
              <a:rPr lang="el-GR" altLang="en-US" dirty="0"/>
              <a:t>Υποστηρίζει </a:t>
            </a:r>
            <a:r>
              <a:rPr lang="en-US" altLang="en-US" dirty="0"/>
              <a:t>M</a:t>
            </a:r>
            <a:r>
              <a:rPr lang="el-GR" altLang="en-US" dirty="0" err="1"/>
              <a:t>ultiple</a:t>
            </a:r>
            <a:r>
              <a:rPr lang="el-GR" altLang="en-US" dirty="0"/>
              <a:t> </a:t>
            </a:r>
            <a:r>
              <a:rPr lang="el-GR" altLang="en-US" dirty="0" err="1"/>
              <a:t>Input</a:t>
            </a:r>
            <a:r>
              <a:rPr lang="el-GR" altLang="en-US" dirty="0"/>
              <a:t> Multiple </a:t>
            </a:r>
            <a:r>
              <a:rPr lang="el-GR" altLang="en-US" dirty="0" err="1"/>
              <a:t>Output</a:t>
            </a:r>
            <a:r>
              <a:rPr lang="el-GR" altLang="en-US" dirty="0"/>
              <a:t> (MIMO) στις κεραίες, αυξάνοντας τους ρυθμούς μετάδοσης και μειώνοντας τον αριθμό σφαλμάτων</a:t>
            </a:r>
          </a:p>
        </p:txBody>
      </p:sp>
    </p:spTree>
    <p:extLst>
      <p:ext uri="{BB962C8B-B14F-4D97-AF65-F5344CB8AC3E}">
        <p14:creationId xmlns:p14="http://schemas.microsoft.com/office/powerpoint/2010/main" val="370468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WiMAX </a:t>
            </a:r>
            <a:br>
              <a:rPr lang="en-US" sz="4400" dirty="0"/>
            </a:br>
            <a:r>
              <a:rPr lang="en-US" sz="4400" dirty="0"/>
              <a:t>(</a:t>
            </a:r>
            <a:r>
              <a:rPr lang="en-US" altLang="en-US" sz="4400" dirty="0"/>
              <a:t>Worldwide Interoperability for Microwave Access</a:t>
            </a:r>
            <a:r>
              <a:rPr lang="en-US" sz="4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13465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3GPP Long Term Evolution (LTE)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To LTE </a:t>
            </a:r>
            <a:r>
              <a:rPr lang="el-GR" altLang="en-US" dirty="0"/>
              <a:t>φαίνεται να έχει υπερισχύσει έναντι του </a:t>
            </a:r>
            <a:r>
              <a:rPr lang="en-US" altLang="en-US" dirty="0"/>
              <a:t>WiMAX  </a:t>
            </a:r>
            <a:r>
              <a:rPr lang="el-GR" altLang="en-US" dirty="0"/>
              <a:t>όπως φαίνεται και στην ακόλουθη εικόνα</a:t>
            </a:r>
          </a:p>
          <a:p>
            <a:r>
              <a:rPr lang="el-GR" altLang="en-US" dirty="0"/>
              <a:t>Το </a:t>
            </a:r>
            <a:r>
              <a:rPr lang="en-US" altLang="en-US" dirty="0"/>
              <a:t>LTE </a:t>
            </a:r>
            <a:r>
              <a:rPr lang="el-GR" altLang="en-US" dirty="0"/>
              <a:t>αποτελεί την εξέλιξη του </a:t>
            </a:r>
            <a:r>
              <a:rPr lang="en-US" dirty="0"/>
              <a:t>HSPA</a:t>
            </a:r>
            <a:r>
              <a:rPr lang="el-GR" dirty="0"/>
              <a:t>, οπότε κυριάρχησε και λόγω του χαμηλού κόστους αναβάθμισης </a:t>
            </a:r>
            <a:r>
              <a:rPr lang="el-GR"/>
              <a:t>του δικτύου</a:t>
            </a:r>
            <a:endParaRPr lang="en-US" altLang="en-US" dirty="0"/>
          </a:p>
          <a:p>
            <a:r>
              <a:rPr lang="el-GR" altLang="en-US" dirty="0"/>
              <a:t>Το πρότυπο καλύπτει θέματα που αφορούν την ασύρματη διεπαφή καθώς και την αρχιτεκτονική του ασύρματου δικτύου</a:t>
            </a:r>
          </a:p>
          <a:p>
            <a:r>
              <a:rPr lang="el-GR" dirty="0"/>
              <a:t>Το </a:t>
            </a:r>
            <a:r>
              <a:rPr lang="en-US" dirty="0"/>
              <a:t>LTE </a:t>
            </a:r>
            <a:r>
              <a:rPr lang="el-GR" dirty="0"/>
              <a:t>της πρώτης έκδοσης δεν κάλυπτε πλήρως τις απαιτήσεις που είχαν οριστεί για τα 4</a:t>
            </a:r>
            <a:r>
              <a:rPr lang="el-GR" baseline="30000" dirty="0"/>
              <a:t>ης</a:t>
            </a:r>
            <a:r>
              <a:rPr lang="el-GR" dirty="0"/>
              <a:t> γενιάς συστήματα για αυτό τυπικά θεωρείται 3.9</a:t>
            </a:r>
            <a:r>
              <a:rPr lang="en-US" dirty="0"/>
              <a:t>G</a:t>
            </a:r>
            <a:endParaRPr lang="el-GR" dirty="0"/>
          </a:p>
          <a:p>
            <a:r>
              <a:rPr lang="el-GR" dirty="0"/>
              <a:t>Κάτω από την πίεση του μάρκετινγκ, όμως, τελικά αναφέρεται και προωθείται πλέον εμπορικά ως 4ης γενιάς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20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Παγκόσμια εξάπλωση </a:t>
            </a:r>
            <a:r>
              <a:rPr lang="en-US" dirty="0"/>
              <a:t>LTE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l-GR" sz="2600" dirty="0"/>
              <a:t>Εξάπλωση </a:t>
            </a:r>
            <a:r>
              <a:rPr lang="en-US" sz="2600" dirty="0"/>
              <a:t>LTE (</a:t>
            </a:r>
            <a:r>
              <a:rPr lang="el-GR" sz="2600" dirty="0"/>
              <a:t>κόκκινο: σε λειτουργία, μπλε: σε περίοδο δοκιμών ή σε κατασκευή</a:t>
            </a:r>
            <a:r>
              <a:rPr lang="en-US" sz="2600" dirty="0"/>
              <a:t>)</a:t>
            </a:r>
          </a:p>
          <a:p>
            <a:pPr algn="ctr"/>
            <a:r>
              <a:rPr lang="en-US" sz="1700" dirty="0"/>
              <a:t>(</a:t>
            </a:r>
            <a:r>
              <a:rPr lang="el-GR" sz="1700" dirty="0"/>
              <a:t>πηγή</a:t>
            </a:r>
            <a:r>
              <a:rPr lang="en-US" sz="1700" dirty="0"/>
              <a:t>: https://el.wikipedia.org/wiki/LTE#/media/File:3GPP_Long_Term_Evolution_Country_Map.svg)</a:t>
            </a:r>
          </a:p>
        </p:txBody>
      </p:sp>
      <p:pic>
        <p:nvPicPr>
          <p:cNvPr id="7" name="Picture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DE9B35DA-1EBA-498D-97C1-12578E0300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r="9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0232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Βα</a:t>
            </a:r>
            <a:r>
              <a:rPr lang="en-US" altLang="en-US" dirty="0" err="1"/>
              <a:t>σικές</a:t>
            </a:r>
            <a:r>
              <a:rPr lang="en-US" altLang="en-US" dirty="0"/>
              <a:t> </a:t>
            </a:r>
            <a:r>
              <a:rPr lang="el-GR" altLang="en-US" dirty="0"/>
              <a:t>α</a:t>
            </a:r>
            <a:r>
              <a:rPr lang="en-US" altLang="en-US" dirty="0"/>
              <a:t>πα</a:t>
            </a:r>
            <a:r>
              <a:rPr lang="en-US" altLang="en-US" dirty="0" err="1"/>
              <a:t>ιτήσεις</a:t>
            </a:r>
            <a:r>
              <a:rPr lang="en-US" altLang="en-US" dirty="0"/>
              <a:t> LTE</a:t>
            </a:r>
            <a:r>
              <a:rPr lang="el-GR" altLang="en-US" dirty="0"/>
              <a:t> </a:t>
            </a:r>
            <a:r>
              <a:rPr lang="en-US" altLang="en-US" dirty="0"/>
              <a:t>(</a:t>
            </a:r>
            <a:r>
              <a:rPr lang="el-GR" altLang="en-US" dirty="0"/>
              <a:t>1</a:t>
            </a:r>
            <a:r>
              <a:rPr lang="en-US" altLang="en-US" dirty="0"/>
              <a:t>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Υ</a:t>
            </a:r>
            <a:r>
              <a:rPr lang="el-GR" altLang="en-US" dirty="0" err="1"/>
              <a:t>ποστήριξη</a:t>
            </a:r>
            <a:r>
              <a:rPr lang="el-GR" altLang="en-US" dirty="0"/>
              <a:t> αποκλειστικά υπηρεσιών μεταγωγής πακέτου</a:t>
            </a:r>
          </a:p>
          <a:p>
            <a:r>
              <a:rPr lang="el-GR" altLang="en-US" dirty="0"/>
              <a:t>Μειωμένες καθυστερήσεις, (χρόνο εγκατάστασης σύνδεσης και καθυστέρηση μετάδοσης)</a:t>
            </a:r>
            <a:endParaRPr lang="en-US" altLang="en-US" dirty="0"/>
          </a:p>
          <a:p>
            <a:r>
              <a:rPr lang="el-GR" altLang="en-US" dirty="0"/>
              <a:t>Αυξημένους ρυθμούς μετάδοσης δεδομένων</a:t>
            </a:r>
            <a:endParaRPr lang="en-US" altLang="en-US" dirty="0"/>
          </a:p>
          <a:p>
            <a:r>
              <a:rPr lang="el-GR" altLang="en-US" dirty="0"/>
              <a:t>Αυξημένους ρυθμούς μετάδοσης ακόμα και στα όρια της κυψέλης, ώστε να εξασφαλίζεται ομοιομορφία στην παροχή υπηρεσιών </a:t>
            </a:r>
          </a:p>
          <a:p>
            <a:r>
              <a:rPr lang="el-GR" altLang="en-US" dirty="0"/>
              <a:t>Μειωμένο κόστος ανά </a:t>
            </a:r>
            <a:r>
              <a:rPr lang="en-US" altLang="en-US" dirty="0"/>
              <a:t>bit</a:t>
            </a:r>
            <a:r>
              <a:rPr lang="el-GR" altLang="en-US" dirty="0"/>
              <a:t>, αποτέλεσμα της βελτιωμένης φασματικής απόδοσης</a:t>
            </a:r>
            <a:endParaRPr lang="en-US" altLang="en-US" dirty="0"/>
          </a:p>
          <a:p>
            <a:r>
              <a:rPr lang="el-GR" altLang="en-US" dirty="0"/>
              <a:t>Λογική κατανάλωση ενέργειας στις κινητές τερματικές συσκευές</a:t>
            </a:r>
          </a:p>
          <a:p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28902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Βα</a:t>
            </a:r>
            <a:r>
              <a:rPr lang="en-US" altLang="en-US" dirty="0" err="1"/>
              <a:t>σικές</a:t>
            </a:r>
            <a:r>
              <a:rPr lang="en-US" altLang="en-US" dirty="0"/>
              <a:t> </a:t>
            </a:r>
            <a:r>
              <a:rPr lang="el-GR" altLang="en-US" dirty="0"/>
              <a:t>α</a:t>
            </a:r>
            <a:r>
              <a:rPr lang="en-US" altLang="en-US" dirty="0"/>
              <a:t>πα</a:t>
            </a:r>
            <a:r>
              <a:rPr lang="en-US" altLang="en-US" dirty="0" err="1"/>
              <a:t>ιτήσεις</a:t>
            </a:r>
            <a:r>
              <a:rPr lang="en-US" altLang="en-US" dirty="0"/>
              <a:t> LTE</a:t>
            </a:r>
            <a:r>
              <a:rPr lang="el-GR" altLang="en-US" dirty="0"/>
              <a:t> </a:t>
            </a:r>
            <a:r>
              <a:rPr lang="en-US" altLang="en-US" dirty="0"/>
              <a:t>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/>
              <a:t>Μεγαλύτερη ευελιξία στη διαχείριση του φάσματος, στις νέες και στις υπάρχουσες συχνότητες λειτουργίας</a:t>
            </a:r>
          </a:p>
          <a:p>
            <a:r>
              <a:rPr lang="el-GR" altLang="en-US" dirty="0"/>
              <a:t>Σημαντική μείωση της </a:t>
            </a:r>
            <a:r>
              <a:rPr lang="en-US" altLang="en-US" dirty="0"/>
              <a:t>round-trip </a:t>
            </a:r>
            <a:r>
              <a:rPr lang="el-GR" altLang="en-US" dirty="0"/>
              <a:t>καθυστέρησης από το χρήστη στο σταθμό βάσης στα 5</a:t>
            </a:r>
            <a:r>
              <a:rPr lang="en-US" altLang="en-US" dirty="0"/>
              <a:t>-10ms</a:t>
            </a:r>
            <a:endParaRPr lang="el-GR" altLang="en-US" dirty="0"/>
          </a:p>
          <a:p>
            <a:r>
              <a:rPr lang="el-GR" altLang="en-US" dirty="0"/>
              <a:t>Απλοποιημένη αρχιτεκτονική δικτύου</a:t>
            </a:r>
          </a:p>
          <a:p>
            <a:r>
              <a:rPr lang="el-GR" altLang="en-US" dirty="0" err="1"/>
              <a:t>Διαλειτουργικότητα</a:t>
            </a:r>
            <a:r>
              <a:rPr lang="el-GR" altLang="en-US" dirty="0"/>
              <a:t>: </a:t>
            </a:r>
            <a:endParaRPr lang="en-US" altLang="en-US" dirty="0"/>
          </a:p>
          <a:p>
            <a:pPr lvl="1"/>
            <a:r>
              <a:rPr lang="el-GR" altLang="en-US" dirty="0"/>
              <a:t>δυνατότητα ταυτόχρονης λειτουργίας με μη-3</a:t>
            </a:r>
            <a:r>
              <a:rPr lang="en-US" altLang="en-US" dirty="0"/>
              <a:t>GPP</a:t>
            </a:r>
            <a:r>
              <a:rPr lang="el-GR" altLang="en-US" dirty="0"/>
              <a:t> πρότυπα και με υπάρχοντα </a:t>
            </a:r>
            <a:r>
              <a:rPr lang="en-US" altLang="en-US" dirty="0"/>
              <a:t>UTRAN</a:t>
            </a:r>
            <a:r>
              <a:rPr lang="el-GR" altLang="en-US" dirty="0"/>
              <a:t> συστήματα κινητών επικοινωνιών</a:t>
            </a:r>
            <a:endParaRPr lang="en-US" altLang="en-US" dirty="0"/>
          </a:p>
          <a:p>
            <a:pPr lvl="1"/>
            <a:r>
              <a:rPr lang="el-GR" altLang="en-US" dirty="0"/>
              <a:t>υποστήριξη δυνατότητας </a:t>
            </a:r>
            <a:r>
              <a:rPr lang="en-US" altLang="en-US" dirty="0"/>
              <a:t>handover</a:t>
            </a:r>
            <a:r>
              <a:rPr lang="el-GR" altLang="en-US" dirty="0"/>
              <a:t> από και προς τα συστήματα αυτά</a:t>
            </a:r>
          </a:p>
        </p:txBody>
      </p:sp>
    </p:spTree>
    <p:extLst>
      <p:ext uri="{BB962C8B-B14F-4D97-AF65-F5344CB8AC3E}">
        <p14:creationId xmlns:p14="http://schemas.microsoft.com/office/powerpoint/2010/main" val="3039193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Βασικές διαφορές </a:t>
            </a:r>
            <a:r>
              <a:rPr lang="en-US"/>
              <a:t>LTE-UMTS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Επίπεδη αρχιτεκτονική αποτελούμενη από μόνο έναν τύπο κόμβων (</a:t>
            </a:r>
            <a:r>
              <a:rPr lang="el-GR" dirty="0" err="1"/>
              <a:t>eN</a:t>
            </a:r>
            <a:r>
              <a:rPr lang="en-US" dirty="0"/>
              <a:t>ode</a:t>
            </a:r>
            <a:r>
              <a:rPr lang="el-GR" dirty="0" err="1"/>
              <a:t>Bs</a:t>
            </a:r>
            <a:r>
              <a:rPr lang="el-GR" dirty="0"/>
              <a:t>)</a:t>
            </a:r>
          </a:p>
          <a:p>
            <a:r>
              <a:rPr lang="el-GR" dirty="0"/>
              <a:t>Αποτελεσματικότερα πρωτόκολλα για την υποστήριξη υπηρεσιών μεταγωγής πακέτου</a:t>
            </a:r>
          </a:p>
          <a:p>
            <a:r>
              <a:rPr lang="el-GR" dirty="0"/>
              <a:t>Αποτελεσματικότεροι μηχανισμοί λειτουργίας και συντήρησης, συμπεριλαμβάνοντας λειτουργίες αυτόματης βελτιστοποίησης</a:t>
            </a:r>
          </a:p>
          <a:p>
            <a:r>
              <a:rPr lang="el-GR" dirty="0"/>
              <a:t>Εύκολη ανάπτυξη και ρύθμιση του δικτύου, προσφέροντας νέου τύπου σταθμούς βάσης, όπως τους οικιακούς σταθμούς βάσης (femtocells)</a:t>
            </a:r>
          </a:p>
        </p:txBody>
      </p:sp>
    </p:spTree>
    <p:extLst>
      <p:ext uri="{BB962C8B-B14F-4D97-AF65-F5344CB8AC3E}">
        <p14:creationId xmlns:p14="http://schemas.microsoft.com/office/powerpoint/2010/main" val="2539040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Η Αρχιτεκτονική του Δικτύου </a:t>
            </a:r>
            <a:r>
              <a:rPr lang="en-US" altLang="en-US"/>
              <a:t>LTE</a:t>
            </a:r>
            <a:r>
              <a:rPr lang="el-GR" altLang="en-US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/>
              <a:t>Παρέχει συνεχή</a:t>
            </a:r>
            <a:r>
              <a:rPr lang="en-US" altLang="en-US" dirty="0"/>
              <a:t> IP </a:t>
            </a:r>
            <a:r>
              <a:rPr lang="el-GR" altLang="en-US" dirty="0"/>
              <a:t>συνδεσιμότητα μεταξύ της κινητής συσκευής</a:t>
            </a:r>
            <a:r>
              <a:rPr lang="en-US" altLang="en-US" dirty="0"/>
              <a:t> (User Equipment</a:t>
            </a:r>
            <a:r>
              <a:rPr lang="el-GR" altLang="en-US" dirty="0"/>
              <a:t> </a:t>
            </a:r>
            <a:r>
              <a:rPr lang="en-US" altLang="en-US" dirty="0"/>
              <a:t>-</a:t>
            </a:r>
            <a:r>
              <a:rPr lang="el-GR" altLang="en-US" dirty="0"/>
              <a:t> </a:t>
            </a:r>
            <a:r>
              <a:rPr lang="en-US" altLang="en-US" dirty="0"/>
              <a:t>UE</a:t>
            </a:r>
            <a:r>
              <a:rPr lang="el-GR" altLang="en-US" dirty="0"/>
              <a:t>)</a:t>
            </a:r>
            <a:r>
              <a:rPr lang="en-US" altLang="en-US" dirty="0"/>
              <a:t> </a:t>
            </a:r>
            <a:r>
              <a:rPr lang="el-GR" altLang="en-US" dirty="0"/>
              <a:t>και του δικτύου Πακέτων Δεδομένων</a:t>
            </a:r>
            <a:r>
              <a:rPr lang="en-US" altLang="en-US" dirty="0"/>
              <a:t> (Packet Data Network-PDN)</a:t>
            </a:r>
            <a:endParaRPr lang="el-GR" altLang="en-US" dirty="0"/>
          </a:p>
          <a:p>
            <a:r>
              <a:rPr lang="el-GR" altLang="en-US" dirty="0"/>
              <a:t>Ο όρος</a:t>
            </a:r>
            <a:r>
              <a:rPr lang="en-US" altLang="en-US" dirty="0"/>
              <a:t> LTE </a:t>
            </a:r>
            <a:r>
              <a:rPr lang="el-GR" altLang="en-US" dirty="0"/>
              <a:t>αναφέρεται κυρίως στην εξέλιξη της τεχνολογίας ασύρματης πρόσβασης μέσω του</a:t>
            </a:r>
            <a:r>
              <a:rPr lang="en-US" altLang="en-US" dirty="0"/>
              <a:t> </a:t>
            </a:r>
            <a:r>
              <a:rPr lang="en-US" altLang="en-US" dirty="0" err="1"/>
              <a:t>eUTRAN</a:t>
            </a:r>
            <a:r>
              <a:rPr lang="en-US" altLang="en-US" dirty="0"/>
              <a:t> (Evolved-Universal Terrestrial Radio Access Network)</a:t>
            </a:r>
            <a:endParaRPr lang="el-GR" altLang="en-US" dirty="0"/>
          </a:p>
          <a:p>
            <a:r>
              <a:rPr lang="el-GR" altLang="en-US" dirty="0"/>
              <a:t>Αλλά συνοδεύεται και από την εξέλιξη των θεμάτων που δεν αφορούν την ασύρματη πρόσβαση υπό τον όρο ‘</a:t>
            </a:r>
            <a:r>
              <a:rPr lang="en-US" altLang="en-US" dirty="0"/>
              <a:t>System Architecture Evolution</a:t>
            </a:r>
            <a:r>
              <a:rPr lang="el-GR" altLang="en-US" dirty="0"/>
              <a:t>’ (</a:t>
            </a:r>
            <a:r>
              <a:rPr lang="en-US" altLang="en-US" dirty="0"/>
              <a:t>SAE</a:t>
            </a:r>
            <a:r>
              <a:rPr lang="el-GR" altLang="en-US" dirty="0"/>
              <a:t>) ο οποίος περιλαμβάνει το δίκτυο κορμού </a:t>
            </a:r>
            <a:r>
              <a:rPr lang="en-US" altLang="en-US" dirty="0"/>
              <a:t>Evolved Packet Core</a:t>
            </a:r>
            <a:r>
              <a:rPr lang="el-GR" altLang="en-US" dirty="0"/>
              <a:t> (</a:t>
            </a:r>
            <a:r>
              <a:rPr lang="en-US" altLang="en-US" dirty="0"/>
              <a:t>EPC</a:t>
            </a:r>
            <a:r>
              <a:rPr lang="el-GR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193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Η Αρχιτεκτονική του Δικτύου </a:t>
            </a:r>
            <a:r>
              <a:rPr lang="en-US" altLang="en-US"/>
              <a:t>LTE</a:t>
            </a:r>
            <a:r>
              <a:rPr lang="el-GR" altLang="en-US"/>
              <a:t>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/>
              <a:t>Το </a:t>
            </a:r>
            <a:r>
              <a:rPr lang="en-US" altLang="en-US" dirty="0"/>
              <a:t>LTE</a:t>
            </a:r>
            <a:r>
              <a:rPr lang="el-GR" altLang="en-US" dirty="0"/>
              <a:t> μαζί με το </a:t>
            </a:r>
            <a:r>
              <a:rPr lang="en-US" altLang="en-US" dirty="0"/>
              <a:t>SAE</a:t>
            </a:r>
            <a:r>
              <a:rPr lang="el-GR" altLang="en-US" dirty="0"/>
              <a:t> σχηματίζουν το </a:t>
            </a:r>
            <a:r>
              <a:rPr lang="en-US" altLang="en-US" dirty="0"/>
              <a:t>Evolved Packet System</a:t>
            </a:r>
            <a:r>
              <a:rPr lang="el-GR" altLang="en-US" dirty="0"/>
              <a:t> (</a:t>
            </a:r>
            <a:r>
              <a:rPr lang="en-US" altLang="en-US" dirty="0"/>
              <a:t>EPS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Το </a:t>
            </a:r>
            <a:r>
              <a:rPr lang="en-US" altLang="en-US" dirty="0"/>
              <a:t>EPS</a:t>
            </a:r>
            <a:r>
              <a:rPr lang="el-GR" altLang="en-US" dirty="0"/>
              <a:t> χρησιμοποιεί την έννοια του ασύρματου «φορέα» (</a:t>
            </a:r>
            <a:r>
              <a:rPr lang="en-US" altLang="en-US" dirty="0"/>
              <a:t>radio bearer</a:t>
            </a:r>
            <a:r>
              <a:rPr lang="el-GR" altLang="en-US" dirty="0"/>
              <a:t>) για να δρομολογεί την </a:t>
            </a:r>
            <a:r>
              <a:rPr lang="en-US" altLang="en-US" dirty="0"/>
              <a:t>IP</a:t>
            </a:r>
            <a:r>
              <a:rPr lang="el-GR" altLang="en-US" dirty="0"/>
              <a:t> κίνηση από μία πύλη στο </a:t>
            </a:r>
            <a:r>
              <a:rPr lang="en-US" altLang="en-US" dirty="0"/>
              <a:t>PDN</a:t>
            </a:r>
            <a:r>
              <a:rPr lang="el-GR" altLang="en-US" dirty="0"/>
              <a:t> προς το </a:t>
            </a:r>
            <a:r>
              <a:rPr lang="en-US" altLang="en-US" dirty="0"/>
              <a:t>UE</a:t>
            </a:r>
            <a:endParaRPr lang="el-GR" altLang="en-US" dirty="0"/>
          </a:p>
          <a:p>
            <a:r>
              <a:rPr lang="el-GR" altLang="en-US" dirty="0"/>
              <a:t>Ένας </a:t>
            </a:r>
            <a:r>
              <a:rPr lang="en-US" altLang="en-US" dirty="0"/>
              <a:t>bearer</a:t>
            </a:r>
            <a:r>
              <a:rPr lang="el-GR" altLang="en-US" dirty="0"/>
              <a:t> είναι μία ροή </a:t>
            </a:r>
            <a:r>
              <a:rPr lang="en-US" altLang="en-US" dirty="0"/>
              <a:t>IP</a:t>
            </a:r>
            <a:r>
              <a:rPr lang="el-GR" altLang="en-US" dirty="0"/>
              <a:t> πακέτων με ένα καθορισμένο επίπεδο ποιότητας υπηρεσιών (</a:t>
            </a:r>
            <a:r>
              <a:rPr lang="en-US" altLang="en-US" dirty="0"/>
              <a:t>Quality of Service</a:t>
            </a:r>
            <a:r>
              <a:rPr lang="el-GR" altLang="en-US" dirty="0"/>
              <a:t>-</a:t>
            </a:r>
            <a:r>
              <a:rPr lang="en-US" altLang="en-US" dirty="0"/>
              <a:t>QoS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Το </a:t>
            </a:r>
            <a:r>
              <a:rPr lang="en-US" altLang="en-US" dirty="0" err="1"/>
              <a:t>eUTRAN</a:t>
            </a:r>
            <a:r>
              <a:rPr lang="el-GR" altLang="en-US" dirty="0"/>
              <a:t> και το </a:t>
            </a:r>
            <a:r>
              <a:rPr lang="en-US" altLang="en-US" dirty="0"/>
              <a:t>EPC</a:t>
            </a:r>
            <a:r>
              <a:rPr lang="el-GR" altLang="en-US" dirty="0"/>
              <a:t> σε συνεργασία εγκαθιστούν και διαχειρίζονται τους </a:t>
            </a:r>
            <a:r>
              <a:rPr lang="en-US" altLang="en-US" dirty="0"/>
              <a:t>bearers</a:t>
            </a:r>
            <a:r>
              <a:rPr lang="el-GR" altLang="en-US" dirty="0"/>
              <a:t> ανάλογα με τις απαιτήσεις</a:t>
            </a:r>
          </a:p>
        </p:txBody>
      </p:sp>
    </p:spTree>
    <p:extLst>
      <p:ext uri="{BB962C8B-B14F-4D97-AF65-F5344CB8AC3E}">
        <p14:creationId xmlns:p14="http://schemas.microsoft.com/office/powerpoint/2010/main" val="3846103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Τεχνολογίες </a:t>
            </a:r>
            <a:r>
              <a:rPr lang="en-US" dirty="0"/>
              <a:t>LTE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Για την επίτευξη των υψηλών επιδόσεών του, το </a:t>
            </a:r>
            <a:r>
              <a:rPr lang="en-US" dirty="0"/>
              <a:t>LTE </a:t>
            </a:r>
            <a:r>
              <a:rPr lang="el-GR" dirty="0"/>
              <a:t>χρησιμοποιεί διάφορες τεχνολογίες. Οι κυριότερες εξ αυτών είναι:</a:t>
            </a:r>
          </a:p>
          <a:p>
            <a:pPr lvl="1"/>
            <a:r>
              <a:rPr lang="en-US" dirty="0"/>
              <a:t>OFDM</a:t>
            </a:r>
            <a:r>
              <a:rPr lang="el-GR" dirty="0"/>
              <a:t>-</a:t>
            </a:r>
            <a:r>
              <a:rPr lang="en-US" dirty="0"/>
              <a:t> OFDMA</a:t>
            </a:r>
            <a:endParaRPr lang="el-GR" dirty="0"/>
          </a:p>
          <a:p>
            <a:pPr lvl="1"/>
            <a:r>
              <a:rPr lang="en-US" dirty="0"/>
              <a:t>Channel-Dependent Scheduling and Rate Adaptation</a:t>
            </a:r>
            <a:endParaRPr lang="el-GR" dirty="0"/>
          </a:p>
          <a:p>
            <a:pPr lvl="1"/>
            <a:r>
              <a:rPr lang="en-US" dirty="0"/>
              <a:t>Inter-Cell Interference Coordination (ICIC</a:t>
            </a:r>
            <a:r>
              <a:rPr lang="el-GR" dirty="0"/>
              <a:t>)</a:t>
            </a:r>
          </a:p>
          <a:p>
            <a:pPr lvl="1"/>
            <a:r>
              <a:rPr lang="en-US" dirty="0"/>
              <a:t>Hybrid ARQ with Soft Combining</a:t>
            </a:r>
            <a:endParaRPr lang="el-GR" dirty="0"/>
          </a:p>
          <a:p>
            <a:pPr lvl="1"/>
            <a:r>
              <a:rPr lang="el-GR" dirty="0"/>
              <a:t>Μετάδοση πολλαπλών κεραιών</a:t>
            </a:r>
          </a:p>
          <a:p>
            <a:pPr lvl="1"/>
            <a:r>
              <a:rPr lang="en-US" dirty="0"/>
              <a:t>Multicast and Broadcast</a:t>
            </a:r>
            <a:endParaRPr lang="el-GR" dirty="0"/>
          </a:p>
          <a:p>
            <a:pPr lvl="1"/>
            <a:r>
              <a:rPr lang="en-US" dirty="0"/>
              <a:t>Positioning</a:t>
            </a:r>
            <a:r>
              <a:rPr lang="el-GR" dirty="0"/>
              <a:t>/</a:t>
            </a:r>
            <a:r>
              <a:rPr lang="en-US" dirty="0"/>
              <a:t>Dual</a:t>
            </a:r>
            <a:r>
              <a:rPr lang="el-GR" dirty="0"/>
              <a:t>-</a:t>
            </a:r>
            <a:r>
              <a:rPr lang="en-US" dirty="0"/>
              <a:t>Layer Beam</a:t>
            </a:r>
            <a:r>
              <a:rPr lang="el-GR" dirty="0"/>
              <a:t>-</a:t>
            </a:r>
            <a:r>
              <a:rPr lang="en-US" dirty="0"/>
              <a:t>Forming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00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Orthogonal Frequency Division Multiplex (OFDM)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 </a:t>
            </a:r>
            <a:r>
              <a:rPr lang="en-US" dirty="0"/>
              <a:t>LTE </a:t>
            </a:r>
            <a:r>
              <a:rPr lang="el-GR" dirty="0"/>
              <a:t>χρησιμοποιεί την τεχνολογία </a:t>
            </a:r>
            <a:r>
              <a:rPr lang="en-US" dirty="0"/>
              <a:t>OFDM</a:t>
            </a:r>
            <a:r>
              <a:rPr lang="el-GR" dirty="0"/>
              <a:t> για το </a:t>
            </a:r>
            <a:r>
              <a:rPr lang="en-US" dirty="0"/>
              <a:t>downlink</a:t>
            </a:r>
          </a:p>
          <a:p>
            <a:r>
              <a:rPr lang="en-US" dirty="0"/>
              <a:t>O</a:t>
            </a:r>
            <a:r>
              <a:rPr lang="el-GR" dirty="0"/>
              <a:t> σταθμός βάσης μεταδίδει δεδομένα μέσω πολλαπλών φορέων μικρού εύρους, αντί μέσω ενός μοναδικού </a:t>
            </a:r>
            <a:r>
              <a:rPr lang="en-US" dirty="0"/>
              <a:t>wideband </a:t>
            </a:r>
            <a:r>
              <a:rPr lang="el-GR" dirty="0"/>
              <a:t>σήματος</a:t>
            </a:r>
            <a:endParaRPr lang="en-US" dirty="0"/>
          </a:p>
          <a:p>
            <a:r>
              <a:rPr lang="el-GR" dirty="0"/>
              <a:t>Οι φορείς ονομάζονται </a:t>
            </a:r>
            <a:r>
              <a:rPr lang="en-US" dirty="0"/>
              <a:t>subcarriers</a:t>
            </a:r>
            <a:r>
              <a:rPr lang="el-GR" dirty="0"/>
              <a:t> και είναι ορθογώνιοι μεταξύ τους, ώστε είτε ατομικά είτε ως γκρουπ να μεταφέρουν ανεξάρτητες ροές δεδομένων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69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Orthogonal frequency-division multiple access (OFDMA)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Επεκτείνει την τεχνολογία του </a:t>
            </a:r>
            <a:r>
              <a:rPr lang="en-US" dirty="0"/>
              <a:t>OFDM </a:t>
            </a:r>
            <a:r>
              <a:rPr lang="el-GR" dirty="0"/>
              <a:t>ώστε να παράγει στο </a:t>
            </a:r>
            <a:r>
              <a:rPr lang="en-US" dirty="0"/>
              <a:t>downlink </a:t>
            </a:r>
            <a:r>
              <a:rPr lang="el-GR" dirty="0"/>
              <a:t>ένα σχήμα πολλαπλής πρόσβασης με μεγάλο βαθμό ελευθερίας</a:t>
            </a:r>
            <a:endParaRPr lang="en-US" dirty="0"/>
          </a:p>
          <a:p>
            <a:r>
              <a:rPr lang="el-GR" dirty="0"/>
              <a:t>Οι υποφέρουσες ομαδοποιούνται σε </a:t>
            </a:r>
            <a:r>
              <a:rPr lang="en-US" dirty="0"/>
              <a:t>resource blocks </a:t>
            </a:r>
            <a:r>
              <a:rPr lang="el-GR" dirty="0"/>
              <a:t>(12 </a:t>
            </a:r>
            <a:r>
              <a:rPr lang="en-US" dirty="0"/>
              <a:t>subcarriers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Τα </a:t>
            </a:r>
            <a:r>
              <a:rPr lang="en-US" dirty="0"/>
              <a:t>resource blocks (RB)</a:t>
            </a:r>
            <a:r>
              <a:rPr lang="el-GR" dirty="0"/>
              <a:t> έχουν μέγεθος 180 </a:t>
            </a:r>
            <a:r>
              <a:rPr lang="el-GR" dirty="0" err="1"/>
              <a:t>kHz</a:t>
            </a:r>
            <a:r>
              <a:rPr lang="el-GR" dirty="0"/>
              <a:t> στο πεδίο της συχνότητας και 0.5 ms στο πεδίο του χρόνου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7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Εισαγωγή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en-US" dirty="0" err="1"/>
              <a:t>Έν</a:t>
            </a:r>
            <a:r>
              <a:rPr lang="en-US" altLang="en-US" dirty="0"/>
              <a:t>α ασύρματο τοπικό δίκτυο (Wireless Local Area Network-WLAN) είναι ένα επικοινωνιακό σύστημα που χρησιμοποιείται ως επέκταση ή εναλλακτική λύση ενός κοινού ενσύρματου δικτύου (Ethernet) και επιτρέπει στον κινητό χρήστη την ασύρματη μετάδοση και λήψη δεδομένων</a:t>
            </a:r>
            <a:endParaRPr lang="el-GR" altLang="en-US" dirty="0"/>
          </a:p>
          <a:p>
            <a:pPr>
              <a:lnSpc>
                <a:spcPct val="120000"/>
              </a:lnSpc>
            </a:pPr>
            <a:r>
              <a:rPr lang="el-GR" altLang="en-US" dirty="0"/>
              <a:t>Π</a:t>
            </a:r>
            <a:r>
              <a:rPr lang="en-US" altLang="en-US" dirty="0" err="1"/>
              <a:t>ροσφέρουν</a:t>
            </a:r>
            <a:r>
              <a:rPr lang="en-US" altLang="en-US" dirty="0"/>
              <a:t> α</a:t>
            </a:r>
            <a:r>
              <a:rPr lang="en-US" altLang="en-US" dirty="0" err="1"/>
              <a:t>σύρμ</a:t>
            </a:r>
            <a:r>
              <a:rPr lang="en-US" altLang="en-US" dirty="0"/>
              <a:t>ατη πρόσβαση ανάμεσα σε PCs, φορητούς υπολογιστές, tablets, smartphones, smart TVs </a:t>
            </a:r>
            <a:r>
              <a:rPr lang="el-GR" altLang="en-US" dirty="0"/>
              <a:t>και αισθητήρες </a:t>
            </a:r>
            <a:r>
              <a:rPr lang="en-US" altLang="en-US" dirty="0"/>
              <a:t>α</a:t>
            </a:r>
            <a:r>
              <a:rPr lang="en-US" altLang="en-US" dirty="0" err="1"/>
              <a:t>λλά</a:t>
            </a:r>
            <a:r>
              <a:rPr lang="en-US" altLang="en-US" dirty="0"/>
              <a:t> και </a:t>
            </a:r>
            <a:r>
              <a:rPr lang="en-US" altLang="en-US" dirty="0" err="1"/>
              <a:t>άλλες</a:t>
            </a:r>
            <a:r>
              <a:rPr lang="en-US" altLang="en-US" dirty="0"/>
              <a:t> </a:t>
            </a:r>
            <a:r>
              <a:rPr lang="el-GR" altLang="en-US" dirty="0"/>
              <a:t>κινητές συσκευές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932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blocks</a:t>
            </a:r>
            <a:r>
              <a:rPr lang="el-GR" dirty="0"/>
              <a:t> (</a:t>
            </a:r>
            <a:r>
              <a:rPr lang="en-US"/>
              <a:t>RBs</a:t>
            </a:r>
            <a:r>
              <a:rPr lang="el-GR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 αριθμός των </a:t>
            </a:r>
            <a:r>
              <a:rPr lang="en-US" dirty="0"/>
              <a:t>RB </a:t>
            </a:r>
            <a:r>
              <a:rPr lang="el-GR" dirty="0"/>
              <a:t>εξαρτάται από το διαθέσιμο φάσμα</a:t>
            </a:r>
            <a:endParaRPr lang="en-US" dirty="0"/>
          </a:p>
          <a:p>
            <a:r>
              <a:rPr lang="el-GR" dirty="0"/>
              <a:t>Σε κάθε χρήστη ανατίθεται ένας αριθμός από </a:t>
            </a:r>
            <a:r>
              <a:rPr lang="en-US" dirty="0"/>
              <a:t>RB</a:t>
            </a:r>
            <a:endParaRPr lang="el-GR" dirty="0"/>
          </a:p>
          <a:p>
            <a:r>
              <a:rPr lang="en-US" dirty="0"/>
              <a:t> </a:t>
            </a:r>
            <a:r>
              <a:rPr lang="el-GR" dirty="0"/>
              <a:t>Όσο περισσότερα </a:t>
            </a:r>
            <a:r>
              <a:rPr lang="en-US" dirty="0"/>
              <a:t>RB</a:t>
            </a:r>
            <a:r>
              <a:rPr lang="el-GR" dirty="0"/>
              <a:t>/χρήστη και όσο ανώτερος ο τύπος διαμόρφωσης, τόσο μεγαλύτερος ο ρυθμός μετάδοσης </a:t>
            </a:r>
          </a:p>
          <a:p>
            <a:r>
              <a:rPr lang="el-GR" dirty="0"/>
              <a:t>Την ανάθεση των </a:t>
            </a:r>
            <a:r>
              <a:rPr lang="en-US" dirty="0"/>
              <a:t>RB  </a:t>
            </a:r>
            <a:r>
              <a:rPr lang="el-GR" dirty="0"/>
              <a:t>στους χρήστες αναλαμβάνει ένα σύνολο μηχανισμών χρονοπρογραμματισμού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27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Το πεδίο του χρόνου στο </a:t>
            </a:r>
            <a:r>
              <a:rPr lang="en-US" dirty="0"/>
              <a:t>LTE</a:t>
            </a:r>
            <a:r>
              <a:rPr lang="el-GR" dirty="0"/>
              <a:t> χωρίζεται σε </a:t>
            </a:r>
            <a:r>
              <a:rPr lang="en-US" dirty="0"/>
              <a:t>frames</a:t>
            </a:r>
          </a:p>
          <a:p>
            <a:r>
              <a:rPr lang="el-GR" dirty="0"/>
              <a:t>Κάθε </a:t>
            </a:r>
            <a:r>
              <a:rPr lang="en-US" dirty="0"/>
              <a:t>frame</a:t>
            </a:r>
            <a:r>
              <a:rPr lang="el-GR" dirty="0"/>
              <a:t> έχει διάρκεια 10 </a:t>
            </a:r>
            <a:r>
              <a:rPr lang="en-US" dirty="0"/>
              <a:t>ms </a:t>
            </a:r>
            <a:r>
              <a:rPr lang="el-GR" dirty="0"/>
              <a:t>και χωρίζεται σε 10 </a:t>
            </a:r>
            <a:r>
              <a:rPr lang="en-US" dirty="0" err="1"/>
              <a:t>subframes</a:t>
            </a:r>
            <a:r>
              <a:rPr lang="en-US" dirty="0"/>
              <a:t> </a:t>
            </a:r>
            <a:r>
              <a:rPr lang="el-GR" dirty="0"/>
              <a:t>των 1 </a:t>
            </a:r>
            <a:r>
              <a:rPr lang="en-US" dirty="0"/>
              <a:t>ms</a:t>
            </a:r>
          </a:p>
          <a:p>
            <a:r>
              <a:rPr lang="el-GR" dirty="0"/>
              <a:t>Το μισό </a:t>
            </a:r>
            <a:r>
              <a:rPr lang="en-US" dirty="0" err="1"/>
              <a:t>subframe</a:t>
            </a:r>
            <a:r>
              <a:rPr lang="el-GR" dirty="0"/>
              <a:t> (0.5 </a:t>
            </a:r>
            <a:r>
              <a:rPr lang="en-US" dirty="0"/>
              <a:t>ms</a:t>
            </a:r>
            <a:r>
              <a:rPr lang="el-GR" dirty="0"/>
              <a:t>) ονομάζεται </a:t>
            </a:r>
            <a:r>
              <a:rPr lang="en-US" dirty="0"/>
              <a:t>slot </a:t>
            </a:r>
            <a:r>
              <a:rPr lang="el-GR" dirty="0"/>
              <a:t>και στο </a:t>
            </a:r>
            <a:r>
              <a:rPr lang="en-US" dirty="0"/>
              <a:t>FDD (frequency division duplex) </a:t>
            </a:r>
            <a:r>
              <a:rPr lang="el-GR" dirty="0"/>
              <a:t>αποτελείται από σύμβολα</a:t>
            </a:r>
            <a:endParaRPr lang="en-US" dirty="0"/>
          </a:p>
          <a:p>
            <a:r>
              <a:rPr lang="el-GR" dirty="0"/>
              <a:t>Κάθε </a:t>
            </a:r>
            <a:r>
              <a:rPr lang="en-US" dirty="0"/>
              <a:t>slot </a:t>
            </a:r>
            <a:r>
              <a:rPr lang="el-GR" dirty="0"/>
              <a:t>μπορεί να περιέχει 7 σύμβολα (</a:t>
            </a:r>
            <a:r>
              <a:rPr lang="en-US" dirty="0"/>
              <a:t>normal cyclic prefix</a:t>
            </a:r>
            <a:r>
              <a:rPr lang="el-GR" dirty="0"/>
              <a:t>)</a:t>
            </a:r>
            <a:r>
              <a:rPr lang="en-US" dirty="0"/>
              <a:t> </a:t>
            </a:r>
            <a:r>
              <a:rPr lang="el-GR" dirty="0"/>
              <a:t>ή 6 σύμβολα (</a:t>
            </a:r>
            <a:r>
              <a:rPr lang="en-US" dirty="0"/>
              <a:t>Extended Cyclic Prefix</a:t>
            </a:r>
            <a:r>
              <a:rPr lang="el-GR" dirty="0"/>
              <a:t>)</a:t>
            </a:r>
          </a:p>
          <a:p>
            <a:r>
              <a:rPr lang="el-GR" dirty="0"/>
              <a:t>Στο </a:t>
            </a:r>
            <a:r>
              <a:rPr lang="en-US" dirty="0"/>
              <a:t>TDD (time division duplex) </a:t>
            </a:r>
            <a:r>
              <a:rPr lang="el-GR" dirty="0"/>
              <a:t>κάθε </a:t>
            </a:r>
            <a:r>
              <a:rPr lang="en-US" dirty="0" err="1"/>
              <a:t>subframe</a:t>
            </a:r>
            <a:r>
              <a:rPr lang="en-US" dirty="0"/>
              <a:t> </a:t>
            </a:r>
            <a:r>
              <a:rPr lang="el-GR" dirty="0"/>
              <a:t>ανατίθεται για </a:t>
            </a:r>
            <a:r>
              <a:rPr lang="en-US" dirty="0"/>
              <a:t>uplink, downlink </a:t>
            </a:r>
            <a:r>
              <a:rPr lang="el-GR" dirty="0"/>
              <a:t>ή απαραίτητη σηματοδοσία ελέγχου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82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Ένα resource block στο χρόνο και τη συχνότητα &#10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28015"/>
            <a:ext cx="5472608" cy="367348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l-GR" sz="2800" dirty="0"/>
              <a:t>Το </a:t>
            </a:r>
            <a:r>
              <a:rPr lang="en-US" sz="2800" dirty="0"/>
              <a:t>resource block </a:t>
            </a:r>
            <a:r>
              <a:rPr lang="el-GR" sz="2800" dirty="0"/>
              <a:t>στο χρόνο και τη συχνότητα </a:t>
            </a:r>
          </a:p>
          <a:p>
            <a:pPr algn="ctr"/>
            <a:r>
              <a:rPr lang="el-GR" dirty="0"/>
              <a:t>(πηγή: </a:t>
            </a:r>
            <a:r>
              <a:rPr lang="en-US" dirty="0"/>
              <a:t>http://commons.wikimedia.org/wiki/File:Resource-Block_LTE_OFDMA.png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block </a:t>
            </a:r>
            <a:r>
              <a:rPr lang="el-GR" dirty="0"/>
              <a:t>στο χρόνο και τη συχνότητα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66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Σύντομη ανασκόπηση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dirty="0"/>
              <a:t>Βασικές Έννοιες και Ορισμοί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Αρχιτεκτονική - Τοπολογίες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l-GR" altLang="en-US" dirty="0"/>
              <a:t>Ρυθμοί Μετάδοσης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Βασικές Τεχνολογίες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Πλεονεκτήματα – Μειονεκτήματα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Υποστηριζόμενες Υπηρεσίες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Mobile WiMAX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 (1/2)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Σημειώσεις μαθήματος (Κεφάλαιο </a:t>
            </a:r>
            <a:r>
              <a:rPr lang="en-US" dirty="0"/>
              <a:t>6</a:t>
            </a:r>
            <a:r>
              <a:rPr lang="el-GR" dirty="0"/>
              <a:t>)</a:t>
            </a:r>
          </a:p>
          <a:p>
            <a:r>
              <a:rPr lang="el-GR" dirty="0"/>
              <a:t>Βιβλία:</a:t>
            </a:r>
          </a:p>
          <a:p>
            <a:pPr lvl="1"/>
            <a:r>
              <a:rPr lang="en-US"/>
              <a:t>Data </a:t>
            </a:r>
            <a:r>
              <a:rPr lang="en-US" dirty="0"/>
              <a:t>and Computer Communications, William Stallings</a:t>
            </a:r>
            <a:endParaRPr lang="el-GR" dirty="0"/>
          </a:p>
          <a:p>
            <a:pPr lvl="1"/>
            <a:r>
              <a:rPr lang="en-US" dirty="0"/>
              <a:t> WiMAX Network Planning and Optimization</a:t>
            </a:r>
            <a:r>
              <a:rPr lang="el-GR" dirty="0"/>
              <a:t>, </a:t>
            </a:r>
            <a:r>
              <a:rPr lang="en-US" dirty="0"/>
              <a:t>Yan Zhang</a:t>
            </a:r>
            <a:endParaRPr lang="el-GR" dirty="0"/>
          </a:p>
          <a:p>
            <a:pPr lvl="1"/>
            <a:r>
              <a:rPr lang="en-US" dirty="0"/>
              <a:t>WiMAX: Technology for Broadband Wireless Access</a:t>
            </a:r>
            <a:r>
              <a:rPr lang="el-GR" dirty="0"/>
              <a:t>,</a:t>
            </a:r>
            <a:r>
              <a:rPr lang="en-US" dirty="0"/>
              <a:t>	</a:t>
            </a:r>
            <a:r>
              <a:rPr lang="en-US" dirty="0" err="1"/>
              <a:t>Nuaymi</a:t>
            </a:r>
            <a:r>
              <a:rPr lang="en-US" dirty="0"/>
              <a:t> L.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4887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 (2/2)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Links</a:t>
            </a:r>
            <a:r>
              <a:rPr lang="el-GR" dirty="0"/>
              <a:t>:</a:t>
            </a:r>
            <a:endParaRPr lang="en-US" dirty="0"/>
          </a:p>
          <a:p>
            <a:pPr lvl="1"/>
            <a:r>
              <a:rPr lang="en-US">
                <a:hlinkClick r:id="rId3"/>
              </a:rPr>
              <a:t>http://telematics.upatras.gr/telematics/bouras/undergraduate-courses/euruzwnikes-texnologies?language=el</a:t>
            </a:r>
            <a:r>
              <a:rPr lang="en-US"/>
              <a:t>  </a:t>
            </a:r>
            <a:r>
              <a:rPr lang="en-US" dirty="0"/>
              <a:t>(</a:t>
            </a:r>
            <a:r>
              <a:rPr lang="el-GR" dirty="0"/>
              <a:t>Δικτυακός τόπος μαθήματος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4"/>
              </a:rPr>
              <a:t>http://www.ieee.org/index.html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Δικτυακός τόπος του οργανισμού ΙΕΕΕ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5"/>
              </a:rPr>
              <a:t>http://grouper.ieee.org/groups/802/16/</a:t>
            </a:r>
            <a:r>
              <a:rPr lang="en-US" dirty="0"/>
              <a:t> (The IEEE 802.16 Working Group on Broadband Wireless Access Standards)</a:t>
            </a:r>
            <a:endParaRPr lang="el-GR" dirty="0"/>
          </a:p>
          <a:p>
            <a:pPr lvl="1"/>
            <a:r>
              <a:rPr lang="en-US" dirty="0">
                <a:hlinkClick r:id="rId6"/>
              </a:rPr>
              <a:t>http://www.wimaxforum.org/</a:t>
            </a:r>
            <a:r>
              <a:rPr lang="el-GR" dirty="0"/>
              <a:t>  (</a:t>
            </a:r>
            <a:r>
              <a:rPr lang="en-US" dirty="0"/>
              <a:t>WiMAX forum</a:t>
            </a:r>
            <a:r>
              <a:rPr lang="el-GR" dirty="0"/>
              <a:t>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060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492896"/>
            <a:ext cx="8229600" cy="1143000"/>
          </a:xfrm>
        </p:spPr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24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Εφαρμογές </a:t>
            </a:r>
            <a:r>
              <a:rPr lang="en-US" altLang="en-US" dirty="0"/>
              <a:t>WLANs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altLang="en-US" dirty="0"/>
              <a:t>Μικρές ομάδες εργασίας με διαμοιραζόμενες πληροφορίες</a:t>
            </a:r>
          </a:p>
          <a:p>
            <a:pPr>
              <a:lnSpc>
                <a:spcPct val="120000"/>
              </a:lnSpc>
            </a:pPr>
            <a:r>
              <a:rPr lang="el-GR" altLang="en-US" dirty="0"/>
              <a:t>Εργαστήρια πανεπιστημίων</a:t>
            </a:r>
          </a:p>
          <a:p>
            <a:pPr>
              <a:lnSpc>
                <a:spcPct val="120000"/>
              </a:lnSpc>
            </a:pPr>
            <a:r>
              <a:rPr lang="el-GR" altLang="en-US" dirty="0"/>
              <a:t>Ιστορικά κτήρια όπου η εγκατάσταση καλωδίων είναι δύσκολη ή αδύνατη</a:t>
            </a:r>
          </a:p>
          <a:p>
            <a:pPr>
              <a:lnSpc>
                <a:spcPct val="120000"/>
              </a:lnSpc>
            </a:pPr>
            <a:r>
              <a:rPr lang="el-GR" altLang="en-US" dirty="0"/>
              <a:t>Μεγάλες βιομηχανικές μονάδες με τεράστιες ανάγκες καλωδίωσης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13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ΙΕΕΕ 802.16</a:t>
            </a:r>
            <a:br>
              <a:rPr lang="el-GR" altLang="en-US" dirty="0"/>
            </a:br>
            <a:r>
              <a:rPr lang="el-GR" altLang="en-US" dirty="0"/>
              <a:t>κύρια χαρακτηριστικά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altLang="en-US" dirty="0"/>
              <a:t>Υπό την ΙΕΕΕ η οικογένεια των πρωτοκόλλων ΙΕΕΕ 802.16 επίσημα καλείται με την ονομασία (</a:t>
            </a:r>
            <a:r>
              <a:rPr lang="en-US" dirty="0" err="1"/>
              <a:t>WirelessMAN</a:t>
            </a:r>
            <a:r>
              <a:rPr lang="el-GR" dirty="0"/>
              <a:t>), ωστόσο στην εμπορική του ονομασία κυριάρχησε το </a:t>
            </a:r>
            <a:r>
              <a:rPr lang="en-US" dirty="0"/>
              <a:t>WiMAX</a:t>
            </a:r>
            <a:endParaRPr lang="el-GR" altLang="en-US" dirty="0"/>
          </a:p>
          <a:p>
            <a:r>
              <a:rPr lang="el-GR" altLang="en-US" dirty="0"/>
              <a:t>Τα πρωτόκολλα της οικογένειας λειτουργούν σε μια ευρεία μπάντα συχνοτήτων, η οποία εκτείνεται από 2 ως 66 </a:t>
            </a:r>
            <a:r>
              <a:rPr lang="el-GR" altLang="en-US" dirty="0" err="1"/>
              <a:t>GHz</a:t>
            </a:r>
            <a:endParaRPr lang="el-GR" altLang="en-US" dirty="0"/>
          </a:p>
          <a:p>
            <a:r>
              <a:rPr lang="el-GR" altLang="en-US" dirty="0"/>
              <a:t>Αρχικά παρείχε ρυθμούς μετάδοσης έως και 72 </a:t>
            </a:r>
            <a:r>
              <a:rPr lang="en-US" altLang="en-US" dirty="0"/>
              <a:t>Mbps </a:t>
            </a:r>
            <a:r>
              <a:rPr lang="el-GR" altLang="en-US" dirty="0"/>
              <a:t>στον αέρα, αλλά οι σύγχρονες εκδόσεις με χρήση πολλαπλών κεραιών και καναλιών αγγίζουν το 1 </a:t>
            </a:r>
            <a:r>
              <a:rPr lang="en-US" altLang="en-US" dirty="0" err="1"/>
              <a:t>Gbps</a:t>
            </a:r>
            <a:r>
              <a:rPr lang="el-GR" altLang="en-US" dirty="0"/>
              <a:t> σε στατικούς χρήστες</a:t>
            </a:r>
            <a:endParaRPr lang="en-US" altLang="en-US" dirty="0"/>
          </a:p>
          <a:p>
            <a:r>
              <a:rPr lang="el-GR" altLang="en-US" dirty="0"/>
              <a:t>Παρέχει κάλυψη που αγγίζει τα 50</a:t>
            </a:r>
            <a:r>
              <a:rPr lang="en-US" altLang="en-US" dirty="0"/>
              <a:t>Km </a:t>
            </a:r>
            <a:r>
              <a:rPr lang="el-GR" altLang="en-US" dirty="0"/>
              <a:t>στην περίπτωση επικοινωνίας σημείου προς σημείο</a:t>
            </a:r>
          </a:p>
          <a:p>
            <a:r>
              <a:rPr lang="el-GR" altLang="en-US" dirty="0"/>
              <a:t>Παρέχει συνδέσεις σημείων τα οποία βρίσκονται ακόμη και σε συνθήκες μη οπτικής επαφής</a:t>
            </a:r>
          </a:p>
          <a:p>
            <a:r>
              <a:rPr lang="el-GR" altLang="en-US" dirty="0"/>
              <a:t>Δυνατότητα επικοινωνίας σημείου προς σημείο (</a:t>
            </a:r>
            <a:r>
              <a:rPr lang="en-US" altLang="en-US" dirty="0"/>
              <a:t>PTP</a:t>
            </a:r>
            <a:r>
              <a:rPr lang="el-GR" altLang="en-US" dirty="0"/>
              <a:t>) και σημείου προς πολλά σημεία</a:t>
            </a:r>
            <a:r>
              <a:rPr lang="en-US" altLang="en-US" dirty="0"/>
              <a:t> (PTM)</a:t>
            </a:r>
            <a:endParaRPr lang="el-GR" altLang="en-US" dirty="0"/>
          </a:p>
          <a:p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3366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ΙΕΕΕ 802.16</a:t>
            </a:r>
            <a:br>
              <a:rPr lang="el-GR" altLang="en-US" dirty="0"/>
            </a:br>
            <a:r>
              <a:rPr lang="el-GR" altLang="en-US" dirty="0"/>
              <a:t>Τρέχοντα πρωτόκολλα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802.16.1 (Σεπτέμβριος 2012)</a:t>
            </a:r>
          </a:p>
          <a:p>
            <a:r>
              <a:rPr lang="el-GR" altLang="en-US" dirty="0"/>
              <a:t>802.16</a:t>
            </a:r>
            <a:r>
              <a:rPr lang="en-US" altLang="en-US" dirty="0"/>
              <a:t>p</a:t>
            </a:r>
            <a:r>
              <a:rPr lang="el-GR" altLang="en-US" dirty="0"/>
              <a:t> (Οκτώβριος 2012)</a:t>
            </a:r>
          </a:p>
          <a:p>
            <a:r>
              <a:rPr lang="el-GR" altLang="en-US" dirty="0"/>
              <a:t>802.16.1</a:t>
            </a:r>
            <a:r>
              <a:rPr lang="en-US" altLang="en-US" dirty="0"/>
              <a:t>b</a:t>
            </a:r>
            <a:r>
              <a:rPr lang="el-GR" altLang="en-US" dirty="0"/>
              <a:t> (Οκτώβριος 2010)</a:t>
            </a:r>
          </a:p>
          <a:p>
            <a:r>
              <a:rPr lang="el-GR" altLang="en-US" dirty="0"/>
              <a:t>802.16.1</a:t>
            </a:r>
            <a:r>
              <a:rPr lang="en-US" altLang="en-US" dirty="0"/>
              <a:t>n</a:t>
            </a:r>
            <a:r>
              <a:rPr lang="el-GR" altLang="en-US" dirty="0"/>
              <a:t> (Μάρτιος 201</a:t>
            </a:r>
            <a:r>
              <a:rPr lang="en-US" altLang="en-US" dirty="0"/>
              <a:t>3</a:t>
            </a:r>
            <a:r>
              <a:rPr lang="el-GR" altLang="en-US" dirty="0"/>
              <a:t>)</a:t>
            </a:r>
          </a:p>
          <a:p>
            <a:r>
              <a:rPr lang="el-GR" altLang="en-US" dirty="0"/>
              <a:t>802.16.1</a:t>
            </a:r>
            <a:r>
              <a:rPr lang="en-US" altLang="en-US" dirty="0"/>
              <a:t>a</a:t>
            </a:r>
            <a:r>
              <a:rPr lang="el-GR" altLang="en-US" dirty="0"/>
              <a:t> (Μάρτιος 201</a:t>
            </a:r>
            <a:r>
              <a:rPr lang="en-US" altLang="en-US" dirty="0"/>
              <a:t>3</a:t>
            </a:r>
            <a:r>
              <a:rPr lang="el-GR" altLang="en-US" dirty="0"/>
              <a:t>)</a:t>
            </a:r>
            <a:endParaRPr lang="en-US" altLang="en-US" dirty="0"/>
          </a:p>
          <a:p>
            <a:r>
              <a:rPr lang="el-GR" altLang="en-US" dirty="0"/>
              <a:t>802.16</a:t>
            </a:r>
            <a:r>
              <a:rPr lang="en-US" altLang="en-US" dirty="0"/>
              <a:t>-2017</a:t>
            </a:r>
            <a:r>
              <a:rPr lang="el-GR" altLang="en-US" dirty="0"/>
              <a:t>(Σεπτέμβριος 201</a:t>
            </a:r>
            <a:r>
              <a:rPr lang="en-US" altLang="en-US" dirty="0"/>
              <a:t>7</a:t>
            </a:r>
            <a:r>
              <a:rPr lang="el-GR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466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Τοπολογίες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Point to Point – PTP (</a:t>
            </a:r>
            <a:r>
              <a:rPr lang="el-GR" altLang="en-US" dirty="0"/>
              <a:t>Σημείο προς σημείο</a:t>
            </a:r>
            <a:r>
              <a:rPr lang="en-US" alt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Point to Multipoint - PTM (</a:t>
            </a:r>
            <a:r>
              <a:rPr lang="el-GR" altLang="en-US" dirty="0"/>
              <a:t>Σημείο προς πολλαπλά σημεία</a:t>
            </a:r>
            <a:r>
              <a:rPr lang="en-US" altLang="en-US" dirty="0"/>
              <a:t>)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33668856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3082</Words>
  <Application>Microsoft Office PowerPoint</Application>
  <PresentationFormat>On-screen Show (4:3)</PresentationFormat>
  <Paragraphs>385</Paragraphs>
  <Slides>56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1_Θέμα του Office</vt:lpstr>
      <vt:lpstr>Equation</vt:lpstr>
      <vt:lpstr>ΕΥΡΥΖΩΝΙΚΕΣ ΤΕΧΝΟΛΟΓΙΕΣ</vt:lpstr>
      <vt:lpstr>Σκοποί  ενότητας</vt:lpstr>
      <vt:lpstr>Περιεχόμενα ενότητας</vt:lpstr>
      <vt:lpstr>WiMAX  (Worldwide Interoperability for Microwave Access) </vt:lpstr>
      <vt:lpstr>Εισαγωγή</vt:lpstr>
      <vt:lpstr>Εφαρμογές WLANs</vt:lpstr>
      <vt:lpstr>ΙΕΕΕ 802.16 κύρια χαρακτηριστικά </vt:lpstr>
      <vt:lpstr>ΙΕΕΕ 802.16 Τρέχοντα πρωτόκολλα </vt:lpstr>
      <vt:lpstr>Τοπολογίες</vt:lpstr>
      <vt:lpstr>Χρήσεις WiMAX</vt:lpstr>
      <vt:lpstr>Χαρακτηρισμός Καναλιού (1/5)</vt:lpstr>
      <vt:lpstr>Χαρακτηρισμός Καναλιού (2/5)</vt:lpstr>
      <vt:lpstr>Χαρακτηρισμός Καναλιού (3/5)</vt:lpstr>
      <vt:lpstr>Χαρακτηρισμός Καναλιού (4/5)</vt:lpstr>
      <vt:lpstr>Χαρακτηρισμός Καναλιού (5/5)</vt:lpstr>
      <vt:lpstr>Βασικές δυνατότητες του WiMAX (1/3)</vt:lpstr>
      <vt:lpstr>Βασικές δυνατότητες του WiMAX (2/3)</vt:lpstr>
      <vt:lpstr>Βασικές δυνατότητες του WiMAX (3/3)</vt:lpstr>
      <vt:lpstr>Πλεονεκτήματα του WiMAX (1/3)</vt:lpstr>
      <vt:lpstr>Πλεονεκτήματα του WiMAX (2/3)</vt:lpstr>
      <vt:lpstr>Πλεονεκτήματα του WiMAX (3/3)</vt:lpstr>
      <vt:lpstr>Μειονεκτήματα του WiMAX</vt:lpstr>
      <vt:lpstr>WiMAX – Φυσικό επίπεδο (1/5)</vt:lpstr>
      <vt:lpstr>WiMAX – Φυσικό επίπεδο (2/5)</vt:lpstr>
      <vt:lpstr>WiMAX – Φυσικό επίπεδο (3/5)</vt:lpstr>
      <vt:lpstr>WiMAX – Φυσικό επίπεδο (4/5)</vt:lpstr>
      <vt:lpstr>WiMAX – Φυσικό επίπεδο (5/5)</vt:lpstr>
      <vt:lpstr>WiMAX – Υπο-επίπεδο πρόσβασης στο μέσο (1/2)</vt:lpstr>
      <vt:lpstr>WiMAX – Υπο-επίπεδο πρόσβασης στο μέσο (2/2)</vt:lpstr>
      <vt:lpstr>WiMax – Επίπεδο Σύγκλισης</vt:lpstr>
      <vt:lpstr>QoS και WiMAX</vt:lpstr>
      <vt:lpstr>Υπηρεσίες Χρονοπρογραμματισμού (Scheduling Services) (1/2)</vt:lpstr>
      <vt:lpstr>Υπηρεσίες Χρονοπρογραμματισμού (Scheduling Services) (2/2)</vt:lpstr>
      <vt:lpstr>Ασφάλεια και WiMAX</vt:lpstr>
      <vt:lpstr>Υποστηριζόμενες Υπηρεσίες (1/2)</vt:lpstr>
      <vt:lpstr>Υποστηριζόμενες Υπηρεσίες (2/2)</vt:lpstr>
      <vt:lpstr>Σύγκριση Ασύρματων Τεχνολογιών</vt:lpstr>
      <vt:lpstr>Mobile WiMAX</vt:lpstr>
      <vt:lpstr>Χαρακτηριστικά Mobile WiMAX</vt:lpstr>
      <vt:lpstr>3GPP Long Term Evolution (LTE)</vt:lpstr>
      <vt:lpstr>Παγκόσμια εξάπλωση LTE </vt:lpstr>
      <vt:lpstr>Βασικές απαιτήσεις LTE (1/2)</vt:lpstr>
      <vt:lpstr>Βασικές απαιτήσεις LTE (2/2)</vt:lpstr>
      <vt:lpstr>Βασικές διαφορές LTE-UMTS</vt:lpstr>
      <vt:lpstr>Η Αρχιτεκτονική του Δικτύου LTE (1/2)</vt:lpstr>
      <vt:lpstr>Η Αρχιτεκτονική του Δικτύου LTE (2/2)</vt:lpstr>
      <vt:lpstr>Τεχνολογίες LTE </vt:lpstr>
      <vt:lpstr>Orthogonal Frequency Division Multiplex (OFDM)</vt:lpstr>
      <vt:lpstr>Orthogonal frequency-division multiple access (OFDMA)</vt:lpstr>
      <vt:lpstr>Resource blocks (RBs)</vt:lpstr>
      <vt:lpstr>LTE Frame</vt:lpstr>
      <vt:lpstr>Resource block στο χρόνο και τη συχνότητα</vt:lpstr>
      <vt:lpstr>Σύντομη ανασκόπηση</vt:lpstr>
      <vt:lpstr>Βιβλιογραφία (1/2)</vt:lpstr>
      <vt:lpstr>Βιβλιογραφία (2/2)</vt:lpstr>
      <vt:lpstr>Ερωτήσεις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ΚΟΚΚΙΝΟΣ ΒΑΣΙΛΕΙΟΣ</cp:lastModifiedBy>
  <cp:revision>517</cp:revision>
  <dcterms:created xsi:type="dcterms:W3CDTF">2012-09-06T09:03:05Z</dcterms:created>
  <dcterms:modified xsi:type="dcterms:W3CDTF">2023-04-28T09:47:55Z</dcterms:modified>
</cp:coreProperties>
</file>