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notesMasterIdLst>
    <p:notesMasterId r:id="rId54"/>
  </p:notesMasterIdLst>
  <p:sldIdLst>
    <p:sldId id="481" r:id="rId2"/>
    <p:sldId id="261" r:id="rId3"/>
    <p:sldId id="262" r:id="rId4"/>
    <p:sldId id="480" r:id="rId5"/>
    <p:sldId id="433" r:id="rId6"/>
    <p:sldId id="523" r:id="rId7"/>
    <p:sldId id="464" r:id="rId8"/>
    <p:sldId id="404" r:id="rId9"/>
    <p:sldId id="453" r:id="rId10"/>
    <p:sldId id="495" r:id="rId11"/>
    <p:sldId id="496" r:id="rId12"/>
    <p:sldId id="497" r:id="rId13"/>
    <p:sldId id="498" r:id="rId14"/>
    <p:sldId id="499" r:id="rId15"/>
    <p:sldId id="502" r:id="rId16"/>
    <p:sldId id="503" r:id="rId17"/>
    <p:sldId id="504" r:id="rId18"/>
    <p:sldId id="454" r:id="rId19"/>
    <p:sldId id="455" r:id="rId20"/>
    <p:sldId id="440" r:id="rId21"/>
    <p:sldId id="442" r:id="rId22"/>
    <p:sldId id="441" r:id="rId23"/>
    <p:sldId id="443" r:id="rId24"/>
    <p:sldId id="444" r:id="rId25"/>
    <p:sldId id="521" r:id="rId26"/>
    <p:sldId id="522" r:id="rId27"/>
    <p:sldId id="446" r:id="rId28"/>
    <p:sldId id="510" r:id="rId29"/>
    <p:sldId id="517" r:id="rId30"/>
    <p:sldId id="516" r:id="rId31"/>
    <p:sldId id="511" r:id="rId32"/>
    <p:sldId id="512" r:id="rId33"/>
    <p:sldId id="513" r:id="rId34"/>
    <p:sldId id="514" r:id="rId35"/>
    <p:sldId id="470" r:id="rId36"/>
    <p:sldId id="515" r:id="rId37"/>
    <p:sldId id="460" r:id="rId38"/>
    <p:sldId id="461" r:id="rId39"/>
    <p:sldId id="485" r:id="rId40"/>
    <p:sldId id="486" r:id="rId41"/>
    <p:sldId id="487" r:id="rId42"/>
    <p:sldId id="488" r:id="rId43"/>
    <p:sldId id="489" r:id="rId44"/>
    <p:sldId id="490" r:id="rId45"/>
    <p:sldId id="491" r:id="rId46"/>
    <p:sldId id="492" r:id="rId47"/>
    <p:sldId id="493" r:id="rId48"/>
    <p:sldId id="494" r:id="rId49"/>
    <p:sldId id="321" r:id="rId50"/>
    <p:sldId id="320" r:id="rId51"/>
    <p:sldId id="400" r:id="rId52"/>
    <p:sldId id="322" r:id="rId53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ser" initials="u" lastIdx="2" clrIdx="0"/>
  <p:cmAuthor id="1" name="kanakisn" initials="" lastIdx="13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344" autoAdjust="0"/>
    <p:restoredTop sz="99309" autoAdjust="0"/>
  </p:normalViewPr>
  <p:slideViewPr>
    <p:cSldViewPr>
      <p:cViewPr varScale="1">
        <p:scale>
          <a:sx n="111" d="100"/>
          <a:sy n="111" d="100"/>
        </p:scale>
        <p:origin x="1746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commentAuthors" Target="commentAuthor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heme" Target="theme/theme1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viewProps" Target="viewProp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7A379C-B41D-45E1-80CB-01FC82FDADA9}" type="datetimeFigureOut">
              <a:rPr lang="el-GR" smtClean="0"/>
              <a:pPr/>
              <a:t>24/2/2022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A60D4E-153C-481E-9C52-31B1E4926C1F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553540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itchFamily="34" charset="0"/>
              <a:buChar char="•"/>
            </a:pPr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9281275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/>
              <a:t>  </a:t>
            </a: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52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471385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/>
              <a:t> </a:t>
            </a: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568307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/>
              <a:t> </a:t>
            </a: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537989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l-GR" dirty="0"/>
          </a:p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66441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/>
              <a:t> </a:t>
            </a: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8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1541797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/>
              <a:t> </a:t>
            </a: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9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4312800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/>
              <a:t>  </a:t>
            </a: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49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4713859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/>
              <a:t>  </a:t>
            </a: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50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4713859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/>
              <a:t>  </a:t>
            </a: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51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471385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l-GR" dirty="0"/>
              <a:t>Στυλ κύριου τίτλου</a:t>
            </a: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683568" y="3886200"/>
            <a:ext cx="7776864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dirty="0"/>
              <a:t>Στυλ κύριου υπότιτλου</a:t>
            </a:r>
          </a:p>
        </p:txBody>
      </p:sp>
    </p:spTree>
    <p:extLst>
      <p:ext uri="{BB962C8B-B14F-4D97-AF65-F5344CB8AC3E}">
        <p14:creationId xmlns:p14="http://schemas.microsoft.com/office/powerpoint/2010/main" val="41143843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1556792"/>
            <a:ext cx="5486400" cy="345638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 dirty="0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157192"/>
            <a:ext cx="5486400" cy="1015008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dirty="0"/>
              <a:t>Στυλ υποδείγματος κειμένου</a:t>
            </a:r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3C4726A-630D-4CB4-B088-BAB00F4188E9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9" name="Τίτλος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600" cy="11448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l-GR"/>
            </a:lvl1pPr>
          </a:lstStyle>
          <a:p>
            <a:pPr lvl="0"/>
            <a:r>
              <a:rPr lang="el-GR"/>
              <a:t>Στυλ κύριου τίτλου</a:t>
            </a:r>
          </a:p>
        </p:txBody>
      </p:sp>
    </p:spTree>
    <p:extLst>
      <p:ext uri="{BB962C8B-B14F-4D97-AF65-F5344CB8AC3E}">
        <p14:creationId xmlns:p14="http://schemas.microsoft.com/office/powerpoint/2010/main" val="41050776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/>
              <a:t>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64156" y="1556792"/>
            <a:ext cx="8229600" cy="4525963"/>
          </a:xfrm>
        </p:spPr>
        <p:txBody>
          <a:bodyPr/>
          <a:lstStyle>
            <a:lvl1pPr>
              <a:spcBef>
                <a:spcPts val="1200"/>
              </a:spcBef>
              <a:defRPr/>
            </a:lvl1pPr>
            <a:lvl2pPr>
              <a:spcBef>
                <a:spcPts val="1200"/>
              </a:spcBef>
              <a:defRPr/>
            </a:lvl2pPr>
            <a:lvl3pPr>
              <a:spcBef>
                <a:spcPts val="1200"/>
              </a:spcBef>
              <a:defRPr/>
            </a:lvl3pPr>
            <a:lvl4pPr>
              <a:spcBef>
                <a:spcPts val="1200"/>
              </a:spcBef>
              <a:defRPr/>
            </a:lvl4pPr>
            <a:lvl5pPr>
              <a:spcBef>
                <a:spcPts val="1200"/>
              </a:spcBef>
              <a:defRPr/>
            </a:lvl5pPr>
          </a:lstStyle>
          <a:p>
            <a:pPr lvl="0"/>
            <a:r>
              <a:rPr lang="el-GR" dirty="0"/>
              <a:t>Στυλ υποδείγματος κειμένου</a:t>
            </a:r>
          </a:p>
          <a:p>
            <a:pPr lvl="1"/>
            <a:r>
              <a:rPr lang="el-GR" dirty="0"/>
              <a:t>Δεύτερου επιπέδου</a:t>
            </a:r>
          </a:p>
          <a:p>
            <a:pPr lvl="2"/>
            <a:r>
              <a:rPr lang="el-GR" dirty="0"/>
              <a:t>Τρίτου επιπέδου</a:t>
            </a:r>
          </a:p>
          <a:p>
            <a:pPr lvl="3"/>
            <a:r>
              <a:rPr lang="el-GR" dirty="0"/>
              <a:t>Τέταρτου επιπέδου</a:t>
            </a:r>
          </a:p>
          <a:p>
            <a:pPr lvl="4"/>
            <a:r>
              <a:rPr lang="el-GR" dirty="0"/>
              <a:t>Πέμπτου επιπέδου</a:t>
            </a:r>
          </a:p>
        </p:txBody>
      </p:sp>
      <p:sp>
        <p:nvSpPr>
          <p:cNvPr id="4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5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>
                <a:solidFill>
                  <a:srgbClr val="5075BC"/>
                </a:solidFill>
              </a:rPr>
              <a:t>Κινητά Δίκτυα</a:t>
            </a:r>
            <a:r>
              <a:rPr lang="en-US" sz="1000" dirty="0">
                <a:solidFill>
                  <a:srgbClr val="5075BC"/>
                </a:solidFill>
              </a:rPr>
              <a:t> </a:t>
            </a:r>
            <a:r>
              <a:rPr lang="el-GR" sz="1000" dirty="0">
                <a:solidFill>
                  <a:srgbClr val="5075BC"/>
                </a:solidFill>
              </a:rPr>
              <a:t>(Μέρος 1)</a:t>
            </a:r>
          </a:p>
        </p:txBody>
      </p:sp>
      <p:pic>
        <p:nvPicPr>
          <p:cNvPr id="8" name="Picture 2" descr="http://www.upatras.gr/sites/www.upatras.gr/files/logo-up-4color-stamp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6237312"/>
            <a:ext cx="594360" cy="594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521022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0" cap="none" baseline="0">
                <a:solidFill>
                  <a:srgbClr val="5075BC"/>
                </a:solidFill>
              </a:defRPr>
            </a:lvl1pPr>
          </a:lstStyle>
          <a:p>
            <a:r>
              <a:rPr lang="el-GR" dirty="0"/>
              <a:t>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dirty="0"/>
              <a:t>Στυλ υποδείγματος κειμένου</a:t>
            </a:r>
          </a:p>
        </p:txBody>
      </p:sp>
    </p:spTree>
    <p:extLst>
      <p:ext uri="{BB962C8B-B14F-4D97-AF65-F5344CB8AC3E}">
        <p14:creationId xmlns:p14="http://schemas.microsoft.com/office/powerpoint/2010/main" val="23307644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/>
              <a:t>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6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>
                <a:solidFill>
                  <a:srgbClr val="5075BC"/>
                </a:solidFill>
              </a:rPr>
              <a:t>Κινητά Δίκτυα </a:t>
            </a:r>
            <a:r>
              <a:rPr lang="en-US" sz="1000" dirty="0">
                <a:solidFill>
                  <a:srgbClr val="5075BC"/>
                </a:solidFill>
              </a:rPr>
              <a:t>4G – 5G </a:t>
            </a:r>
            <a:r>
              <a:rPr lang="el-GR" sz="1000" dirty="0">
                <a:solidFill>
                  <a:srgbClr val="5075BC"/>
                </a:solidFill>
              </a:rPr>
              <a:t>(Μέρος 1)</a:t>
            </a:r>
          </a:p>
        </p:txBody>
      </p:sp>
      <p:pic>
        <p:nvPicPr>
          <p:cNvPr id="9" name="Picture 2" descr="http://www.upatras.gr/sites/www.upatras.gr/files/logo-up-4color-stamp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6237312"/>
            <a:ext cx="594360" cy="594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50620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5075BC"/>
                </a:solidFill>
              </a:defRPr>
            </a:lvl1pPr>
          </a:lstStyle>
          <a:p>
            <a:r>
              <a:rPr lang="el-GR" dirty="0"/>
              <a:t>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74254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214016"/>
            <a:ext cx="4040188" cy="38792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74254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214016"/>
            <a:ext cx="4041775" cy="38792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8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>
                <a:solidFill>
                  <a:srgbClr val="5075BC"/>
                </a:solidFill>
              </a:rPr>
              <a:t>Κινητά Δίκτυα </a:t>
            </a:r>
            <a:r>
              <a:rPr lang="en-US" sz="1000" dirty="0">
                <a:solidFill>
                  <a:srgbClr val="5075BC"/>
                </a:solidFill>
              </a:rPr>
              <a:t>4G – 5G </a:t>
            </a:r>
            <a:r>
              <a:rPr lang="el-GR" sz="1000" dirty="0">
                <a:solidFill>
                  <a:srgbClr val="5075BC"/>
                </a:solidFill>
              </a:rPr>
              <a:t>(Μέρος 1)</a:t>
            </a:r>
          </a:p>
        </p:txBody>
      </p:sp>
      <p:pic>
        <p:nvPicPr>
          <p:cNvPr id="11" name="Picture 2" descr="http://www.upatras.gr/sites/www.upatras.gr/files/logo-up-4color-stamp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6237312"/>
            <a:ext cx="594360" cy="594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871561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chemeClr val="accent1"/>
                </a:solidFill>
              </a:defRPr>
            </a:lvl1pPr>
          </a:lstStyle>
          <a:p>
            <a:r>
              <a:rPr lang="el-GR" dirty="0"/>
              <a:t>Στυλ κύριου τίτλου</a:t>
            </a:r>
          </a:p>
        </p:txBody>
      </p:sp>
      <p:sp>
        <p:nvSpPr>
          <p:cNvPr id="3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4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>
                <a:solidFill>
                  <a:srgbClr val="5075BC"/>
                </a:solidFill>
              </a:rPr>
              <a:t>Κινητά Δίκτυα </a:t>
            </a:r>
            <a:r>
              <a:rPr lang="en-US" sz="1000" dirty="0">
                <a:solidFill>
                  <a:srgbClr val="5075BC"/>
                </a:solidFill>
              </a:rPr>
              <a:t>4G – 5G </a:t>
            </a:r>
            <a:r>
              <a:rPr lang="el-GR" sz="1000" dirty="0">
                <a:solidFill>
                  <a:srgbClr val="5075BC"/>
                </a:solidFill>
              </a:rPr>
              <a:t>(Μέρος 1)</a:t>
            </a:r>
          </a:p>
        </p:txBody>
      </p:sp>
      <p:pic>
        <p:nvPicPr>
          <p:cNvPr id="7" name="Picture 2" descr="http://www.upatras.gr/sites/www.upatras.gr/files/logo-up-4color-stamp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6237312"/>
            <a:ext cx="594360" cy="594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655706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1556792"/>
            <a:ext cx="5111750" cy="460851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556792"/>
            <a:ext cx="3008313" cy="4608512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dirty="0"/>
              <a:t>Στυλ υποδείγματος κειμένου</a:t>
            </a:r>
          </a:p>
        </p:txBody>
      </p:sp>
      <p:sp>
        <p:nvSpPr>
          <p:cNvPr id="6" name="Τίτλος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600" cy="11448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l-GR" b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l-GR" dirty="0"/>
              <a:t>Στυλ κύριου τίτλου</a:t>
            </a:r>
          </a:p>
        </p:txBody>
      </p:sp>
      <p:sp>
        <p:nvSpPr>
          <p:cNvPr id="5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7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>
                <a:solidFill>
                  <a:srgbClr val="5075BC"/>
                </a:solidFill>
              </a:rPr>
              <a:t>Κινητά Δίκτυα </a:t>
            </a:r>
            <a:r>
              <a:rPr lang="en-US" sz="1000" dirty="0">
                <a:solidFill>
                  <a:srgbClr val="5075BC"/>
                </a:solidFill>
              </a:rPr>
              <a:t>4G – 5G </a:t>
            </a:r>
            <a:r>
              <a:rPr lang="el-GR" sz="1000" dirty="0">
                <a:solidFill>
                  <a:srgbClr val="5075BC"/>
                </a:solidFill>
              </a:rPr>
              <a:t>(Μέρος 1)</a:t>
            </a:r>
          </a:p>
        </p:txBody>
      </p:sp>
      <p:pic>
        <p:nvPicPr>
          <p:cNvPr id="8" name="Picture 2" descr="http://www.upatras.gr/sites/www.upatras.gr/files/logo-up-4color-stamp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6237312"/>
            <a:ext cx="594360" cy="594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029004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1556792"/>
            <a:ext cx="5486400" cy="345638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 dirty="0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157192"/>
            <a:ext cx="5486400" cy="1015008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dirty="0"/>
              <a:t>Στυλ υποδείγματος κειμένου</a:t>
            </a:r>
          </a:p>
        </p:txBody>
      </p:sp>
      <p:sp>
        <p:nvSpPr>
          <p:cNvPr id="9" name="Τίτλος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600" cy="11448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l-GR" b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l-GR" dirty="0"/>
              <a:t>Στυλ κύριου τίτλου</a:t>
            </a:r>
          </a:p>
        </p:txBody>
      </p:sp>
      <p:sp>
        <p:nvSpPr>
          <p:cNvPr id="5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6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>
                <a:solidFill>
                  <a:srgbClr val="5075BC"/>
                </a:solidFill>
              </a:rPr>
              <a:t>Κινητά Δίκτυα </a:t>
            </a:r>
            <a:r>
              <a:rPr lang="en-US" sz="1000" dirty="0">
                <a:solidFill>
                  <a:srgbClr val="5075BC"/>
                </a:solidFill>
              </a:rPr>
              <a:t>4G – 5G </a:t>
            </a:r>
            <a:r>
              <a:rPr lang="el-GR" sz="1000" dirty="0">
                <a:solidFill>
                  <a:srgbClr val="5075BC"/>
                </a:solidFill>
              </a:rPr>
              <a:t>(Μέρος 1)</a:t>
            </a:r>
          </a:p>
        </p:txBody>
      </p:sp>
      <p:pic>
        <p:nvPicPr>
          <p:cNvPr id="10" name="Picture 2" descr="http://www.upatras.gr/sites/www.upatras.gr/files/logo-up-4color-stamp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6237312"/>
            <a:ext cx="594360" cy="594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467818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1556792"/>
            <a:ext cx="5111750" cy="460851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556792"/>
            <a:ext cx="3008313" cy="4608512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dirty="0"/>
              <a:t>Στυλ υποδείγματος κειμένου</a:t>
            </a:r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3C4726A-630D-4CB4-B088-BAB00F4188E9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6" name="Τίτλος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600" cy="11448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l-GR"/>
            </a:lvl1pPr>
          </a:lstStyle>
          <a:p>
            <a:pPr lvl="0"/>
            <a:r>
              <a:rPr lang="el-GR"/>
              <a:t>Στυλ κύριου τίτλου</a:t>
            </a:r>
          </a:p>
        </p:txBody>
      </p:sp>
    </p:spTree>
    <p:extLst>
      <p:ext uri="{BB962C8B-B14F-4D97-AF65-F5344CB8AC3E}">
        <p14:creationId xmlns:p14="http://schemas.microsoft.com/office/powerpoint/2010/main" val="34231715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dirty="0"/>
              <a:t>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dirty="0"/>
              <a:t>Στυλ υποδείγματος κειμένου</a:t>
            </a:r>
          </a:p>
          <a:p>
            <a:pPr lvl="1"/>
            <a:r>
              <a:rPr lang="el-GR" dirty="0"/>
              <a:t>Δεύτερου επιπέδου</a:t>
            </a:r>
          </a:p>
          <a:p>
            <a:pPr lvl="2"/>
            <a:r>
              <a:rPr lang="el-GR" dirty="0"/>
              <a:t>Τρίτου επιπέδου</a:t>
            </a:r>
          </a:p>
          <a:p>
            <a:pPr lvl="3"/>
            <a:r>
              <a:rPr lang="el-GR" dirty="0"/>
              <a:t>Τέταρτου επιπέδου</a:t>
            </a:r>
          </a:p>
          <a:p>
            <a:pPr lvl="4"/>
            <a:r>
              <a:rPr lang="el-GR" dirty="0"/>
              <a:t>Πέμπτου επιπέδου</a:t>
            </a:r>
          </a:p>
        </p:txBody>
      </p:sp>
    </p:spTree>
    <p:extLst>
      <p:ext uri="{BB962C8B-B14F-4D97-AF65-F5344CB8AC3E}">
        <p14:creationId xmlns:p14="http://schemas.microsoft.com/office/powerpoint/2010/main" val="24177401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70" r:id="rId7"/>
    <p:sldLayoutId id="2147483671" r:id="rId8"/>
    <p:sldLayoutId id="2147483660" r:id="rId9"/>
    <p:sldLayoutId id="2147483661" r:id="rId10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kokkinos@cti.gr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hyperlink" Target="http://telematics.upatras.gr/telematics/bouras?language=el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File:Multiuser_mimo.jpg#file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ishercom.xyz/wireless-networks-2/introduction-kkb.html" TargetMode="External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hyperlink" Target="https://thenewstack.io/defining-software-defined-networking-part-1/" TargetMode="External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hyperlink" Target="http://telematics.upatras.gr/telematics/bouras/undergraduate-courses/euruzwnikes-texnologies?language=el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3gpp.org/technologies/keywords-acronyms/100-the-evolved-packet-core" TargetMode="External"/><Relationship Id="rId5" Type="http://schemas.openxmlformats.org/officeDocument/2006/relationships/hyperlink" Target="http://www.3gpp.org/specifications/67-releases" TargetMode="External"/><Relationship Id="rId4" Type="http://schemas.openxmlformats.org/officeDocument/2006/relationships/hyperlink" Target="http://www.3gpp.org/" TargetMode="Externa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006575"/>
            <a:ext cx="7772400" cy="1470025"/>
          </a:xfrm>
        </p:spPr>
        <p:txBody>
          <a:bodyPr/>
          <a:lstStyle/>
          <a:p>
            <a:r>
              <a:rPr lang="el-GR" dirty="0"/>
              <a:t>ΕΥΡΥΖΩΝΙΚΕΣ ΤΕΧΝΟΛΟΓΙΕΣ</a:t>
            </a:r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683568" y="3384822"/>
            <a:ext cx="7776864" cy="3068513"/>
          </a:xfrm>
        </p:spPr>
        <p:txBody>
          <a:bodyPr>
            <a:normAutofit fontScale="85000" lnSpcReduction="20000"/>
          </a:bodyPr>
          <a:lstStyle/>
          <a:p>
            <a:r>
              <a:rPr lang="el-GR" sz="2900" dirty="0">
                <a:solidFill>
                  <a:srgbClr val="5075BC"/>
                </a:solidFill>
              </a:rPr>
              <a:t>Ενότητα </a:t>
            </a:r>
            <a:r>
              <a:rPr lang="en-US" sz="2900" dirty="0">
                <a:solidFill>
                  <a:srgbClr val="5075BC"/>
                </a:solidFill>
              </a:rPr>
              <a:t># 1</a:t>
            </a:r>
            <a:r>
              <a:rPr lang="el-GR" sz="2900" dirty="0">
                <a:solidFill>
                  <a:srgbClr val="5075BC"/>
                </a:solidFill>
              </a:rPr>
              <a:t>1:</a:t>
            </a:r>
            <a:r>
              <a:rPr lang="en-US" sz="2900" dirty="0"/>
              <a:t> </a:t>
            </a:r>
            <a:r>
              <a:rPr lang="el-GR" sz="2800" dirty="0"/>
              <a:t>Κινητά Δίκτυα</a:t>
            </a:r>
            <a:r>
              <a:rPr lang="en-US" sz="2800" dirty="0"/>
              <a:t> </a:t>
            </a:r>
            <a:r>
              <a:rPr lang="el-GR" sz="2800" dirty="0"/>
              <a:t>Επόμενης Γενιάς (1)</a:t>
            </a:r>
            <a:endParaRPr lang="en-US" sz="2800" dirty="0"/>
          </a:p>
          <a:p>
            <a:endParaRPr lang="el-GR" sz="2800" dirty="0"/>
          </a:p>
          <a:p>
            <a:r>
              <a:rPr lang="el-GR" sz="2800"/>
              <a:t>Βασίλειος Κόκκινος</a:t>
            </a:r>
            <a:endParaRPr lang="el-GR" sz="2800" dirty="0"/>
          </a:p>
          <a:p>
            <a:r>
              <a:rPr lang="el-GR" sz="2800" dirty="0"/>
              <a:t>Τμήμα Μηχανικών Η/Υ &amp; Πληροφορικής</a:t>
            </a:r>
            <a:r>
              <a:rPr lang="en-US" sz="2800" dirty="0"/>
              <a:t>, </a:t>
            </a:r>
            <a:r>
              <a:rPr lang="el-GR" sz="2800" dirty="0"/>
              <a:t>Πανεπιστήμιο Πατρών</a:t>
            </a:r>
          </a:p>
          <a:p>
            <a:r>
              <a:rPr lang="en-US" sz="2800" dirty="0"/>
              <a:t>email: </a:t>
            </a:r>
            <a:r>
              <a:rPr lang="en-US" sz="2800" dirty="0">
                <a:hlinkClick r:id="rId3"/>
              </a:rPr>
              <a:t>kokkinos@cti.gr</a:t>
            </a:r>
            <a:r>
              <a:rPr lang="el-GR" sz="2800" dirty="0"/>
              <a:t>, </a:t>
            </a:r>
            <a:endParaRPr lang="en-US" sz="2800" dirty="0"/>
          </a:p>
          <a:p>
            <a:r>
              <a:rPr lang="en-US" sz="2800" dirty="0"/>
              <a:t>site: </a:t>
            </a:r>
            <a:r>
              <a:rPr lang="en-US" sz="2800" dirty="0">
                <a:hlinkClick r:id="rId4"/>
              </a:rPr>
              <a:t>http://telematics.upatras.gr/telematics/bouras?language=el</a:t>
            </a:r>
            <a:endParaRPr lang="en-US" sz="2800" dirty="0"/>
          </a:p>
          <a:p>
            <a:endParaRPr lang="en-US" sz="2800" dirty="0"/>
          </a:p>
          <a:p>
            <a:endParaRPr lang="el-GR" sz="2800" dirty="0"/>
          </a:p>
        </p:txBody>
      </p:sp>
      <p:pic>
        <p:nvPicPr>
          <p:cNvPr id="6" name="Picture 4" descr="https://www.upatras.gr/sites/www.upatras.gr/files/up_2017_logo_gr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818" y="293700"/>
            <a:ext cx="3749040" cy="13606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18172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MIMO</a:t>
            </a:r>
            <a:r>
              <a:rPr lang="el-GR" dirty="0"/>
              <a:t> (1/5)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Multiple Input Multiple Output</a:t>
            </a:r>
            <a:endParaRPr lang="el-GR" dirty="0"/>
          </a:p>
          <a:p>
            <a:r>
              <a:rPr lang="el-GR" dirty="0"/>
              <a:t>Προσφέρει σημαντικά πλεονεκτήματα στον τελικό χρήστη</a:t>
            </a:r>
          </a:p>
          <a:p>
            <a:r>
              <a:rPr lang="el-GR" dirty="0"/>
              <a:t>Εφαρμόζεται σε μεγάλο βαθμό στα ασύρματα δίκτυα, προσφέροντας βελτιωμένες ταχύτητες αλλά και αξιοπιστία</a:t>
            </a:r>
          </a:p>
        </p:txBody>
      </p:sp>
    </p:spTree>
    <p:extLst>
      <p:ext uri="{BB962C8B-B14F-4D97-AF65-F5344CB8AC3E}">
        <p14:creationId xmlns:p14="http://schemas.microsoft.com/office/powerpoint/2010/main" val="36136103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MIMO</a:t>
            </a:r>
            <a:r>
              <a:rPr lang="el-GR" dirty="0"/>
              <a:t> (2/5)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l-GR" dirty="0"/>
              <a:t>Ο πρώτος όρος </a:t>
            </a:r>
            <a:r>
              <a:rPr lang="en-US" dirty="0"/>
              <a:t>Multiple</a:t>
            </a:r>
            <a:r>
              <a:rPr lang="el-GR" dirty="0"/>
              <a:t> αναφέρεται στην χρήση πολλαπλών κεραιών που χρησιμοποιούνται ταυτόχρονα για την μετάδοση. Αυτές εισαγάγουν το προς-αποστολή-σήμα στο κανάλι</a:t>
            </a:r>
          </a:p>
          <a:p>
            <a:r>
              <a:rPr lang="el-GR" dirty="0"/>
              <a:t>Ο δεύτερος όρος </a:t>
            </a:r>
            <a:r>
              <a:rPr lang="en-US" dirty="0"/>
              <a:t>Multiple </a:t>
            </a:r>
            <a:r>
              <a:rPr lang="el-GR" dirty="0"/>
              <a:t>αναφέρεται στη χρήση πολλαπλών κεραιών που χρησιμοποιούνται για λήψη στο κανάλι επικοινωνίας. Οι κεραίες αυτές αποτελούν το δέκτη του σήματος</a:t>
            </a:r>
          </a:p>
        </p:txBody>
      </p:sp>
    </p:spTree>
    <p:extLst>
      <p:ext uri="{BB962C8B-B14F-4D97-AF65-F5344CB8AC3E}">
        <p14:creationId xmlns:p14="http://schemas.microsoft.com/office/powerpoint/2010/main" val="32080423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MIMO</a:t>
            </a:r>
            <a:r>
              <a:rPr lang="el-GR" dirty="0"/>
              <a:t> (3/5)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l-GR" dirty="0"/>
              <a:t>Είναι δυνατό να έχουμε συγκεκριμένο πλήθος κεραιών;</a:t>
            </a:r>
          </a:p>
          <a:p>
            <a:r>
              <a:rPr lang="el-GR" dirty="0"/>
              <a:t>Ναι. Π.χ. Αν έχουμε πολλές κεραίες που αποστέλλουν ένα σήμα και μία μόνο κεραία παραλήπτη.</a:t>
            </a:r>
          </a:p>
          <a:p>
            <a:r>
              <a:rPr lang="el-GR" dirty="0"/>
              <a:t>Μπορούμε γενικά να αναφέρουμε την ύπαρξη ενός </a:t>
            </a:r>
            <a:r>
              <a:rPr lang="en-US" dirty="0" err="1"/>
              <a:t>NxM</a:t>
            </a:r>
            <a:r>
              <a:rPr lang="en-US" dirty="0"/>
              <a:t> </a:t>
            </a:r>
            <a:r>
              <a:rPr lang="el-GR" dirty="0"/>
              <a:t>συστήματος, όπου το Ν αντιστοιχίζεται στο πλήθος των κεραιών-πομπών και το </a:t>
            </a:r>
            <a:r>
              <a:rPr lang="en-US" dirty="0"/>
              <a:t>M </a:t>
            </a:r>
            <a:r>
              <a:rPr lang="el-GR" dirty="0"/>
              <a:t>στο πλήθος των κεραιών-ληπτών</a:t>
            </a:r>
          </a:p>
        </p:txBody>
      </p:sp>
    </p:spTree>
    <p:extLst>
      <p:ext uri="{BB962C8B-B14F-4D97-AF65-F5344CB8AC3E}">
        <p14:creationId xmlns:p14="http://schemas.microsoft.com/office/powerpoint/2010/main" val="42607442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MIMO</a:t>
            </a:r>
            <a:r>
              <a:rPr lang="el-GR" dirty="0"/>
              <a:t> (4/5)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/>
              <a:t>Παλαιότερα ο όρος ΜΙΜΟ χρησιμοποιούταν για να ορίσει την ύπαρξη περισσότερων της μίας κεραιών τόσο ως λήπτες όσο και ως αποστολείς</a:t>
            </a:r>
          </a:p>
          <a:p>
            <a:r>
              <a:rPr lang="el-GR" dirty="0"/>
              <a:t>Πλέον συχνά υπονοεί την αποστολή περισσότερων του ενός σημάτων ταυτόχρονα μέσα από το κανάλι</a:t>
            </a:r>
          </a:p>
        </p:txBody>
      </p:sp>
    </p:spTree>
    <p:extLst>
      <p:ext uri="{BB962C8B-B14F-4D97-AF65-F5344CB8AC3E}">
        <p14:creationId xmlns:p14="http://schemas.microsoft.com/office/powerpoint/2010/main" val="12786641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MIMO</a:t>
            </a:r>
            <a:r>
              <a:rPr lang="el-GR" dirty="0"/>
              <a:t> (5/5)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/>
              <a:t>Μέθοδοι μετάδοσης στο ΜΙΜΟ</a:t>
            </a:r>
          </a:p>
          <a:p>
            <a:r>
              <a:rPr lang="en-US" dirty="0"/>
              <a:t>Spatial multiplexing</a:t>
            </a:r>
          </a:p>
          <a:p>
            <a:pPr lvl="1"/>
            <a:r>
              <a:rPr lang="el-GR" dirty="0"/>
              <a:t>Αποτελεί μία μέθοδο μετάδοσης σε ΜΙΜΟ συστήματα. Στοχεύει στην αύξηση του </a:t>
            </a:r>
            <a:r>
              <a:rPr lang="en-US" dirty="0"/>
              <a:t>capacity </a:t>
            </a:r>
            <a:r>
              <a:rPr lang="el-GR" dirty="0"/>
              <a:t>του δικτύου δημιουργώντας ανεξάρτητα </a:t>
            </a:r>
            <a:r>
              <a:rPr lang="en-US" dirty="0"/>
              <a:t>SISO (Single Input Single Output) </a:t>
            </a:r>
            <a:r>
              <a:rPr lang="el-GR" dirty="0"/>
              <a:t>κανάλια.</a:t>
            </a:r>
            <a:endParaRPr lang="en-US" dirty="0"/>
          </a:p>
          <a:p>
            <a:pPr lvl="1"/>
            <a:r>
              <a:rPr lang="el-GR" dirty="0"/>
              <a:t>Το πλήθος αυτών των καναλιών, από το πλήθος των κεραιών που λειτουργούν ως παραλήπτες αλλά και των κεραιών που λειτουργούν ως αποστολείς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286977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mu - MIMO</a:t>
            </a:r>
            <a:r>
              <a:rPr lang="el-GR" dirty="0"/>
              <a:t> (</a:t>
            </a:r>
            <a:r>
              <a:rPr lang="en-US" dirty="0"/>
              <a:t>1</a:t>
            </a:r>
            <a:r>
              <a:rPr lang="el-GR" dirty="0"/>
              <a:t>/</a:t>
            </a:r>
            <a:r>
              <a:rPr lang="en-US" dirty="0"/>
              <a:t>2</a:t>
            </a:r>
            <a:r>
              <a:rPr lang="el-GR" dirty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Multi User – MIMO</a:t>
            </a:r>
          </a:p>
          <a:p>
            <a:r>
              <a:rPr lang="el-GR" dirty="0"/>
              <a:t>Δημιουργήθηκε για να υποστηρίξει περιβάλλοντα στα οποία πολλαπλά τερματικά με (μία ή περισσότερες) κεραίες προσπαθούν να αποκτήσουν πρόσβαση και να επικοινωνήσουν σε ένα ασύρματο δίκτυο ταυτόχρονα.</a:t>
            </a:r>
          </a:p>
          <a:p>
            <a:r>
              <a:rPr lang="el-GR" dirty="0"/>
              <a:t>Επέκταση της τεχνολογίας </a:t>
            </a:r>
            <a:r>
              <a:rPr lang="en-US" dirty="0"/>
              <a:t>Single User – MIMO</a:t>
            </a:r>
            <a:r>
              <a:rPr lang="el-GR" dirty="0"/>
              <a:t> (</a:t>
            </a:r>
            <a:r>
              <a:rPr lang="en-US" dirty="0" err="1"/>
              <a:t>su</a:t>
            </a:r>
            <a:r>
              <a:rPr lang="en-US" dirty="0"/>
              <a:t>-MIMO</a:t>
            </a:r>
            <a:r>
              <a:rPr lang="el-GR" dirty="0"/>
              <a:t>), όπου πάντα υπήρχε μόνο ένας παραλήπτης στην επικοινωνία (με μία ή περισσότερες κεραίες)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288714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mu - MIMO</a:t>
            </a:r>
            <a:r>
              <a:rPr lang="el-GR" dirty="0"/>
              <a:t> (</a:t>
            </a:r>
            <a:r>
              <a:rPr lang="en-US" dirty="0"/>
              <a:t>2</a:t>
            </a:r>
            <a:r>
              <a:rPr lang="el-GR" dirty="0"/>
              <a:t>/</a:t>
            </a:r>
            <a:r>
              <a:rPr lang="en-US" dirty="0"/>
              <a:t>2</a:t>
            </a:r>
            <a:r>
              <a:rPr lang="el-GR" dirty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/>
              <a:t>Στο </a:t>
            </a:r>
            <a:r>
              <a:rPr lang="en-US" dirty="0"/>
              <a:t>mu – MIMO </a:t>
            </a:r>
            <a:r>
              <a:rPr lang="el-GR" dirty="0"/>
              <a:t>μπορούν να ικανοποιούνται πολλοί χρήστες ταυτόχρονα.</a:t>
            </a:r>
          </a:p>
          <a:p>
            <a:pPr lvl="1"/>
            <a:r>
              <a:rPr lang="el-GR" dirty="0"/>
              <a:t>Μείωση ατομικού χρόνου αναμονής συσκευών, </a:t>
            </a:r>
            <a:r>
              <a:rPr lang="en-US"/>
              <a:t>o</a:t>
            </a:r>
            <a:r>
              <a:rPr lang="el-GR"/>
              <a:t>ι </a:t>
            </a:r>
            <a:r>
              <a:rPr lang="el-GR" dirty="0"/>
              <a:t>οποίες σαν επακόλουθο περιορίζουν τη δημιουργία ουρών αναμονής</a:t>
            </a:r>
          </a:p>
          <a:p>
            <a:pPr lvl="1"/>
            <a:r>
              <a:rPr lang="el-GR" dirty="0"/>
              <a:t>Αύξηση </a:t>
            </a:r>
            <a:r>
              <a:rPr lang="en-US" dirty="0"/>
              <a:t>perceived speed </a:t>
            </a:r>
            <a:r>
              <a:rPr lang="el-GR" dirty="0"/>
              <a:t>του δικτύου</a:t>
            </a:r>
          </a:p>
          <a:p>
            <a:pPr marL="457200" lvl="1" indent="0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86305834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mu - MIMO</a:t>
            </a:r>
            <a:r>
              <a:rPr lang="el-GR" dirty="0"/>
              <a:t> (5/5)</a:t>
            </a:r>
            <a:endParaRPr lang="en-US" dirty="0"/>
          </a:p>
        </p:txBody>
      </p:sp>
      <p:pic>
        <p:nvPicPr>
          <p:cNvPr id="5" name="Content Placeholder 4" descr="A close up of text on a white background&#10;&#10;Description automatically generated">
            <a:extLst>
              <a:ext uri="{FF2B5EF4-FFF2-40B4-BE49-F238E27FC236}">
                <a16:creationId xmlns:a16="http://schemas.microsoft.com/office/drawing/2014/main" id="{4601E587-AE59-4734-A664-5AE7356F0B8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9437" y="2177256"/>
            <a:ext cx="5457825" cy="3286125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076156FA-8FA8-4B8A-8C5C-A0C55E6DF284}"/>
              </a:ext>
            </a:extLst>
          </p:cNvPr>
          <p:cNvSpPr txBox="1"/>
          <p:nvPr/>
        </p:nvSpPr>
        <p:spPr>
          <a:xfrm>
            <a:off x="3563888" y="5463381"/>
            <a:ext cx="2088232" cy="1400299"/>
          </a:xfrm>
          <a:prstGeom prst="rect">
            <a:avLst/>
          </a:prstGeom>
        </p:spPr>
        <p:txBody>
          <a:bodyPr vert="horz" wrap="none" lIns="91440" tIns="45720" rIns="91440" bIns="45720" rtlCol="0" anchor="ctr">
            <a:normAutofit/>
          </a:bodyPr>
          <a:lstStyle/>
          <a:p>
            <a:r>
              <a:rPr lang="en-US" dirty="0"/>
              <a:t>   </a:t>
            </a:r>
            <a:r>
              <a:rPr lang="el-GR" dirty="0"/>
              <a:t>Πηγή: </a:t>
            </a:r>
            <a:r>
              <a:rPr lang="en-US" dirty="0">
                <a:hlinkClick r:id="rId3"/>
              </a:rPr>
              <a:t>Wikipedia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234590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Multimedia Broadcast Multicast Services</a:t>
            </a:r>
            <a:r>
              <a:rPr lang="el-GR" dirty="0"/>
              <a:t> (</a:t>
            </a:r>
            <a:r>
              <a:rPr lang="en-US" dirty="0"/>
              <a:t>MBMS</a:t>
            </a:r>
            <a:r>
              <a:rPr lang="el-GR" dirty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l-GR" dirty="0"/>
              <a:t>Στις υπηρεσίες </a:t>
            </a:r>
            <a:r>
              <a:rPr lang="en-US" dirty="0"/>
              <a:t>MBMS</a:t>
            </a:r>
            <a:r>
              <a:rPr lang="el-GR" dirty="0"/>
              <a:t> τα ίδια δεδομένα μεταδίδονται σε πολλαπλούς χρήστες από πολλά διαφορετικά κελιά</a:t>
            </a:r>
            <a:r>
              <a:rPr lang="en-US" dirty="0"/>
              <a:t> </a:t>
            </a:r>
            <a:r>
              <a:rPr lang="el-GR" dirty="0"/>
              <a:t>και όλοι οι χρήστες της συγκεκριμένης </a:t>
            </a:r>
            <a:r>
              <a:rPr lang="en-US" dirty="0"/>
              <a:t>MBMS </a:t>
            </a:r>
            <a:r>
              <a:rPr lang="el-GR" dirty="0"/>
              <a:t>υπηρεσίας λαμβάνουν το ίδιο σήμα</a:t>
            </a:r>
          </a:p>
          <a:p>
            <a:r>
              <a:rPr lang="el-GR" dirty="0"/>
              <a:t>Στο </a:t>
            </a:r>
            <a:r>
              <a:rPr lang="en-US" dirty="0"/>
              <a:t>LTE </a:t>
            </a:r>
            <a:r>
              <a:rPr lang="el-GR" dirty="0"/>
              <a:t>η υλοποίηση ονομάζεται </a:t>
            </a:r>
            <a:r>
              <a:rPr lang="en-US" dirty="0" err="1"/>
              <a:t>eMBMS</a:t>
            </a:r>
            <a:endParaRPr lang="el-GR" dirty="0"/>
          </a:p>
          <a:p>
            <a:r>
              <a:rPr lang="el-GR" dirty="0"/>
              <a:t>Προϋποθέτει καλή κάλυψη και μικρή κατανάλωση ισχύος των τερματικών</a:t>
            </a:r>
          </a:p>
          <a:p>
            <a:r>
              <a:rPr lang="el-GR" dirty="0"/>
              <a:t>Το πρώτο είναι ιδιαίτερα σημαντικό γιατί στο </a:t>
            </a:r>
            <a:r>
              <a:rPr lang="en-US" dirty="0"/>
              <a:t>MBMS </a:t>
            </a:r>
            <a:r>
              <a:rPr lang="el-GR" dirty="0"/>
              <a:t>δεν μπορεί να γίνει προσαρμογή σύνδεσης σε ξεχωριστούς χρήστες, που σημαίνει ότι ο ρυθμός μετάδοσης εξαρτάται από την δυνατότητα λήψης του χειρότερου χρήστη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860252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MBMS Single-Frequency Network (MBSFN)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l-GR" dirty="0"/>
              <a:t>Όταν οι μεταδόσεις από διαφορετικά κελιά είναι συγχρονισμένες, το τερματικό μπορεί να θεωρήσει ότι η πηγή του σήματος είναι μοναδική</a:t>
            </a:r>
          </a:p>
          <a:p>
            <a:r>
              <a:rPr lang="el-GR" dirty="0"/>
              <a:t>Αυτή η λειτουργία ονομάζεται MBMS Single-Frequency Network (MBSFN)</a:t>
            </a:r>
          </a:p>
          <a:p>
            <a:r>
              <a:rPr lang="el-GR" dirty="0"/>
              <a:t>Προσφέρει αυξημένη ποιότητα σήματος, ειδικά στα όρια των κελιών που συμμετέχουν στο σχήμα</a:t>
            </a:r>
          </a:p>
          <a:p>
            <a:r>
              <a:rPr lang="el-GR" dirty="0"/>
              <a:t>Οδηγεί σε μειωμένες παρεμβολές σε ευάλωτες περιοχές</a:t>
            </a:r>
          </a:p>
          <a:p>
            <a:r>
              <a:rPr lang="el-GR" dirty="0"/>
              <a:t>Προσφέρει αυξημένο </a:t>
            </a:r>
            <a:r>
              <a:rPr lang="en-US" dirty="0"/>
              <a:t>diversity</a:t>
            </a:r>
            <a:r>
              <a:rPr lang="el-GR" dirty="0"/>
              <a:t>, αφού η ίδια πληροφορία προέρχεται από διαφορετικές γεωγραφικές περιοχές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80987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Σκοποί  ενότητας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Εξοικείωση με τα κινητά δίκτυα τέταρτης γενιάς</a:t>
            </a:r>
            <a:r>
              <a:rPr lang="en-US" dirty="0"/>
              <a:t> (Long Term Evolution)</a:t>
            </a:r>
          </a:p>
          <a:p>
            <a:r>
              <a:rPr lang="el-GR" dirty="0"/>
              <a:t>Ανάλυση των κυριότερων χαρακτηριστικών του προτύπου </a:t>
            </a:r>
            <a:r>
              <a:rPr lang="en-US" dirty="0"/>
              <a:t>LTE</a:t>
            </a:r>
          </a:p>
          <a:p>
            <a:r>
              <a:rPr lang="el-GR" dirty="0"/>
              <a:t>Παρουσίαση της αρχιτεκτονικής</a:t>
            </a:r>
          </a:p>
          <a:p>
            <a:r>
              <a:rPr lang="el-GR" dirty="0"/>
              <a:t>Κατανόηση των κυριότερων τεχνολογιών</a:t>
            </a:r>
          </a:p>
        </p:txBody>
      </p:sp>
    </p:spTree>
    <p:extLst>
      <p:ext uri="{BB962C8B-B14F-4D97-AF65-F5344CB8AC3E}">
        <p14:creationId xmlns:p14="http://schemas.microsoft.com/office/powerpoint/2010/main" val="206149746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Carrier aggregation</a:t>
            </a:r>
            <a:r>
              <a:rPr lang="el-GR" dirty="0"/>
              <a:t> (1/3)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l-GR" dirty="0"/>
              <a:t>Η πρώτη έκδοση του </a:t>
            </a:r>
            <a:r>
              <a:rPr lang="en-US" dirty="0"/>
              <a:t>LTE </a:t>
            </a:r>
            <a:r>
              <a:rPr lang="el-GR" dirty="0"/>
              <a:t>παρείχε μέγιστο εύρος φάσματος 20 MHz</a:t>
            </a:r>
          </a:p>
          <a:p>
            <a:r>
              <a:rPr lang="el-GR" dirty="0"/>
              <a:t>Η μέθοδος carrier </a:t>
            </a:r>
            <a:r>
              <a:rPr lang="en-US" dirty="0"/>
              <a:t>aggregation</a:t>
            </a:r>
            <a:r>
              <a:rPr lang="el-GR" dirty="0"/>
              <a:t> διευρύνει το εύρος φάσματος συνδυάζοντας πολλαπλούς φορείς (ήτοι χρησιμοποιούμενα φάσματα από έναν χρήστη) για χρήση για μετάδοση από ένα τερματικό</a:t>
            </a:r>
          </a:p>
          <a:p>
            <a:r>
              <a:rPr lang="el-GR" dirty="0"/>
              <a:t>Το </a:t>
            </a:r>
            <a:r>
              <a:rPr lang="en-US" dirty="0"/>
              <a:t>LTE</a:t>
            </a:r>
            <a:r>
              <a:rPr lang="el-GR" dirty="0"/>
              <a:t>-</a:t>
            </a:r>
            <a:r>
              <a:rPr lang="en-US" dirty="0"/>
              <a:t>A </a:t>
            </a:r>
            <a:r>
              <a:rPr lang="el-GR" dirty="0"/>
              <a:t>υποστηρίζει τον συνδυασμό μέχρι και 5 φορέων, φτάνοντας το μέγιστο φάσμα που μπορεί να κατανεμηθεί σε έναν χρήστη στα 100 MHz, αυξάνοντας σημαντικά το μέγιστο επιτεύξιμο ρυθμό μετάδοσης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577258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Carrier aggregation</a:t>
            </a:r>
            <a:r>
              <a:rPr lang="el-GR" dirty="0"/>
              <a:t> (2/3)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l-GR" dirty="0"/>
              <a:t>Κάθε τερματικό έκδοσης 8 ή 9 που δεν υποστηρίζει τη λειτουργία αυτή, απλά χρησιμοποιεί έναν από τους φορείς, εξασφαλίζοντας τη συμβατότητα με προηγούμενες εκδόσεις</a:t>
            </a:r>
            <a:endParaRPr lang="en-US" dirty="0"/>
          </a:p>
          <a:p>
            <a:r>
              <a:rPr lang="el-GR" dirty="0"/>
              <a:t>Οι φορείς που συνδυάζονται δεν απαιτείται να είναι διαδοχικοί στη πεδίο της συχνότητας, επιτρέποντας την εκμετάλλευση απομονωμένου φάσματος </a:t>
            </a:r>
          </a:p>
          <a:p>
            <a:r>
              <a:rPr lang="el-GR" dirty="0"/>
              <a:t>Αυτό απαλλάσσει τους παρόχους από την ανάγκη να αποκτήσουν ένα μεγάλο μέρος διαδοχικού φάσματος, συνδυάζοντας απλά τα μέρη του φάσματος που ήδη κατέχουν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363915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Carrier aggregation</a:t>
            </a:r>
            <a:r>
              <a:rPr lang="el-GR" dirty="0"/>
              <a:t> (3/3)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l-GR" dirty="0"/>
              <a:t>Το </a:t>
            </a:r>
            <a:r>
              <a:rPr lang="en-US" dirty="0"/>
              <a:t>LTE</a:t>
            </a:r>
            <a:r>
              <a:rPr lang="el-GR" dirty="0"/>
              <a:t>-</a:t>
            </a:r>
            <a:r>
              <a:rPr lang="en-US" dirty="0"/>
              <a:t>A </a:t>
            </a:r>
            <a:r>
              <a:rPr lang="el-GR" dirty="0"/>
              <a:t>υποστηρίζει τρεις τρόπους συνδυασμού φορέων</a:t>
            </a:r>
          </a:p>
          <a:p>
            <a:pPr lvl="1"/>
            <a:r>
              <a:rPr lang="el-GR" dirty="0"/>
              <a:t>Συνδυασμός διαδοχικών φορέων στην ίδια ζώνη συχνοτήτων</a:t>
            </a:r>
          </a:p>
          <a:p>
            <a:pPr lvl="1"/>
            <a:r>
              <a:rPr lang="el-GR" dirty="0"/>
              <a:t>Συνδυασμός μη διαδοχικών φορέων στην ίδια ζώνη συχνοτήτων</a:t>
            </a:r>
          </a:p>
          <a:p>
            <a:pPr lvl="1"/>
            <a:r>
              <a:rPr lang="el-GR" dirty="0"/>
              <a:t>Συνδυασμός φορέων που βρίσκονται σε διαφορετικές ζώνες</a:t>
            </a:r>
          </a:p>
          <a:p>
            <a:r>
              <a:rPr lang="el-GR" dirty="0"/>
              <a:t>Αν και παρόμοιας λειτουργίας, η περιπλοκότητα κάθε περίπτωσης είναι σημαντικά διαφορετική με την τρίτη περίπτωση να απαιτεί εξαιρετικά προηγμένα τερματικά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188452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Relaying (1/2)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/>
              <a:t>Το </a:t>
            </a:r>
            <a:r>
              <a:rPr lang="en-US" dirty="0"/>
              <a:t>relaying </a:t>
            </a:r>
            <a:r>
              <a:rPr lang="el-GR" dirty="0"/>
              <a:t>είναι η προσέγγιση βάση της οποίας ένα τερματικό επικοινωνεί με το κεντρικό δίκτυο μέσω ενός κόμβου αναμετάδοσης</a:t>
            </a:r>
          </a:p>
          <a:p>
            <a:r>
              <a:rPr lang="el-GR" dirty="0"/>
              <a:t>Ο κόμβος είναι ασύρματα συνδεδεμένος με το βασικό κελί χρησιμοποιώντας την ασύρματη διασύνδεση του </a:t>
            </a:r>
            <a:r>
              <a:rPr lang="en-US" dirty="0"/>
              <a:t>LTE</a:t>
            </a:r>
            <a:endParaRPr lang="el-GR" dirty="0"/>
          </a:p>
          <a:p>
            <a:r>
              <a:rPr lang="el-GR" dirty="0"/>
              <a:t>Από την οπτική του τερματικού, ο ενδιάμεσος κόμβος εμφανίζεται σαν ένα κανονικό κελί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97936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Relaying (2/2)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/>
              <a:t>Αυτό απλοποιεί την υλοποίηση του τερματικού, και βοηθά την επίτευξη συμβατότητας με τερματικά προηγούμενης έκδοσης </a:t>
            </a:r>
          </a:p>
          <a:p>
            <a:r>
              <a:rPr lang="el-GR" dirty="0"/>
              <a:t>Το </a:t>
            </a:r>
            <a:r>
              <a:rPr lang="en-US" dirty="0"/>
              <a:t>relaying </a:t>
            </a:r>
            <a:r>
              <a:rPr lang="el-GR" dirty="0"/>
              <a:t>επιτρέπει την βελτίωση της κάλυψης σε μέρη που διαφορετικά το σήμα θα ήταν ασθενές, όπως εσωτερικοί χώροι, απομακρυσμένες περιοχές κλπ.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453629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Ενισχυμένη μετάδοση πολλαπλών κεραιών</a:t>
            </a:r>
            <a:r>
              <a:rPr lang="en-US" dirty="0"/>
              <a:t> (1/2)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dirty="0"/>
              <a:t>Στην έκδοση 10, η χωρική πολυπλεξία στο </a:t>
            </a:r>
            <a:r>
              <a:rPr lang="en-US" dirty="0"/>
              <a:t>downlink </a:t>
            </a:r>
            <a:r>
              <a:rPr lang="el-GR" dirty="0"/>
              <a:t>επεκτείνεται ώστε να υποστηρίζει οχτώ στρώματα μετάδοσης</a:t>
            </a:r>
            <a:r>
              <a:rPr lang="en-US" dirty="0"/>
              <a:t> (8x8)</a:t>
            </a:r>
          </a:p>
          <a:p>
            <a:r>
              <a:rPr lang="el-GR" dirty="0"/>
              <a:t>Παράλληλα, εισάγεται μια ενισχυμένη δομή για σήματα αναφοράς, ώστε να βελτιωθεί η υποστήριξη των διάφορων προσεγγίσεων beam-forming</a:t>
            </a:r>
            <a:endParaRPr lang="en-US" dirty="0"/>
          </a:p>
          <a:p>
            <a:r>
              <a:rPr lang="el-GR" dirty="0"/>
              <a:t>Τα παραπάνω καθιστούν δυνατή τη μετάδοση σε ρυθμούς έως και 3 Gbit/s ενώ η φασματική απόδοση φτάνει τα 30 bit/s/Hz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900328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Ενισχυμένη μετάδοση πολλαπλών κεραιών</a:t>
            </a:r>
            <a:r>
              <a:rPr lang="en-US" dirty="0"/>
              <a:t> (2/2)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dirty="0"/>
              <a:t>Στο </a:t>
            </a:r>
            <a:r>
              <a:rPr lang="en-US" dirty="0"/>
              <a:t>uplink</a:t>
            </a:r>
            <a:r>
              <a:rPr lang="el-GR" dirty="0"/>
              <a:t>, υποστηρίχθηκε η πολυπλεξία μέχρι και τεσσάρων στρωμάτων</a:t>
            </a:r>
          </a:p>
          <a:p>
            <a:r>
              <a:rPr lang="el-GR" dirty="0"/>
              <a:t>Αποτελείται από ένα σύστημα βασισμένο σε κωδικοποίηση/αποκωδικοποίηση υπό τον έλεγχο του σταθμού βάσης, γεγονός που επιτρέπει να χρησιμοποιηθεί και για μετάδοση beam-forming στο </a:t>
            </a:r>
            <a:r>
              <a:rPr lang="en-US" dirty="0"/>
              <a:t>uplink</a:t>
            </a:r>
            <a:endParaRPr lang="el-GR" dirty="0"/>
          </a:p>
          <a:p>
            <a:r>
              <a:rPr lang="el-GR" dirty="0"/>
              <a:t>Αυτό έχει αποτέλεσμα επιτεύξιμους ρυθμούς μετάδοσης 1.5 Gbit/s και φασματική απόδοση 15 bit/s/Hz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492821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Υποστήριξη ετερογενών παρατάξεων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dirty="0"/>
              <a:t>Η ετερογενής παράταξη αναφέρεται σε οποιαδήποτε παράταξη περιλαμβάνει ένα σύνολο κελιών με διαφορετικά επίπεδα στην ισχύ μετάδοσης</a:t>
            </a:r>
          </a:p>
          <a:p>
            <a:r>
              <a:rPr lang="el-GR" dirty="0"/>
              <a:t>Μπορεί να λειτουργεί μερικώς ή συνολικά στο ίδιο σύνολο συχνοτήτων και με επικαλυπτόμενες περιοχές κάλυψης</a:t>
            </a:r>
          </a:p>
          <a:p>
            <a:r>
              <a:rPr lang="el-GR" dirty="0"/>
              <a:t>Ενδεικτικά παραδείγματα είναι η εναπόθεση </a:t>
            </a:r>
            <a:r>
              <a:rPr lang="en-US" dirty="0"/>
              <a:t>small cells</a:t>
            </a:r>
            <a:r>
              <a:rPr lang="el-GR" dirty="0"/>
              <a:t> (</a:t>
            </a:r>
            <a:r>
              <a:rPr lang="en-US" dirty="0"/>
              <a:t>femtocells</a:t>
            </a:r>
            <a:r>
              <a:rPr lang="el-GR" dirty="0"/>
              <a:t>, </a:t>
            </a:r>
            <a:r>
              <a:rPr lang="en-US" dirty="0"/>
              <a:t>picocells</a:t>
            </a:r>
            <a:r>
              <a:rPr lang="el-GR" dirty="0"/>
              <a:t>) μέσα στην περιοχή κάλυψης ενός κελιού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314351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 anchor="ctr">
            <a:normAutofit/>
          </a:bodyPr>
          <a:lstStyle/>
          <a:p>
            <a:r>
              <a:rPr lang="el-GR" dirty="0"/>
              <a:t>Είδη κυψελών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1691680" y="1700808"/>
            <a:ext cx="3672408" cy="4392488"/>
          </a:xfrm>
        </p:spPr>
        <p:txBody>
          <a:bodyPr>
            <a:normAutofit/>
          </a:bodyPr>
          <a:lstStyle/>
          <a:p>
            <a:r>
              <a:rPr lang="en-US" sz="3600" dirty="0" err="1"/>
              <a:t>Macrocells</a:t>
            </a:r>
            <a:endParaRPr lang="en-US" sz="3600" dirty="0"/>
          </a:p>
          <a:p>
            <a:r>
              <a:rPr lang="en-US" sz="3600" dirty="0"/>
              <a:t>Small cells</a:t>
            </a:r>
          </a:p>
          <a:p>
            <a:pPr lvl="1"/>
            <a:r>
              <a:rPr lang="en-US" sz="3600" dirty="0"/>
              <a:t>Microcell</a:t>
            </a:r>
          </a:p>
          <a:p>
            <a:pPr lvl="1"/>
            <a:r>
              <a:rPr lang="en-US" sz="3600" dirty="0"/>
              <a:t>Picocell</a:t>
            </a:r>
          </a:p>
          <a:p>
            <a:pPr lvl="1"/>
            <a:r>
              <a:rPr lang="en-US" sz="3600" dirty="0"/>
              <a:t>Femtocell</a:t>
            </a:r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AD67F9CC-B920-418D-A143-601E964CCDA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8104" y="1340768"/>
            <a:ext cx="1631196" cy="387928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87141383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Τεχνολογίες κυψελών (1/</a:t>
            </a:r>
            <a:r>
              <a:rPr lang="en-US" dirty="0"/>
              <a:t>6</a:t>
            </a:r>
            <a:r>
              <a:rPr lang="el-GR" dirty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Macrocell</a:t>
            </a:r>
            <a:r>
              <a:rPr lang="en-US" dirty="0"/>
              <a:t> (1/2)</a:t>
            </a:r>
          </a:p>
          <a:p>
            <a:pPr lvl="1"/>
            <a:r>
              <a:rPr lang="el-GR" dirty="0"/>
              <a:t>Αποτελεί ένα είδος κεραίας υψηλής ισχύος, σε ένα δίκτυο κινητών επικοινωνιών που προσφέρει πολύ μεγάλη κάλυψη και μπορεί να ικανοποιήσει πολλούς χρήστες</a:t>
            </a:r>
          </a:p>
          <a:p>
            <a:pPr lvl="1"/>
            <a:r>
              <a:rPr lang="el-GR" dirty="0"/>
              <a:t>Προσφέρει μεγαλύτερη κάλυψη από τα υπόλοιπα είδη κυψελών</a:t>
            </a:r>
          </a:p>
          <a:p>
            <a:pPr lvl="1"/>
            <a:r>
              <a:rPr lang="el-GR" dirty="0"/>
              <a:t>Η εμβέλεια τους μπορεί να φτάνει μέχρι και τα 35 χιλιόμετρα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3077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Περιεχόμενα ενότητας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52450" indent="-552450">
              <a:lnSpc>
                <a:spcPct val="90000"/>
              </a:lnSpc>
            </a:pPr>
            <a:r>
              <a:rPr lang="en-US" altLang="en-US" dirty="0"/>
              <a:t>LTE - </a:t>
            </a:r>
            <a:r>
              <a:rPr lang="el-GR" altLang="en-US" dirty="0"/>
              <a:t>Τεχνολογίες</a:t>
            </a:r>
            <a:endParaRPr lang="en-US" altLang="en-US" dirty="0"/>
          </a:p>
          <a:p>
            <a:pPr marL="552450" indent="-552450">
              <a:lnSpc>
                <a:spcPct val="90000"/>
              </a:lnSpc>
            </a:pPr>
            <a:r>
              <a:rPr lang="en-US" altLang="en-US"/>
              <a:t>MIMO</a:t>
            </a:r>
            <a:endParaRPr lang="en-US" altLang="en-US" dirty="0"/>
          </a:p>
          <a:p>
            <a:pPr marL="552450" indent="-552450">
              <a:lnSpc>
                <a:spcPct val="90000"/>
              </a:lnSpc>
            </a:pPr>
            <a:r>
              <a:rPr lang="el-GR" altLang="en-US" dirty="0"/>
              <a:t>Τεχνολογίες </a:t>
            </a:r>
            <a:r>
              <a:rPr lang="el-GR" altLang="en-US" dirty="0" err="1"/>
              <a:t>μικροκυψελών</a:t>
            </a:r>
            <a:endParaRPr lang="el-GR" altLang="en-US" dirty="0"/>
          </a:p>
          <a:p>
            <a:pPr marL="552450" indent="-552450">
              <a:lnSpc>
                <a:spcPct val="90000"/>
              </a:lnSpc>
            </a:pPr>
            <a:r>
              <a:rPr lang="en-US" altLang="en-US" dirty="0"/>
              <a:t>SDN/NVF</a:t>
            </a:r>
            <a:endParaRPr lang="el-GR" altLang="en-US" dirty="0"/>
          </a:p>
        </p:txBody>
      </p:sp>
    </p:spTree>
    <p:extLst>
      <p:ext uri="{BB962C8B-B14F-4D97-AF65-F5344CB8AC3E}">
        <p14:creationId xmlns:p14="http://schemas.microsoft.com/office/powerpoint/2010/main" val="303829524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Τεχνολογίες κυψελών (1/5)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Macrocell</a:t>
            </a:r>
            <a:r>
              <a:rPr lang="en-US" dirty="0"/>
              <a:t> (2/2)</a:t>
            </a:r>
          </a:p>
          <a:p>
            <a:pPr lvl="1"/>
            <a:r>
              <a:rPr lang="el-GR" dirty="0"/>
              <a:t>Συνήθως χρησιμοποιούνται στα περίχωρα μιας περιοχής όπως κατά μήκος μιας εθνικής οδού</a:t>
            </a:r>
            <a:endParaRPr lang="en-US" dirty="0"/>
          </a:p>
          <a:p>
            <a:pPr lvl="1"/>
            <a:r>
              <a:rPr lang="el-GR" dirty="0"/>
              <a:t>Κεραίες μπορούν να τοποθετηθούν και σε άλλα σημεία όπως (ταράτσες κτιρίων ή άλλες υπάρχουσες υποδομές)</a:t>
            </a:r>
            <a:endParaRPr lang="en-US" dirty="0"/>
          </a:p>
          <a:p>
            <a:pPr lvl="1"/>
            <a:r>
              <a:rPr lang="el-GR" dirty="0"/>
              <a:t>Η κύρια διαφορά τους σε σχέση με τα αμέσως πιο ισχυρά είδη κυψελών είναι ότι ενδείκνυται για χρήση όπου απαιτείται μεγάλη εμβέλεια</a:t>
            </a:r>
          </a:p>
        </p:txBody>
      </p:sp>
    </p:spTree>
    <p:extLst>
      <p:ext uri="{BB962C8B-B14F-4D97-AF65-F5344CB8AC3E}">
        <p14:creationId xmlns:p14="http://schemas.microsoft.com/office/powerpoint/2010/main" val="329003559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Τεχνολογίες κυψελών (</a:t>
            </a:r>
            <a:r>
              <a:rPr lang="en-US" dirty="0"/>
              <a:t>2</a:t>
            </a:r>
            <a:r>
              <a:rPr lang="el-GR" dirty="0"/>
              <a:t>/5)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Microcell</a:t>
            </a:r>
          </a:p>
          <a:p>
            <a:pPr lvl="1"/>
            <a:r>
              <a:rPr lang="el-GR" dirty="0"/>
              <a:t>Μικρότερης ισχύος σε σχέση με το </a:t>
            </a:r>
            <a:r>
              <a:rPr lang="en-US" dirty="0" err="1"/>
              <a:t>Macrocell</a:t>
            </a:r>
            <a:r>
              <a:rPr lang="el-GR" dirty="0"/>
              <a:t> και μεγαλύτερο ενός </a:t>
            </a:r>
            <a:r>
              <a:rPr lang="en-US" dirty="0"/>
              <a:t>picocell</a:t>
            </a:r>
          </a:p>
          <a:p>
            <a:pPr lvl="1"/>
            <a:r>
              <a:rPr lang="el-GR" dirty="0"/>
              <a:t>Προσφέρει μικρότερη εμβέλεια εξυπηρέτησης</a:t>
            </a:r>
            <a:endParaRPr lang="en-US" dirty="0"/>
          </a:p>
          <a:p>
            <a:pPr marL="457200" lvl="1" indent="0">
              <a:buNone/>
            </a:pPr>
            <a:r>
              <a:rPr lang="en-US" dirty="0"/>
              <a:t>(</a:t>
            </a:r>
            <a:r>
              <a:rPr lang="el-GR" dirty="0"/>
              <a:t>συνήθως μικρότερη των 2 χιλιομέτρων σε ακτίνα</a:t>
            </a:r>
            <a:r>
              <a:rPr lang="en-US" dirty="0"/>
              <a:t>)</a:t>
            </a:r>
          </a:p>
          <a:p>
            <a:pPr lvl="1"/>
            <a:r>
              <a:rPr lang="el-GR" dirty="0"/>
              <a:t>Ένα δίκτυο το οποίο αποτελείται από </a:t>
            </a:r>
            <a:r>
              <a:rPr lang="en-US" dirty="0"/>
              <a:t>microcell </a:t>
            </a:r>
            <a:r>
              <a:rPr lang="el-GR" dirty="0"/>
              <a:t>αποκαλείται </a:t>
            </a:r>
            <a:r>
              <a:rPr lang="en-US" dirty="0"/>
              <a:t>microcellular network</a:t>
            </a:r>
          </a:p>
          <a:p>
            <a:pPr lvl="1"/>
            <a:r>
              <a:rPr lang="el-GR" dirty="0"/>
              <a:t>Ενδείκνυται για περιπτώσεις που απαιτείται αύξηση της χωρητικότητας του δικτύου</a:t>
            </a:r>
          </a:p>
          <a:p>
            <a:pPr lvl="1"/>
            <a:r>
              <a:rPr lang="el-GR" dirty="0"/>
              <a:t>Η εγκατάστασή τους γίνεται από τον διαχειριστή του δικτύου και η σύνδεσή τους με το δίκτυο κορμού γίνεται συνήθως μέσω οπτικής ίνας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961280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Τεχνολογίες κυψελών (</a:t>
            </a:r>
            <a:r>
              <a:rPr lang="en-US" dirty="0"/>
              <a:t>3</a:t>
            </a:r>
            <a:r>
              <a:rPr lang="el-GR" dirty="0"/>
              <a:t>/5)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Picocell</a:t>
            </a:r>
          </a:p>
          <a:p>
            <a:pPr lvl="1"/>
            <a:r>
              <a:rPr lang="el-GR" dirty="0"/>
              <a:t>Μικρής εμβέλειας συνήθως μέχρι 200 μέτρα (σε ακτίνα)</a:t>
            </a:r>
          </a:p>
          <a:p>
            <a:pPr lvl="1"/>
            <a:r>
              <a:rPr lang="el-GR" dirty="0"/>
              <a:t>Χρησιμοποιείται πολύ σε μεγάλους κλειστούς χώρους (όπως </a:t>
            </a:r>
            <a:r>
              <a:rPr lang="en-US" dirty="0"/>
              <a:t>malls</a:t>
            </a:r>
            <a:r>
              <a:rPr lang="el-GR" dirty="0"/>
              <a:t>), πρόσφατα ακόμα και σε αεροσκάφη</a:t>
            </a:r>
          </a:p>
          <a:p>
            <a:pPr lvl="1"/>
            <a:r>
              <a:rPr lang="el-GR" dirty="0"/>
              <a:t>Επίσης χρησιμοποιείται και για επέκταση της εξυπηρέτησης σε χώρους με πολλούς χρήστες </a:t>
            </a:r>
          </a:p>
          <a:p>
            <a:pPr lvl="1"/>
            <a:r>
              <a:rPr lang="el-GR" dirty="0"/>
              <a:t>Η εγκατάστασή τους γίνεται από τον διαχειριστή του δικτύου και η σύνδεσή τους με το δίκτυο κορμού γίνεται συνήθως μέσω οπτικής ίνας</a:t>
            </a:r>
          </a:p>
          <a:p>
            <a:pPr marL="457200" lvl="1" indent="0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04409141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Τεχνολογίες κυψελών (</a:t>
            </a:r>
            <a:r>
              <a:rPr lang="en-US" dirty="0"/>
              <a:t>4</a:t>
            </a:r>
            <a:r>
              <a:rPr lang="el-GR" dirty="0"/>
              <a:t>/5)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Femtocell</a:t>
            </a:r>
            <a:r>
              <a:rPr lang="el-GR" dirty="0"/>
              <a:t> (1/2)</a:t>
            </a:r>
            <a:endParaRPr lang="en-US" dirty="0"/>
          </a:p>
          <a:p>
            <a:pPr lvl="1"/>
            <a:r>
              <a:rPr lang="el-GR" dirty="0"/>
              <a:t>Πολύ μικρής ισχύος και εμβέλειας (η εμβέλεια τους ορίζεται περίπου στα 10</a:t>
            </a:r>
            <a:r>
              <a:rPr lang="en-US" dirty="0"/>
              <a:t>m</a:t>
            </a:r>
            <a:r>
              <a:rPr lang="el-GR" dirty="0"/>
              <a:t>)</a:t>
            </a:r>
          </a:p>
          <a:p>
            <a:pPr lvl="1"/>
            <a:r>
              <a:rPr lang="el-GR" dirty="0"/>
              <a:t>Χρησιμοποιούνται σε πολύ μεγάλο βαθμό σε εσωτερικούς χώρους όπως σπίτια και επιχειρήσεις</a:t>
            </a:r>
          </a:p>
          <a:p>
            <a:pPr lvl="1"/>
            <a:r>
              <a:rPr lang="el-GR" dirty="0"/>
              <a:t>Μικρό κόστος απόκτησης και εγκατάστασης με αποτέλεσμα συχνά να χρησιμοποιούνται για επέκταση του δικτύου</a:t>
            </a:r>
          </a:p>
          <a:p>
            <a:pPr lvl="1"/>
            <a:r>
              <a:rPr lang="el-GR" dirty="0"/>
              <a:t>Μπορούν να εξυπηρετήσουν μικρό αριθμό χρηστών (&lt;10)</a:t>
            </a:r>
          </a:p>
        </p:txBody>
      </p:sp>
    </p:spTree>
    <p:extLst>
      <p:ext uri="{BB962C8B-B14F-4D97-AF65-F5344CB8AC3E}">
        <p14:creationId xmlns:p14="http://schemas.microsoft.com/office/powerpoint/2010/main" val="338551859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Τεχνολογίες κυψελών (</a:t>
            </a:r>
            <a:r>
              <a:rPr lang="en-US" dirty="0"/>
              <a:t>5</a:t>
            </a:r>
            <a:r>
              <a:rPr lang="el-GR" dirty="0"/>
              <a:t>/5)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Femtocell</a:t>
            </a:r>
            <a:r>
              <a:rPr lang="el-GR" dirty="0"/>
              <a:t> (2/2)</a:t>
            </a:r>
            <a:endParaRPr lang="en-US" dirty="0"/>
          </a:p>
          <a:p>
            <a:r>
              <a:rPr lang="el-GR" dirty="0"/>
              <a:t>Το μικρό κόστος απόκτησης επιτρέπει τη χρήση τους σε περιπτώσεις που δεν είναι εφικτή η εγκατάσταση μεγαλύτερων </a:t>
            </a:r>
            <a:r>
              <a:rPr lang="en-US" dirty="0"/>
              <a:t>cells</a:t>
            </a:r>
          </a:p>
          <a:p>
            <a:r>
              <a:rPr lang="el-GR" dirty="0"/>
              <a:t>Η εύκολη απόκτηση και εγκατάσταση τους, σημαίνει πώς μπορούν εύκολα να τοποθετηθούν σε μεγάλο πλήθος σε ένα δίκτυο και να αλλάξουν την δομή του</a:t>
            </a:r>
          </a:p>
          <a:p>
            <a:r>
              <a:rPr lang="el-GR" dirty="0"/>
              <a:t>Λειτουργικά, η μονάδα </a:t>
            </a:r>
            <a:r>
              <a:rPr lang="el-GR" dirty="0" err="1"/>
              <a:t>femtocell</a:t>
            </a:r>
            <a:r>
              <a:rPr lang="el-GR" dirty="0"/>
              <a:t> ενσωματώνει την λειτουργικότητα ενός τυπικού σταθμού βάσης</a:t>
            </a:r>
          </a:p>
          <a:p>
            <a:r>
              <a:rPr lang="el-GR" dirty="0"/>
              <a:t>Εγκαθίστανται από τους χρήστες και όχι από τους διαχειριστές των δικτύων</a:t>
            </a:r>
          </a:p>
          <a:p>
            <a:endParaRPr lang="el-GR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829343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Femtocells - </a:t>
            </a:r>
            <a:r>
              <a:rPr lang="el-GR"/>
              <a:t>Πλεονεκτήματα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l-GR" dirty="0"/>
              <a:t>Παρέχουν εξαιρετική κάλυψη σε εσωτερικούς χώρους</a:t>
            </a:r>
            <a:endParaRPr lang="en-US" dirty="0"/>
          </a:p>
          <a:p>
            <a:r>
              <a:rPr lang="el-GR" dirty="0"/>
              <a:t>Απαλλάσσουν φόρτο από το στρώμα macrocell βελτιώνοντας την απόδοσή τους </a:t>
            </a:r>
          </a:p>
          <a:p>
            <a:r>
              <a:rPr lang="el-GR" dirty="0"/>
              <a:t>Βελτιώνει σημαντικά την συνολική χωρητικότητα του δικτύου με την επαναχρησιμοποίηση του φάσματος</a:t>
            </a:r>
            <a:endParaRPr lang="en-US" dirty="0"/>
          </a:p>
          <a:p>
            <a:r>
              <a:rPr lang="el-GR" dirty="0"/>
              <a:t>Προσφέρουν εξοικονόμηση ενέργειας στα τερματικά αφού μειώνονται οι απώλειες μετάδοσης λόγω τοιχωμάτων </a:t>
            </a:r>
          </a:p>
          <a:p>
            <a:r>
              <a:rPr lang="el-GR" dirty="0"/>
              <a:t>Εφόσον τα </a:t>
            </a:r>
            <a:r>
              <a:rPr lang="en-US" dirty="0"/>
              <a:t>femtocells </a:t>
            </a:r>
            <a:r>
              <a:rPr lang="el-GR" dirty="0"/>
              <a:t>ενεργοποιούνται μόνο όταν οι χρήστες βρίσκονται κοντά, η χρήση τους είναι πιο «πράσινη» από τα macrocells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840094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Τεχνολογίες κυψελών</a:t>
            </a:r>
            <a:endParaRPr lang="en-US" dirty="0"/>
          </a:p>
        </p:txBody>
      </p:sp>
      <p:pic>
        <p:nvPicPr>
          <p:cNvPr id="5" name="Content Placeholder 4" descr="A picture containing game&#10;&#10;Description automatically generated">
            <a:extLst>
              <a:ext uri="{FF2B5EF4-FFF2-40B4-BE49-F238E27FC236}">
                <a16:creationId xmlns:a16="http://schemas.microsoft.com/office/drawing/2014/main" id="{A483168C-E416-45D3-B3EB-9E76991981D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900" y="2472531"/>
            <a:ext cx="7962900" cy="2695575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EC3EBC58-ECE4-4063-9EF9-EFBAD30FBDD7}"/>
              </a:ext>
            </a:extLst>
          </p:cNvPr>
          <p:cNvSpPr txBox="1"/>
          <p:nvPr/>
        </p:nvSpPr>
        <p:spPr>
          <a:xfrm>
            <a:off x="3635896" y="5168106"/>
            <a:ext cx="2376264" cy="1623566"/>
          </a:xfrm>
          <a:prstGeom prst="rect">
            <a:avLst/>
          </a:prstGeom>
        </p:spPr>
        <p:txBody>
          <a:bodyPr vert="horz" wrap="none" lIns="91440" tIns="45720" rIns="91440" bIns="45720" rtlCol="0" anchor="ctr">
            <a:normAutofit/>
          </a:bodyPr>
          <a:lstStyle/>
          <a:p>
            <a:r>
              <a:rPr lang="el-GR" dirty="0"/>
              <a:t>Πηγή: </a:t>
            </a:r>
            <a:r>
              <a:rPr lang="en-US" dirty="0" err="1">
                <a:hlinkClick r:id="rId3"/>
              </a:rPr>
              <a:t>fishercom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457269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</a:t>
            </a:r>
            <a:r>
              <a:rPr lang="el-GR" dirty="0"/>
              <a:t> (1/2)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l-GR" dirty="0"/>
              <a:t>Η τεχνολογία </a:t>
            </a:r>
            <a:r>
              <a:rPr lang="en-US" dirty="0"/>
              <a:t>Coordinated multipoint (CoMP) </a:t>
            </a:r>
            <a:r>
              <a:rPr lang="el-GR" dirty="0"/>
              <a:t>χρησιμοποιείται για αποστολή και λήψη δεδομένων προς και από ένα χρήστη, από διαφορετικά σημεία</a:t>
            </a:r>
          </a:p>
          <a:p>
            <a:r>
              <a:rPr lang="el-GR" dirty="0"/>
              <a:t>Προϋποθέτει τον δυναμικό συντονισμό μετάδοσης των σταθμών βάσης</a:t>
            </a:r>
          </a:p>
          <a:p>
            <a:r>
              <a:rPr lang="el-GR" dirty="0"/>
              <a:t>Ουσιαστικά, μετατρέπει την παρεμβολή μεταξύ διαφορετικών κυψελών σε ωφέλιμο σήμα</a:t>
            </a:r>
          </a:p>
          <a:p>
            <a:r>
              <a:rPr lang="el-GR" dirty="0"/>
              <a:t>Πλεονεκτήματα: Καλύτερη χρήση πόρων του συστήματος, βελτιωμένη λήψη, αυξημένη ισχύς σήματος και μείωση παρεμβολών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604863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</a:t>
            </a:r>
            <a:r>
              <a:rPr lang="el-GR" dirty="0"/>
              <a:t> (2/2)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77500" lnSpcReduction="20000"/>
          </a:bodyPr>
          <a:lstStyle/>
          <a:p>
            <a:pPr algn="ctr"/>
            <a:r>
              <a:rPr lang="el-GR" dirty="0"/>
              <a:t>Στο </a:t>
            </a:r>
            <a:r>
              <a:rPr lang="en-US" dirty="0"/>
              <a:t>CoMP </a:t>
            </a:r>
            <a:r>
              <a:rPr lang="el-GR" dirty="0"/>
              <a:t>ένας χρήστης μπορεί να εξυπηρετείται ταυτόχρονα από δύο διαφορετικούς συντονισμένους σταθμούς βάσης </a:t>
            </a:r>
          </a:p>
          <a:p>
            <a:pPr algn="ctr"/>
            <a:r>
              <a:rPr lang="el-GR" sz="1500" dirty="0"/>
              <a:t>(πηγή: </a:t>
            </a:r>
            <a:r>
              <a:rPr lang="en-US" sz="1500" dirty="0" err="1"/>
              <a:t>Määttänen</a:t>
            </a:r>
            <a:r>
              <a:rPr lang="en-US" sz="1500" dirty="0"/>
              <a:t> </a:t>
            </a:r>
            <a:r>
              <a:rPr lang="en-US" sz="1500" i="1" dirty="0"/>
              <a:t>et al.</a:t>
            </a:r>
            <a:r>
              <a:rPr lang="en-US" sz="1500" dirty="0"/>
              <a:t> </a:t>
            </a:r>
            <a:r>
              <a:rPr lang="en-US" sz="1500" i="1" dirty="0"/>
              <a:t>EURASIP Journal on Advances in Signal Processing</a:t>
            </a:r>
            <a:r>
              <a:rPr lang="en-US" sz="1500" dirty="0"/>
              <a:t> 2012 </a:t>
            </a:r>
            <a:r>
              <a:rPr lang="en-US" sz="1500" b="1" dirty="0"/>
              <a:t>2012</a:t>
            </a:r>
            <a:r>
              <a:rPr lang="en-US" sz="1500" dirty="0"/>
              <a:t>:247   doi:10.1186/1687-6180-2012-247</a:t>
            </a:r>
            <a:r>
              <a:rPr lang="el-GR" sz="1500" dirty="0"/>
              <a:t>, </a:t>
            </a:r>
            <a:r>
              <a:rPr lang="en-US" sz="1500" dirty="0"/>
              <a:t>http://asp.eurasipjournals.com/content/2012/1/247</a:t>
            </a:r>
            <a:r>
              <a:rPr lang="el-GR" sz="1500" dirty="0"/>
              <a:t>)</a:t>
            </a:r>
            <a:endParaRPr lang="en-US" sz="1500" dirty="0"/>
          </a:p>
        </p:txBody>
      </p:sp>
      <p:pic>
        <p:nvPicPr>
          <p:cNvPr id="4098" name="Picture 2" descr="CoMP 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03648" y="1844824"/>
            <a:ext cx="6480707" cy="2808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8830986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SDN</a:t>
            </a:r>
            <a:r>
              <a:rPr lang="el-GR" dirty="0"/>
              <a:t> (1/5)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/>
              <a:t>Software Defined Networking</a:t>
            </a:r>
          </a:p>
          <a:p>
            <a:r>
              <a:rPr lang="el-GR" dirty="0"/>
              <a:t>Αποτελεί μία αρχιτεκτονική δικτύων η οποία επιτρέπει μία συλλογική και έξυπνη διαχείριση του δικτύου χρησιμοποιώντας λογισμικό. </a:t>
            </a:r>
          </a:p>
          <a:p>
            <a:r>
              <a:rPr lang="el-GR" dirty="0"/>
              <a:t>Διαχωρίζει το «</a:t>
            </a:r>
            <a:r>
              <a:rPr lang="en-US" dirty="0"/>
              <a:t>Control Plane</a:t>
            </a:r>
            <a:r>
              <a:rPr lang="el-GR" dirty="0"/>
              <a:t>» από το «</a:t>
            </a:r>
            <a:r>
              <a:rPr lang="en-US" dirty="0"/>
              <a:t>Data Plane</a:t>
            </a:r>
            <a:r>
              <a:rPr lang="el-GR" dirty="0"/>
              <a:t>»</a:t>
            </a:r>
          </a:p>
        </p:txBody>
      </p:sp>
    </p:spTree>
    <p:extLst>
      <p:ext uri="{BB962C8B-B14F-4D97-AF65-F5344CB8AC3E}">
        <p14:creationId xmlns:p14="http://schemas.microsoft.com/office/powerpoint/2010/main" val="30213676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Θέση κειμένου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5" name="Τίτλος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sz="4400" dirty="0"/>
              <a:t>Κινητά Δίκτυα Επόμενης Γενιάς (Μέρος 1)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717275706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SDN</a:t>
            </a:r>
            <a:r>
              <a:rPr lang="el-GR" dirty="0"/>
              <a:t> (2/5)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Data Plane: </a:t>
            </a:r>
            <a:r>
              <a:rPr lang="el-GR" dirty="0"/>
              <a:t>Αναφέρεται σε όλες τις λειτουργίες και τις διεργασίες που προωθούν πακέτα</a:t>
            </a:r>
            <a:r>
              <a:rPr lang="en-US" dirty="0"/>
              <a:t> </a:t>
            </a:r>
            <a:r>
              <a:rPr lang="el-GR" dirty="0"/>
              <a:t>από μια </a:t>
            </a:r>
            <a:r>
              <a:rPr lang="el-GR" dirty="0" err="1"/>
              <a:t>διεπαφή</a:t>
            </a:r>
            <a:r>
              <a:rPr lang="el-GR" dirty="0"/>
              <a:t> σε κάποια άλλη</a:t>
            </a:r>
          </a:p>
          <a:p>
            <a:r>
              <a:rPr lang="en-US" dirty="0"/>
              <a:t>Management Plane: </a:t>
            </a:r>
            <a:r>
              <a:rPr lang="el-GR" dirty="0"/>
              <a:t>Το πλήθος των λειτουργιών που έχουμε για τον έλεγχο και το «</a:t>
            </a:r>
            <a:r>
              <a:rPr lang="en-US" dirty="0"/>
              <a:t>monitoring</a:t>
            </a:r>
            <a:r>
              <a:rPr lang="el-GR" dirty="0"/>
              <a:t>»</a:t>
            </a:r>
            <a:r>
              <a:rPr lang="en-US" dirty="0"/>
              <a:t> </a:t>
            </a:r>
            <a:r>
              <a:rPr lang="el-GR" dirty="0"/>
              <a:t>συσκευών</a:t>
            </a:r>
          </a:p>
          <a:p>
            <a:r>
              <a:rPr lang="en-US" dirty="0"/>
              <a:t>Control Plane: </a:t>
            </a:r>
            <a:r>
              <a:rPr lang="el-GR" dirty="0"/>
              <a:t>Καθορίζει  όλες τις λειτουργίες και τις διεργασίες που καθορίζουν ποιο μονοπάτι θα ακολουθηθεί</a:t>
            </a:r>
          </a:p>
        </p:txBody>
      </p:sp>
    </p:spTree>
    <p:extLst>
      <p:ext uri="{BB962C8B-B14F-4D97-AF65-F5344CB8AC3E}">
        <p14:creationId xmlns:p14="http://schemas.microsoft.com/office/powerpoint/2010/main" val="345024037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SDN</a:t>
            </a:r>
            <a:r>
              <a:rPr lang="el-GR" dirty="0"/>
              <a:t> (3/5)</a:t>
            </a:r>
            <a:endParaRPr lang="en-US" dirty="0"/>
          </a:p>
        </p:txBody>
      </p:sp>
      <p:pic>
        <p:nvPicPr>
          <p:cNvPr id="5" name="Picture 4" descr="A screenshot of a cell phone&#10;&#10;Description automatically generated">
            <a:extLst>
              <a:ext uri="{FF2B5EF4-FFF2-40B4-BE49-F238E27FC236}">
                <a16:creationId xmlns:a16="http://schemas.microsoft.com/office/drawing/2014/main" id="{860831C2-295D-4C6E-A173-ADB0FE6D0F4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8737" y="1338262"/>
            <a:ext cx="6486525" cy="4181475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E01DC7DA-EA92-4F27-86CB-9081F1E3BE12}"/>
              </a:ext>
            </a:extLst>
          </p:cNvPr>
          <p:cNvSpPr txBox="1"/>
          <p:nvPr/>
        </p:nvSpPr>
        <p:spPr>
          <a:xfrm>
            <a:off x="3491880" y="5229200"/>
            <a:ext cx="3168352" cy="1512168"/>
          </a:xfrm>
          <a:prstGeom prst="rect">
            <a:avLst/>
          </a:prstGeom>
        </p:spPr>
        <p:txBody>
          <a:bodyPr vert="horz" wrap="none" lIns="91440" tIns="45720" rIns="91440" bIns="45720" rtlCol="0" anchor="ctr">
            <a:normAutofit/>
          </a:bodyPr>
          <a:lstStyle/>
          <a:p>
            <a:r>
              <a:rPr lang="el-GR" dirty="0"/>
              <a:t>Πηγή:</a:t>
            </a:r>
            <a:r>
              <a:rPr lang="en-US" dirty="0"/>
              <a:t> </a:t>
            </a:r>
            <a:r>
              <a:rPr lang="en-US" dirty="0">
                <a:hlinkClick r:id="rId3"/>
              </a:rPr>
              <a:t>thenewstack.io</a:t>
            </a:r>
            <a:r>
              <a:rPr lang="el-GR" dirty="0">
                <a:hlinkClick r:id="rId3"/>
              </a:rPr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3821669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SDN</a:t>
            </a:r>
            <a:r>
              <a:rPr lang="el-GR" dirty="0"/>
              <a:t> (4/5)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dirty="0"/>
              <a:t>Το </a:t>
            </a:r>
            <a:r>
              <a:rPr lang="en-US" dirty="0"/>
              <a:t>SDN </a:t>
            </a:r>
            <a:r>
              <a:rPr lang="el-GR" dirty="0"/>
              <a:t>επιτρέπει τον προγραμματισμό της δικτυακής συμπεριφοράς με έναν συλλογικό τρόπο μέσα από τη χρήση λογισμικού</a:t>
            </a:r>
          </a:p>
          <a:p>
            <a:r>
              <a:rPr lang="el-GR" dirty="0"/>
              <a:t>Προσφέρει μειωμένα έξοδα διαχείρισης του δικτύου αλλά και σαφή εικόνα για την κατάσταση του</a:t>
            </a:r>
          </a:p>
          <a:p>
            <a:r>
              <a:rPr lang="el-GR" dirty="0"/>
              <a:t>Το μεγαλύτερο πλεονέκτημα του </a:t>
            </a:r>
            <a:r>
              <a:rPr lang="en-US" dirty="0"/>
              <a:t>SDN </a:t>
            </a:r>
            <a:r>
              <a:rPr lang="el-GR" dirty="0"/>
              <a:t>είναι η δυνατότητα των διαχειριστών του δικτύου να </a:t>
            </a:r>
            <a:r>
              <a:rPr lang="el-GR" dirty="0" err="1"/>
              <a:t>παράξουν</a:t>
            </a:r>
            <a:r>
              <a:rPr lang="el-GR" dirty="0"/>
              <a:t> κώδικα ο οποίος να διαχειρίζεται τη συμπεριφορά του δικτύου</a:t>
            </a:r>
          </a:p>
        </p:txBody>
      </p:sp>
    </p:spTree>
    <p:extLst>
      <p:ext uri="{BB962C8B-B14F-4D97-AF65-F5344CB8AC3E}">
        <p14:creationId xmlns:p14="http://schemas.microsoft.com/office/powerpoint/2010/main" val="2444468840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SDN</a:t>
            </a:r>
            <a:r>
              <a:rPr lang="el-GR" dirty="0"/>
              <a:t> (5/5)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/>
              <a:t>Πως γίνεται η διαχείριση ενός </a:t>
            </a:r>
            <a:r>
              <a:rPr lang="en-US" dirty="0"/>
              <a:t>SDN </a:t>
            </a:r>
            <a:r>
              <a:rPr lang="el-GR" dirty="0"/>
              <a:t>δικτύου</a:t>
            </a:r>
            <a:r>
              <a:rPr lang="en-US" dirty="0"/>
              <a:t>;</a:t>
            </a:r>
          </a:p>
          <a:p>
            <a:pPr lvl="1"/>
            <a:r>
              <a:rPr lang="en-US" dirty="0"/>
              <a:t>SDN Controllers</a:t>
            </a:r>
          </a:p>
          <a:p>
            <a:r>
              <a:rPr lang="en-US" b="1" dirty="0"/>
              <a:t>SDN Controllers: </a:t>
            </a:r>
            <a:r>
              <a:rPr lang="el-GR" dirty="0"/>
              <a:t>Μπορεί να είναι είτε λογισμικό είτε φυσικές συσκευές</a:t>
            </a:r>
          </a:p>
          <a:p>
            <a:r>
              <a:rPr lang="el-GR" dirty="0"/>
              <a:t>Εφόσον μπορούν να διαχειριστούν ολόκληρο το δίκτυο, είναι εφικτό να σχεδιαστούν με τρόπο ώστε να καλύπτουν τις συλλογικές ανάγκες των δικτύων </a:t>
            </a:r>
            <a:endParaRPr lang="en-US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312277876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NFV</a:t>
            </a:r>
            <a:r>
              <a:rPr lang="el-GR" dirty="0"/>
              <a:t> (1/5)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Network Functions Virtualization</a:t>
            </a:r>
          </a:p>
          <a:p>
            <a:r>
              <a:rPr lang="en-US" b="1" dirty="0"/>
              <a:t>NFV:</a:t>
            </a:r>
            <a:r>
              <a:rPr lang="el-GR" b="1" dirty="0"/>
              <a:t> </a:t>
            </a:r>
            <a:r>
              <a:rPr lang="el-GR" dirty="0"/>
              <a:t>Έχει ως στόχο να ανεξαρτητοποιήσει τις δικτυακές λειτουργίες από το υλικό στο οποίο πραγματοποιούνται</a:t>
            </a:r>
          </a:p>
          <a:p>
            <a:r>
              <a:rPr lang="el-GR" dirty="0"/>
              <a:t>Όπως και το </a:t>
            </a:r>
            <a:r>
              <a:rPr lang="en-US" dirty="0"/>
              <a:t>SDN</a:t>
            </a:r>
            <a:r>
              <a:rPr lang="el-GR" dirty="0"/>
              <a:t>, το </a:t>
            </a:r>
            <a:r>
              <a:rPr lang="en-US" dirty="0"/>
              <a:t>NFV </a:t>
            </a:r>
            <a:r>
              <a:rPr lang="el-GR" dirty="0"/>
              <a:t>βασίζεται σε πολύ μεγάλο βαθμό στο </a:t>
            </a:r>
            <a:r>
              <a:rPr lang="en-US" dirty="0"/>
              <a:t>Virtualization</a:t>
            </a:r>
            <a:r>
              <a:rPr lang="el-GR" dirty="0"/>
              <a:t>, έτσι ώστε να κάνει το σχεδιασμό και την υλοποίηση του δικτύου πιο «αφηρημένη» και ανεξάρτητη από το υλικό (αλλά εξαρτημένη από το λογισμικό)</a:t>
            </a:r>
          </a:p>
        </p:txBody>
      </p:sp>
    </p:spTree>
    <p:extLst>
      <p:ext uri="{BB962C8B-B14F-4D97-AF65-F5344CB8AC3E}">
        <p14:creationId xmlns:p14="http://schemas.microsoft.com/office/powerpoint/2010/main" val="918560397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NFV</a:t>
            </a:r>
            <a:r>
              <a:rPr lang="el-GR" dirty="0"/>
              <a:t> (</a:t>
            </a:r>
            <a:r>
              <a:rPr lang="en-US" dirty="0"/>
              <a:t>2</a:t>
            </a:r>
            <a:r>
              <a:rPr lang="el-GR" dirty="0"/>
              <a:t>/5)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/>
              <a:t>Virtualization:</a:t>
            </a:r>
            <a:r>
              <a:rPr lang="el-GR" b="1" dirty="0"/>
              <a:t> </a:t>
            </a:r>
            <a:r>
              <a:rPr lang="el-GR" dirty="0"/>
              <a:t>Έχει ως στόχο να κάνει πιο αφηρημένους (</a:t>
            </a:r>
            <a:r>
              <a:rPr lang="en-US" dirty="0"/>
              <a:t>abstraction</a:t>
            </a:r>
            <a:r>
              <a:rPr lang="el-GR" dirty="0"/>
              <a:t>)</a:t>
            </a:r>
            <a:r>
              <a:rPr lang="en-US" dirty="0"/>
              <a:t> </a:t>
            </a:r>
            <a:r>
              <a:rPr lang="el-GR" dirty="0"/>
              <a:t>τους φυσικούς πόρους του δικτύου οι οποίοι εκτελούν συγκεκριμένες εργασίες</a:t>
            </a:r>
          </a:p>
          <a:p>
            <a:r>
              <a:rPr lang="el-GR" dirty="0"/>
              <a:t>Είδη </a:t>
            </a:r>
            <a:r>
              <a:rPr lang="en-US" dirty="0"/>
              <a:t>Virtualization:</a:t>
            </a:r>
          </a:p>
          <a:p>
            <a:pPr lvl="1"/>
            <a:r>
              <a:rPr lang="en-US" dirty="0"/>
              <a:t>Storage</a:t>
            </a:r>
          </a:p>
          <a:p>
            <a:pPr lvl="1"/>
            <a:r>
              <a:rPr lang="en-US" dirty="0"/>
              <a:t>Application</a:t>
            </a:r>
          </a:p>
          <a:p>
            <a:pPr lvl="1"/>
            <a:r>
              <a:rPr lang="en-US" dirty="0"/>
              <a:t>Desktop</a:t>
            </a:r>
          </a:p>
          <a:p>
            <a:pPr lvl="1"/>
            <a:r>
              <a:rPr lang="en-US" dirty="0"/>
              <a:t>Server</a:t>
            </a:r>
          </a:p>
          <a:p>
            <a:pPr lvl="1"/>
            <a:r>
              <a:rPr lang="en-US" dirty="0"/>
              <a:t>Networking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700085627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NFV</a:t>
            </a:r>
            <a:r>
              <a:rPr lang="el-GR" dirty="0"/>
              <a:t> (</a:t>
            </a:r>
            <a:r>
              <a:rPr lang="en-US" dirty="0"/>
              <a:t>3</a:t>
            </a:r>
            <a:r>
              <a:rPr lang="el-GR" dirty="0"/>
              <a:t>/5)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To NFV </a:t>
            </a:r>
            <a:r>
              <a:rPr lang="el-GR" dirty="0"/>
              <a:t>αφορά όλες τις λειτουργίες  που πρέπει να πραγματοποιηθούν για όλες τις λειτουργίες του δικτύου, σε κάθε στάδιο, όπως:</a:t>
            </a:r>
          </a:p>
          <a:p>
            <a:pPr lvl="1"/>
            <a:r>
              <a:rPr lang="el-GR" dirty="0"/>
              <a:t>Αποδοχή κίνησης</a:t>
            </a:r>
          </a:p>
          <a:p>
            <a:pPr lvl="1"/>
            <a:r>
              <a:rPr lang="el-GR" dirty="0"/>
              <a:t>Προώθηση κίνησης</a:t>
            </a:r>
          </a:p>
          <a:p>
            <a:pPr lvl="1"/>
            <a:r>
              <a:rPr lang="el-GR" dirty="0"/>
              <a:t>Φιλτράρισμα κίνησης</a:t>
            </a:r>
          </a:p>
        </p:txBody>
      </p:sp>
    </p:spTree>
    <p:extLst>
      <p:ext uri="{BB962C8B-B14F-4D97-AF65-F5344CB8AC3E}">
        <p14:creationId xmlns:p14="http://schemas.microsoft.com/office/powerpoint/2010/main" val="3053270023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NFV</a:t>
            </a:r>
            <a:r>
              <a:rPr lang="el-GR" dirty="0"/>
              <a:t> (</a:t>
            </a:r>
            <a:r>
              <a:rPr lang="en-US" dirty="0"/>
              <a:t>4</a:t>
            </a:r>
            <a:r>
              <a:rPr lang="el-GR" dirty="0"/>
              <a:t>/5)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To NFV </a:t>
            </a:r>
            <a:r>
              <a:rPr lang="el-GR" dirty="0"/>
              <a:t>αντικαθιστά υπηρεσίες του δικτύου οι οποίες υλοποιούνται από συγκεκριμένο υλικό του δικτύου, με το ανάλογο </a:t>
            </a:r>
            <a:r>
              <a:rPr lang="en-US" dirty="0"/>
              <a:t>virtual </a:t>
            </a:r>
            <a:r>
              <a:rPr lang="el-GR" dirty="0"/>
              <a:t>λογισμικό</a:t>
            </a:r>
            <a:endParaRPr lang="en-US" dirty="0"/>
          </a:p>
          <a:p>
            <a:r>
              <a:rPr lang="el-GR" dirty="0"/>
              <a:t>Έτσι υπηρεσίες όπως </a:t>
            </a:r>
            <a:r>
              <a:rPr lang="en-US" dirty="0"/>
              <a:t>routers, firewalls, load balancers </a:t>
            </a:r>
            <a:r>
              <a:rPr lang="el-GR" dirty="0"/>
              <a:t>πλέον μπορούν να αντικατασταθούν με λογισμικό που να τρέχει σε εικονικές μηχανές.</a:t>
            </a:r>
          </a:p>
          <a:p>
            <a:r>
              <a:rPr lang="el-GR" dirty="0"/>
              <a:t>Αυτές οι </a:t>
            </a:r>
            <a:r>
              <a:rPr lang="en-US" dirty="0"/>
              <a:t>virtualized </a:t>
            </a:r>
            <a:r>
              <a:rPr lang="el-GR" dirty="0"/>
              <a:t>λειτουργίες βρίσκονται υπό την επίβλεψη ενός επόπτη (</a:t>
            </a:r>
            <a:r>
              <a:rPr lang="en-US" dirty="0"/>
              <a:t>hypervisor</a:t>
            </a:r>
            <a:r>
              <a:rPr lang="el-GR" dirty="0"/>
              <a:t>)</a:t>
            </a:r>
            <a:r>
              <a:rPr lang="en-US" dirty="0"/>
              <a:t>, </a:t>
            </a:r>
            <a:r>
              <a:rPr lang="el-GR" dirty="0"/>
              <a:t>ρόλο που αναλαμβάνει το </a:t>
            </a:r>
            <a:r>
              <a:rPr lang="en-US" dirty="0"/>
              <a:t>SDN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90817487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NFV</a:t>
            </a:r>
            <a:r>
              <a:rPr lang="el-GR" dirty="0"/>
              <a:t> (</a:t>
            </a:r>
            <a:r>
              <a:rPr lang="en-US" dirty="0"/>
              <a:t>5</a:t>
            </a:r>
            <a:r>
              <a:rPr lang="el-GR" dirty="0"/>
              <a:t>/5)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To NFV </a:t>
            </a:r>
            <a:r>
              <a:rPr lang="el-GR" dirty="0"/>
              <a:t>βοηθάει στην εξοικονόμηση κόστους </a:t>
            </a:r>
            <a:r>
              <a:rPr lang="en-US" dirty="0"/>
              <a:t>(</a:t>
            </a:r>
            <a:r>
              <a:rPr lang="el-GR" dirty="0"/>
              <a:t>ακόμα και λειτουργικού</a:t>
            </a:r>
            <a:r>
              <a:rPr lang="en-US" dirty="0"/>
              <a:t>)</a:t>
            </a:r>
            <a:endParaRPr lang="el-GR" dirty="0"/>
          </a:p>
          <a:p>
            <a:r>
              <a:rPr lang="el-GR" dirty="0"/>
              <a:t>Διαδικασίες που παλαιότερα θα χρειαζόντουσαν εξειδικευμένο υλικό πλέον, μπορούν να υλοποιηθούν από το ανάλογο λογισμικό, προσφέροντας δραστική μείωση στο κόστος</a:t>
            </a:r>
          </a:p>
        </p:txBody>
      </p:sp>
    </p:spTree>
    <p:extLst>
      <p:ext uri="{BB962C8B-B14F-4D97-AF65-F5344CB8AC3E}">
        <p14:creationId xmlns:p14="http://schemas.microsoft.com/office/powerpoint/2010/main" val="2875315596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Σύντομη ανασκόπηση</a:t>
            </a:r>
            <a:endParaRPr lang="el-GR" dirty="0"/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52450" indent="-552450">
              <a:lnSpc>
                <a:spcPct val="90000"/>
              </a:lnSpc>
            </a:pPr>
            <a:r>
              <a:rPr lang="el-GR" altLang="en-US" dirty="0"/>
              <a:t>Τεχνολογίες δικτύων κινητής τηλεφωνίας</a:t>
            </a:r>
          </a:p>
          <a:p>
            <a:pPr marL="552450" indent="-552450">
              <a:lnSpc>
                <a:spcPct val="90000"/>
              </a:lnSpc>
            </a:pPr>
            <a:r>
              <a:rPr lang="en-US" altLang="en-US" dirty="0"/>
              <a:t>MIMO</a:t>
            </a:r>
          </a:p>
          <a:p>
            <a:pPr marL="552450" indent="-552450">
              <a:lnSpc>
                <a:spcPct val="90000"/>
              </a:lnSpc>
            </a:pPr>
            <a:r>
              <a:rPr lang="en-US" altLang="en-US" dirty="0"/>
              <a:t>SDN-NFV</a:t>
            </a:r>
          </a:p>
          <a:p>
            <a:pPr marL="552450" indent="-552450">
              <a:lnSpc>
                <a:spcPct val="90000"/>
              </a:lnSpc>
            </a:pPr>
            <a:r>
              <a:rPr lang="el-GR" altLang="en-US" dirty="0"/>
              <a:t>Τεχνολογίες </a:t>
            </a:r>
            <a:r>
              <a:rPr lang="el-GR" altLang="en-US" dirty="0" err="1"/>
              <a:t>μικροκυψελών</a:t>
            </a:r>
            <a:endParaRPr lang="el-GR" altLang="en-US" dirty="0"/>
          </a:p>
          <a:p>
            <a:pPr marL="952500" lvl="1" indent="-552450">
              <a:lnSpc>
                <a:spcPct val="90000"/>
              </a:lnSpc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8348870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Εισαγωγή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l-GR" dirty="0"/>
              <a:t>Τα δίκτυα υπολογιστών επιτρέπουν το διαμοιρασμό πόρων μεταξύ των κόμβων που αποτελούν το δίκτυο</a:t>
            </a:r>
          </a:p>
          <a:p>
            <a:r>
              <a:rPr lang="el-GR" dirty="0"/>
              <a:t>Η μετάδοση γίνεται με ενσύρματο ή ασύρματο μέσο</a:t>
            </a:r>
          </a:p>
          <a:p>
            <a:r>
              <a:rPr lang="el-GR" dirty="0"/>
              <a:t>Αποτελεσματικότεροι μηχανισμοί λειτουργίας και συντήρησης, συμπεριλαμβάνοντας λειτουργίες αυτόματης βελτιστοποίησης</a:t>
            </a:r>
          </a:p>
          <a:p>
            <a:r>
              <a:rPr lang="el-GR" dirty="0"/>
              <a:t>Εύκολη ανάπτυξη και ρύθμιση του δικτύου, προσφέροντας νέου τύπου σταθμούς βάσης, όπως τους οικιακούς σταθμούς βάσης (femtocells)</a:t>
            </a:r>
          </a:p>
        </p:txBody>
      </p:sp>
    </p:spTree>
    <p:extLst>
      <p:ext uri="{BB962C8B-B14F-4D97-AF65-F5344CB8AC3E}">
        <p14:creationId xmlns:p14="http://schemas.microsoft.com/office/powerpoint/2010/main" val="2539040547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Βιβλιογραφία (1/2)</a:t>
            </a:r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/>
              <a:t>Σημειώσεις μαθήματος (Κεφάλαιο 7)</a:t>
            </a:r>
          </a:p>
          <a:p>
            <a:r>
              <a:rPr lang="el-GR" dirty="0"/>
              <a:t>Βιβλία:</a:t>
            </a:r>
          </a:p>
          <a:p>
            <a:pPr lvl="1"/>
            <a:r>
              <a:rPr lang="en-US"/>
              <a:t>Data </a:t>
            </a:r>
            <a:r>
              <a:rPr lang="en-US" dirty="0"/>
              <a:t>and Computer Communications, William Stallings</a:t>
            </a:r>
            <a:endParaRPr lang="el-GR" dirty="0"/>
          </a:p>
          <a:p>
            <a:pPr lvl="1"/>
            <a:r>
              <a:rPr lang="en-US" dirty="0"/>
              <a:t> 4G: LTE/LTE-Advanced for Mobile Broadband</a:t>
            </a:r>
            <a:r>
              <a:rPr lang="el-GR" dirty="0"/>
              <a:t>, </a:t>
            </a:r>
            <a:r>
              <a:rPr lang="en-US" dirty="0" err="1"/>
              <a:t>Dahlman</a:t>
            </a:r>
            <a:r>
              <a:rPr lang="en-US" dirty="0"/>
              <a:t> E., </a:t>
            </a:r>
            <a:r>
              <a:rPr lang="en-US" dirty="0" err="1"/>
              <a:t>Parkvall</a:t>
            </a:r>
            <a:r>
              <a:rPr lang="en-US" dirty="0"/>
              <a:t> S., </a:t>
            </a:r>
            <a:r>
              <a:rPr lang="en-US" dirty="0" err="1"/>
              <a:t>Skold</a:t>
            </a:r>
            <a:r>
              <a:rPr lang="en-US" dirty="0"/>
              <a:t> J.</a:t>
            </a:r>
            <a:endParaRPr lang="el-GR" dirty="0"/>
          </a:p>
          <a:p>
            <a:pPr lvl="1"/>
            <a:r>
              <a:rPr lang="en-US" dirty="0"/>
              <a:t>Long Term Evolution: 3GPP LTE Radio and Cellular Technology</a:t>
            </a:r>
            <a:r>
              <a:rPr lang="el-GR" dirty="0"/>
              <a:t>, </a:t>
            </a:r>
            <a:r>
              <a:rPr lang="en-US" dirty="0" err="1"/>
              <a:t>Furht</a:t>
            </a:r>
            <a:r>
              <a:rPr lang="en-US" dirty="0"/>
              <a:t> B., </a:t>
            </a:r>
            <a:r>
              <a:rPr lang="en-US" dirty="0" err="1"/>
              <a:t>Ahson</a:t>
            </a:r>
            <a:r>
              <a:rPr lang="en-US" dirty="0"/>
              <a:t> S.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834887084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Βιβλιογραφία (2/2)</a:t>
            </a:r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Links</a:t>
            </a:r>
            <a:r>
              <a:rPr lang="el-GR" dirty="0"/>
              <a:t>:</a:t>
            </a:r>
            <a:endParaRPr lang="en-US" dirty="0"/>
          </a:p>
          <a:p>
            <a:pPr lvl="1"/>
            <a:r>
              <a:rPr lang="en-US">
                <a:hlinkClick r:id="rId3"/>
              </a:rPr>
              <a:t>http://telematics.upatras.gr/telematics/bouras/undergraduate-courses/euruzwnikes-texnologies?language=el</a:t>
            </a:r>
            <a:r>
              <a:rPr lang="en-US"/>
              <a:t>  </a:t>
            </a:r>
            <a:r>
              <a:rPr lang="en-US" dirty="0"/>
              <a:t>(</a:t>
            </a:r>
            <a:r>
              <a:rPr lang="el-GR" dirty="0"/>
              <a:t>Δικτυακός τόπος μαθήματος</a:t>
            </a:r>
            <a:r>
              <a:rPr lang="en-US" dirty="0"/>
              <a:t>)</a:t>
            </a:r>
          </a:p>
          <a:p>
            <a:pPr lvl="1"/>
            <a:r>
              <a:rPr lang="en-US" dirty="0">
                <a:hlinkClick r:id="rId4"/>
              </a:rPr>
              <a:t>http://www.3gpp.org/</a:t>
            </a:r>
            <a:r>
              <a:rPr lang="el-GR" dirty="0"/>
              <a:t> </a:t>
            </a:r>
            <a:r>
              <a:rPr lang="en-US" dirty="0"/>
              <a:t>(</a:t>
            </a:r>
            <a:r>
              <a:rPr lang="el-GR" dirty="0"/>
              <a:t>Δικτυακός τόπος του οργανισμού 3</a:t>
            </a:r>
            <a:r>
              <a:rPr lang="en-US" dirty="0"/>
              <a:t>GPP)</a:t>
            </a:r>
          </a:p>
          <a:p>
            <a:pPr lvl="1"/>
            <a:r>
              <a:rPr lang="en-US" dirty="0">
                <a:hlinkClick r:id="rId5"/>
              </a:rPr>
              <a:t>http://www.3gpp.org/specifications/67-releases</a:t>
            </a:r>
            <a:r>
              <a:rPr lang="en-US" dirty="0"/>
              <a:t>  (</a:t>
            </a:r>
            <a:r>
              <a:rPr lang="el-GR" dirty="0"/>
              <a:t>Προδιαγραφές εκδόσεων </a:t>
            </a:r>
            <a:r>
              <a:rPr lang="en-US" dirty="0"/>
              <a:t>LTE)</a:t>
            </a:r>
            <a:endParaRPr lang="el-GR" dirty="0"/>
          </a:p>
          <a:p>
            <a:pPr lvl="1"/>
            <a:r>
              <a:rPr lang="en-US" dirty="0">
                <a:hlinkClick r:id="rId6"/>
              </a:rPr>
              <a:t>http://www.3gpp.org/technologies/keywords-acronyms/100-the-evolved-packet-core</a:t>
            </a:r>
            <a:r>
              <a:rPr lang="en-US" dirty="0"/>
              <a:t> </a:t>
            </a:r>
            <a:r>
              <a:rPr lang="el-GR" dirty="0"/>
              <a:t>(Ο δικτυακός τόπος του 3</a:t>
            </a:r>
            <a:r>
              <a:rPr lang="en-US" dirty="0"/>
              <a:t>GPP </a:t>
            </a:r>
            <a:r>
              <a:rPr lang="el-GR" dirty="0"/>
              <a:t>για το </a:t>
            </a:r>
            <a:r>
              <a:rPr lang="en-US" dirty="0"/>
              <a:t>Evolved Packet Core</a:t>
            </a:r>
            <a:r>
              <a:rPr lang="el-GR" dirty="0"/>
              <a:t>)</a:t>
            </a: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5806047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>
          <a:xfrm>
            <a:off x="464156" y="2492896"/>
            <a:ext cx="8229600" cy="1143000"/>
          </a:xfrm>
        </p:spPr>
        <p:txBody>
          <a:bodyPr/>
          <a:lstStyle/>
          <a:p>
            <a:r>
              <a:rPr lang="el-GR" dirty="0"/>
              <a:t>Ερωτήσεις</a:t>
            </a:r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1672492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Inter</a:t>
            </a:r>
            <a:r>
              <a:rPr lang="el-GR" dirty="0"/>
              <a:t>-</a:t>
            </a:r>
            <a:r>
              <a:rPr lang="en-US" dirty="0"/>
              <a:t>Cell Interference Coordination</a:t>
            </a:r>
            <a:r>
              <a:rPr lang="el-GR" dirty="0"/>
              <a:t> - </a:t>
            </a:r>
            <a:r>
              <a:rPr lang="en-US" dirty="0"/>
              <a:t>ICIC</a:t>
            </a:r>
            <a:r>
              <a:rPr lang="el-GR" dirty="0"/>
              <a:t> (1/2)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l-GR" dirty="0"/>
              <a:t>Το </a:t>
            </a:r>
            <a:r>
              <a:rPr lang="en-US" dirty="0"/>
              <a:t>LTE </a:t>
            </a:r>
            <a:r>
              <a:rPr lang="el-GR" dirty="0"/>
              <a:t>σχεδιάστηκε να λειτουργεί με επαναχρησιμοποίηση συχνότητας ανά κελί</a:t>
            </a:r>
          </a:p>
          <a:p>
            <a:r>
              <a:rPr lang="el-GR" dirty="0"/>
              <a:t>Αυτό σημαίνει πως οι ίδιοι πόροι μπορούν να χρησιμοποιηθούν ταυτόχρονα σε γειτονικά κελιά</a:t>
            </a:r>
          </a:p>
          <a:p>
            <a:r>
              <a:rPr lang="el-GR" dirty="0"/>
              <a:t>Η πρόσβαση σε ολόκληρο το φάσμα προσφέρει μεγαλύτερη απόδοση συνολικά αλλά οδηγεί σε παρεμβολές σε χρήστες στα όρια της κυψέλης</a:t>
            </a:r>
          </a:p>
          <a:p>
            <a:r>
              <a:rPr lang="el-GR" dirty="0"/>
              <a:t>Για τη μείωση των παρεμβολών, μπορεί να υπάρξει συντονισμός μεταξύ των κελιών (</a:t>
            </a:r>
            <a:r>
              <a:rPr lang="en-US" dirty="0"/>
              <a:t>ICIC</a:t>
            </a:r>
            <a:r>
              <a:rPr lang="el-GR" dirty="0"/>
              <a:t>), αποφεύγοντας τη ταυτόχρονη χρήση φάσματος από τερματικά στα άκρα γειτονικών κυψελών</a:t>
            </a:r>
          </a:p>
        </p:txBody>
      </p:sp>
    </p:spTree>
    <p:extLst>
      <p:ext uri="{BB962C8B-B14F-4D97-AF65-F5344CB8AC3E}">
        <p14:creationId xmlns:p14="http://schemas.microsoft.com/office/powerpoint/2010/main" val="41691931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Inter</a:t>
            </a:r>
            <a:r>
              <a:rPr lang="el-GR" dirty="0"/>
              <a:t>-</a:t>
            </a:r>
            <a:r>
              <a:rPr lang="en-US" dirty="0"/>
              <a:t>Cell Interference Coordination</a:t>
            </a:r>
            <a:r>
              <a:rPr lang="el-GR" dirty="0"/>
              <a:t> - </a:t>
            </a:r>
            <a:r>
              <a:rPr lang="en-US" dirty="0"/>
              <a:t>ICIC</a:t>
            </a:r>
            <a:r>
              <a:rPr lang="el-GR" dirty="0"/>
              <a:t> (2/2)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l-GR" dirty="0"/>
              <a:t>Οι προδιαγραφές του LTE-A επιτρέπουν τρεις τύπους συντονισμού: το στατικό, το </a:t>
            </a:r>
            <a:r>
              <a:rPr lang="el-GR" dirty="0" err="1"/>
              <a:t>ημι</a:t>
            </a:r>
            <a:r>
              <a:rPr lang="el-GR" dirty="0"/>
              <a:t>-στατικό και το δυναμικό</a:t>
            </a:r>
          </a:p>
          <a:p>
            <a:pPr lvl="1"/>
            <a:r>
              <a:rPr lang="el-GR" dirty="0"/>
              <a:t>Ο στατικός κατανέμει τους πόρους μία φορά βάση παρελθοντικών παρατηρήσεων και δεν υφίσταται ανακατανομή </a:t>
            </a:r>
          </a:p>
          <a:p>
            <a:pPr lvl="1"/>
            <a:r>
              <a:rPr lang="el-GR" dirty="0"/>
              <a:t>Ο </a:t>
            </a:r>
            <a:r>
              <a:rPr lang="el-GR" dirty="0" err="1"/>
              <a:t>ημιστατικός</a:t>
            </a:r>
            <a:r>
              <a:rPr lang="el-GR" dirty="0"/>
              <a:t> εξετάζει περιοδικά για μεγάλες αλλαγές στις συνθήκες φόρτου, ώστε να αλλάξει, αν θεωρηθεί ωφέλιμο, τον υφιστάμενο καταμερισμό. Η περίοδος είναι της τάξης των ωρών </a:t>
            </a:r>
          </a:p>
          <a:p>
            <a:pPr lvl="1"/>
            <a:r>
              <a:rPr lang="el-GR" dirty="0"/>
              <a:t>Στον δυναμικό συντονισμό, οι eNodeBs επικοινωνούν συνεχώς προκειμένου να προσαρμόζονται σε νέες συνθήκες</a:t>
            </a:r>
          </a:p>
        </p:txBody>
      </p:sp>
    </p:spTree>
    <p:extLst>
      <p:ext uri="{BB962C8B-B14F-4D97-AF65-F5344CB8AC3E}">
        <p14:creationId xmlns:p14="http://schemas.microsoft.com/office/powerpoint/2010/main" val="27680593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altLang="en-US" dirty="0"/>
              <a:t>Εισαγωγή στο ΜΙΜΟ </a:t>
            </a:r>
            <a:r>
              <a:rPr lang="en-US" altLang="en-US" dirty="0"/>
              <a:t>(1/</a:t>
            </a:r>
            <a:r>
              <a:rPr lang="el-GR" altLang="en-US" dirty="0"/>
              <a:t>2</a:t>
            </a:r>
            <a:r>
              <a:rPr lang="en-US" altLang="en-US" dirty="0"/>
              <a:t>)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l-GR" altLang="en-US" dirty="0"/>
              <a:t>Η χρήση τεχνολογιών πολλαπλών κεραιών (</a:t>
            </a:r>
            <a:r>
              <a:rPr lang="en-US" altLang="en-US" dirty="0"/>
              <a:t>MIMO</a:t>
            </a:r>
            <a:r>
              <a:rPr lang="el-GR" altLang="en-US" dirty="0"/>
              <a:t>) επιτρέπει την εκμετάλλευση του χωρικού πεδίου σαν μία άλλη νέα διάσταση</a:t>
            </a:r>
          </a:p>
          <a:p>
            <a:r>
              <a:rPr lang="el-GR" altLang="en-US" dirty="0"/>
              <a:t>Με τη χρήση πολλαπλών κεραιών η θεωρητικά επιτεύξιμη φασματική απόδοση κλιμακώνεται γραμμικά με το πλήθος των κεραιών</a:t>
            </a:r>
          </a:p>
          <a:p>
            <a:r>
              <a:rPr lang="el-GR" altLang="en-US" dirty="0"/>
              <a:t>Τρεις θεμελιώδεις αρχές:</a:t>
            </a:r>
          </a:p>
          <a:p>
            <a:pPr lvl="1"/>
            <a:r>
              <a:rPr lang="el-GR" altLang="en-US" dirty="0"/>
              <a:t>Κέρδος ποικιλομορφίας</a:t>
            </a:r>
          </a:p>
          <a:p>
            <a:pPr lvl="1"/>
            <a:r>
              <a:rPr lang="el-GR" altLang="en-US" dirty="0"/>
              <a:t>Κέρδος διάταξης</a:t>
            </a:r>
          </a:p>
          <a:p>
            <a:pPr lvl="1"/>
            <a:r>
              <a:rPr lang="el-GR" altLang="en-US" dirty="0"/>
              <a:t>Κέρδος χωρικής πολυπλεξίας</a:t>
            </a:r>
            <a:endParaRPr lang="en-US" dirty="0"/>
          </a:p>
          <a:p>
            <a:endParaRPr lang="el-GR" altLang="en-US" dirty="0"/>
          </a:p>
        </p:txBody>
      </p:sp>
    </p:spTree>
    <p:extLst>
      <p:ext uri="{BB962C8B-B14F-4D97-AF65-F5344CB8AC3E}">
        <p14:creationId xmlns:p14="http://schemas.microsoft.com/office/powerpoint/2010/main" val="27255761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altLang="en-US" dirty="0"/>
              <a:t>Εισαγωγή στο ΜΙΜΟ </a:t>
            </a:r>
            <a:r>
              <a:rPr lang="en-US" altLang="en-US" dirty="0"/>
              <a:t>(</a:t>
            </a:r>
            <a:r>
              <a:rPr lang="el-GR" altLang="en-US" dirty="0"/>
              <a:t>2</a:t>
            </a:r>
            <a:r>
              <a:rPr lang="en-US" altLang="en-US" dirty="0"/>
              <a:t>/</a:t>
            </a:r>
            <a:r>
              <a:rPr lang="el-GR" altLang="en-US" dirty="0"/>
              <a:t>2</a:t>
            </a:r>
            <a:r>
              <a:rPr lang="en-US" altLang="en-US" dirty="0"/>
              <a:t>)</a:t>
            </a:r>
            <a:endParaRPr lang="el-GR" dirty="0"/>
          </a:p>
        </p:txBody>
      </p:sp>
      <p:sp>
        <p:nvSpPr>
          <p:cNvPr id="4" name="Tex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l-GR" altLang="en-US" dirty="0"/>
              <a:t>Κέρδος ποικιλομορφίας. Χρήση της χωρικής ποικιλομορφίας για να βελτιωθεί η ανθεκτικότητα της εκπομπής ως προς την εξασθένιση λόγω </a:t>
            </a:r>
            <a:r>
              <a:rPr lang="el-GR" altLang="en-US" dirty="0" err="1"/>
              <a:t>πολυδιόδευσης</a:t>
            </a:r>
            <a:endParaRPr lang="el-GR" altLang="en-US" dirty="0"/>
          </a:p>
          <a:p>
            <a:r>
              <a:rPr lang="el-GR" altLang="en-US" dirty="0"/>
              <a:t>Κέρδος διάταξης. Η συγκέντρωση της ενέργειας σε μία ή περισσότερες κατευθύνσεις. Αυτό επιτρέπει και την ταυτόχρονη εξυπηρέτηση πολλών χρηστών (</a:t>
            </a:r>
            <a:r>
              <a:rPr lang="el-GR" altLang="en-US" dirty="0" err="1"/>
              <a:t>multi</a:t>
            </a:r>
            <a:r>
              <a:rPr lang="el-GR" altLang="en-US" dirty="0"/>
              <a:t>-</a:t>
            </a:r>
            <a:r>
              <a:rPr lang="el-GR" altLang="en-US" dirty="0" err="1"/>
              <a:t>user</a:t>
            </a:r>
            <a:r>
              <a:rPr lang="el-GR" altLang="en-US" dirty="0"/>
              <a:t> MIMO)</a:t>
            </a:r>
          </a:p>
          <a:p>
            <a:r>
              <a:rPr lang="el-GR" altLang="en-US" dirty="0"/>
              <a:t>Κέρδος χωρικής πολυπλεξίας. Η μετάδοση πολλαπλών ροών σήματος σε ένα χρήστη σε πολλαπλά χωρικά επίπεδα μέσω συνδυασμού των διαθέσιμων κεραιών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0760982"/>
      </p:ext>
    </p:extLst>
  </p:cSld>
  <p:clrMapOvr>
    <a:masterClrMapping/>
  </p:clrMapOvr>
</p:sld>
</file>

<file path=ppt/theme/theme1.xml><?xml version="1.0" encoding="utf-8"?>
<a:theme xmlns:a="http://schemas.openxmlformats.org/drawingml/2006/main" name="1_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91440" tIns="45720" rIns="91440" bIns="45720" rtlCol="0" anchor="ctr">
        <a:normAutofit/>
      </a:bodyPr>
      <a:lstStyle>
        <a:defPPr>
          <a:defRPr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420</TotalTime>
  <Words>2632</Words>
  <Application>Microsoft Office PowerPoint</Application>
  <PresentationFormat>On-screen Show (4:3)</PresentationFormat>
  <Paragraphs>254</Paragraphs>
  <Slides>52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52</vt:i4>
      </vt:variant>
    </vt:vector>
  </HeadingPairs>
  <TitlesOfParts>
    <vt:vector size="55" baseType="lpstr">
      <vt:lpstr>Arial</vt:lpstr>
      <vt:lpstr>Calibri</vt:lpstr>
      <vt:lpstr>1_Θέμα του Office</vt:lpstr>
      <vt:lpstr>ΕΥΡΥΖΩΝΙΚΕΣ ΤΕΧΝΟΛΟΓΙΕΣ</vt:lpstr>
      <vt:lpstr>Σκοποί  ενότητας</vt:lpstr>
      <vt:lpstr>Περιεχόμενα ενότητας</vt:lpstr>
      <vt:lpstr>Κινητά Δίκτυα Επόμενης Γενιάς (Μέρος 1)</vt:lpstr>
      <vt:lpstr>Εισαγωγή</vt:lpstr>
      <vt:lpstr>Inter-Cell Interference Coordination - ICIC (1/2)</vt:lpstr>
      <vt:lpstr>Inter-Cell Interference Coordination - ICIC (2/2)</vt:lpstr>
      <vt:lpstr>Εισαγωγή στο ΜΙΜΟ (1/2)</vt:lpstr>
      <vt:lpstr>Εισαγωγή στο ΜΙΜΟ (2/2)</vt:lpstr>
      <vt:lpstr>MIMO (1/5)</vt:lpstr>
      <vt:lpstr>MIMO (2/5)</vt:lpstr>
      <vt:lpstr>MIMO (3/5)</vt:lpstr>
      <vt:lpstr>MIMO (4/5)</vt:lpstr>
      <vt:lpstr>MIMO (5/5)</vt:lpstr>
      <vt:lpstr>mu - MIMO (1/2)</vt:lpstr>
      <vt:lpstr>mu - MIMO (2/2)</vt:lpstr>
      <vt:lpstr>mu - MIMO (5/5)</vt:lpstr>
      <vt:lpstr>Multimedia Broadcast Multicast Services (MBMS)</vt:lpstr>
      <vt:lpstr>MBMS Single-Frequency Network (MBSFN)</vt:lpstr>
      <vt:lpstr>Carrier aggregation (1/3)</vt:lpstr>
      <vt:lpstr>Carrier aggregation (2/3)</vt:lpstr>
      <vt:lpstr>Carrier aggregation (3/3)</vt:lpstr>
      <vt:lpstr>Relaying (1/2)</vt:lpstr>
      <vt:lpstr>Relaying (2/2)</vt:lpstr>
      <vt:lpstr>Ενισχυμένη μετάδοση πολλαπλών κεραιών (1/2)</vt:lpstr>
      <vt:lpstr>Ενισχυμένη μετάδοση πολλαπλών κεραιών (2/2)</vt:lpstr>
      <vt:lpstr>Υποστήριξη ετερογενών παρατάξεων</vt:lpstr>
      <vt:lpstr>Είδη κυψελών</vt:lpstr>
      <vt:lpstr>Τεχνολογίες κυψελών (1/6)</vt:lpstr>
      <vt:lpstr>Τεχνολογίες κυψελών (1/5)</vt:lpstr>
      <vt:lpstr>Τεχνολογίες κυψελών (2/5)</vt:lpstr>
      <vt:lpstr>Τεχνολογίες κυψελών (3/5)</vt:lpstr>
      <vt:lpstr>Τεχνολογίες κυψελών (4/5)</vt:lpstr>
      <vt:lpstr>Τεχνολογίες κυψελών (5/5)</vt:lpstr>
      <vt:lpstr>Femtocells - Πλεονεκτήματα</vt:lpstr>
      <vt:lpstr>Τεχνολογίες κυψελών</vt:lpstr>
      <vt:lpstr>CoMP (1/2)</vt:lpstr>
      <vt:lpstr>CoMP (2/2)</vt:lpstr>
      <vt:lpstr>SDN (1/5)</vt:lpstr>
      <vt:lpstr>SDN (2/5)</vt:lpstr>
      <vt:lpstr>SDN (3/5)</vt:lpstr>
      <vt:lpstr>SDN (4/5)</vt:lpstr>
      <vt:lpstr>SDN (5/5)</vt:lpstr>
      <vt:lpstr>NFV (1/5)</vt:lpstr>
      <vt:lpstr>NFV (2/5)</vt:lpstr>
      <vt:lpstr>NFV (3/5)</vt:lpstr>
      <vt:lpstr>NFV (4/5)</vt:lpstr>
      <vt:lpstr>NFV (5/5)</vt:lpstr>
      <vt:lpstr>Σύντομη ανασκόπηση</vt:lpstr>
      <vt:lpstr>Βιβλιογραφία (1/2)</vt:lpstr>
      <vt:lpstr>Βιβλιογραφία (2/2)</vt:lpstr>
      <vt:lpstr>Ερωτήσεις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ΕΥΡΥΖΩΝΙΚΕΣ ΤΕΧΝΟΛΟΓΙΕΣ</dc:title>
  <dc:creator>Rafael Kalogeropoulos</dc:creator>
  <cp:lastModifiedBy>ΚΟΚΚΙΝΟΣ ΒΑΣΙΛΕΙΟΣ</cp:lastModifiedBy>
  <cp:revision>28</cp:revision>
  <dcterms:created xsi:type="dcterms:W3CDTF">2020-05-27T13:49:21Z</dcterms:created>
  <dcterms:modified xsi:type="dcterms:W3CDTF">2022-02-24T10:51:29Z</dcterms:modified>
</cp:coreProperties>
</file>