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4"/>
  </p:notesMasterIdLst>
  <p:sldIdLst>
    <p:sldId id="481" r:id="rId2"/>
    <p:sldId id="261" r:id="rId3"/>
    <p:sldId id="262" r:id="rId4"/>
    <p:sldId id="480" r:id="rId5"/>
    <p:sldId id="433" r:id="rId6"/>
    <p:sldId id="523" r:id="rId7"/>
    <p:sldId id="464" r:id="rId8"/>
    <p:sldId id="404" r:id="rId9"/>
    <p:sldId id="453" r:id="rId10"/>
    <p:sldId id="495" r:id="rId11"/>
    <p:sldId id="496" r:id="rId12"/>
    <p:sldId id="497" r:id="rId13"/>
    <p:sldId id="498" r:id="rId14"/>
    <p:sldId id="499" r:id="rId15"/>
    <p:sldId id="502" r:id="rId16"/>
    <p:sldId id="503" r:id="rId17"/>
    <p:sldId id="504" r:id="rId18"/>
    <p:sldId id="454" r:id="rId19"/>
    <p:sldId id="455" r:id="rId20"/>
    <p:sldId id="440" r:id="rId21"/>
    <p:sldId id="442" r:id="rId22"/>
    <p:sldId id="441" r:id="rId23"/>
    <p:sldId id="443" r:id="rId24"/>
    <p:sldId id="444" r:id="rId25"/>
    <p:sldId id="521" r:id="rId26"/>
    <p:sldId id="522" r:id="rId27"/>
    <p:sldId id="446" r:id="rId28"/>
    <p:sldId id="510" r:id="rId29"/>
    <p:sldId id="517" r:id="rId30"/>
    <p:sldId id="516" r:id="rId31"/>
    <p:sldId id="511" r:id="rId32"/>
    <p:sldId id="512" r:id="rId33"/>
    <p:sldId id="513" r:id="rId34"/>
    <p:sldId id="514" r:id="rId35"/>
    <p:sldId id="470" r:id="rId36"/>
    <p:sldId id="515" r:id="rId37"/>
    <p:sldId id="460" r:id="rId38"/>
    <p:sldId id="461" r:id="rId39"/>
    <p:sldId id="485" r:id="rId40"/>
    <p:sldId id="486" r:id="rId41"/>
    <p:sldId id="487" r:id="rId42"/>
    <p:sldId id="488" r:id="rId43"/>
    <p:sldId id="489" r:id="rId44"/>
    <p:sldId id="490" r:id="rId45"/>
    <p:sldId id="491" r:id="rId46"/>
    <p:sldId id="492" r:id="rId47"/>
    <p:sldId id="493" r:id="rId48"/>
    <p:sldId id="494" r:id="rId49"/>
    <p:sldId id="321" r:id="rId50"/>
    <p:sldId id="320" r:id="rId51"/>
    <p:sldId id="400" r:id="rId52"/>
    <p:sldId id="322" r:id="rId5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7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417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3128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411438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Κινητά Δίκτυα</a:t>
            </a:r>
            <a:r>
              <a:rPr lang="en-US" sz="1000" dirty="0">
                <a:solidFill>
                  <a:srgbClr val="5075BC"/>
                </a:solidFill>
              </a:rPr>
              <a:t> </a:t>
            </a:r>
            <a:r>
              <a:rPr lang="el-GR" sz="1000" dirty="0">
                <a:solidFill>
                  <a:srgbClr val="5075BC"/>
                </a:solidFill>
              </a:rPr>
              <a:t>(Μέρος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10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33076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Κινητά Δίκτυα </a:t>
            </a:r>
            <a:r>
              <a:rPr lang="en-US" sz="1000" dirty="0">
                <a:solidFill>
                  <a:srgbClr val="5075BC"/>
                </a:solidFill>
              </a:rPr>
              <a:t>4G – 5G </a:t>
            </a:r>
            <a:r>
              <a:rPr lang="el-GR" sz="1000" dirty="0">
                <a:solidFill>
                  <a:srgbClr val="5075BC"/>
                </a:solidFill>
              </a:rPr>
              <a:t>(Μέρος 1)</a:t>
            </a: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6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Κινητά Δίκτυα </a:t>
            </a:r>
            <a:r>
              <a:rPr lang="en-US" sz="1000" dirty="0">
                <a:solidFill>
                  <a:srgbClr val="5075BC"/>
                </a:solidFill>
              </a:rPr>
              <a:t>4G – 5G </a:t>
            </a:r>
            <a:r>
              <a:rPr lang="el-GR" sz="1000" dirty="0">
                <a:solidFill>
                  <a:srgbClr val="5075BC"/>
                </a:solidFill>
              </a:rPr>
              <a:t>(Μέρος 1)</a:t>
            </a: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15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Κινητά Δίκτυα </a:t>
            </a:r>
            <a:r>
              <a:rPr lang="en-US" sz="1000" dirty="0">
                <a:solidFill>
                  <a:srgbClr val="5075BC"/>
                </a:solidFill>
              </a:rPr>
              <a:t>4G – 5G </a:t>
            </a:r>
            <a:r>
              <a:rPr lang="el-GR" sz="1000" dirty="0">
                <a:solidFill>
                  <a:srgbClr val="5075BC"/>
                </a:solidFill>
              </a:rPr>
              <a:t>(Μέρος 1)</a:t>
            </a: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57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Κινητά Δίκτυα </a:t>
            </a:r>
            <a:r>
              <a:rPr lang="en-US" sz="1000" dirty="0">
                <a:solidFill>
                  <a:srgbClr val="5075BC"/>
                </a:solidFill>
              </a:rPr>
              <a:t>4G – 5G </a:t>
            </a:r>
            <a:r>
              <a:rPr lang="el-GR" sz="1000" dirty="0">
                <a:solidFill>
                  <a:srgbClr val="5075BC"/>
                </a:solidFill>
              </a:rPr>
              <a:t>(Μέρος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0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Κινητά Δίκτυα </a:t>
            </a:r>
            <a:r>
              <a:rPr lang="en-US" sz="1000" dirty="0">
                <a:solidFill>
                  <a:srgbClr val="5075BC"/>
                </a:solidFill>
              </a:rPr>
              <a:t>4G – 5G </a:t>
            </a:r>
            <a:r>
              <a:rPr lang="el-GR" sz="1000" dirty="0">
                <a:solidFill>
                  <a:srgbClr val="5075BC"/>
                </a:solidFill>
              </a:rPr>
              <a:t>(Μέρος 1)</a:t>
            </a: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78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41774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70" r:id="rId7"/>
    <p:sldLayoutId id="2147483671" r:id="rId8"/>
    <p:sldLayoutId id="2147483660" r:id="rId9"/>
    <p:sldLayoutId id="2147483661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Multiuser_mimo.jpg#fil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hercom.xyz/wireless-networks-2/introduction-kkb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ewstack.io/defining-software-defined-networking-part-1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3gpp.org/technologies/keywords-acronyms/100-the-evolved-packet-core" TargetMode="External"/><Relationship Id="rId5" Type="http://schemas.openxmlformats.org/officeDocument/2006/relationships/hyperlink" Target="http://www.3gpp.org/specifications/67-releases" TargetMode="External"/><Relationship Id="rId4" Type="http://schemas.openxmlformats.org/officeDocument/2006/relationships/hyperlink" Target="http://www.3gpp.org/" TargetMode="Externa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3068513"/>
          </a:xfrm>
        </p:spPr>
        <p:txBody>
          <a:bodyPr>
            <a:normAutofit fontScale="850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1</a:t>
            </a:r>
            <a:r>
              <a:rPr lang="el-GR" sz="2900" dirty="0">
                <a:solidFill>
                  <a:srgbClr val="5075BC"/>
                </a:solidFill>
              </a:rPr>
              <a:t>1:</a:t>
            </a:r>
            <a:r>
              <a:rPr lang="en-US" sz="2900" dirty="0"/>
              <a:t> </a:t>
            </a:r>
            <a:r>
              <a:rPr lang="el-GR" sz="2800" dirty="0"/>
              <a:t>Κινητά Δίκτυα</a:t>
            </a:r>
            <a:r>
              <a:rPr lang="en-US" sz="2800" dirty="0"/>
              <a:t> </a:t>
            </a:r>
            <a:r>
              <a:rPr lang="el-GR" sz="2800" dirty="0"/>
              <a:t>Επόμενης Γενιάς (1)</a:t>
            </a:r>
            <a:endParaRPr lang="en-US" sz="2800" dirty="0"/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17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MIMO</a:t>
            </a:r>
            <a:r>
              <a:rPr lang="el-GR" dirty="0"/>
              <a:t>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Input Multiple Output</a:t>
            </a:r>
            <a:endParaRPr lang="el-GR" dirty="0"/>
          </a:p>
          <a:p>
            <a:r>
              <a:rPr lang="el-GR" dirty="0"/>
              <a:t>Προσφέρει σημαντικά πλεονεκτήματα στον τελικό χρήστη</a:t>
            </a:r>
          </a:p>
          <a:p>
            <a:r>
              <a:rPr lang="el-GR" dirty="0"/>
              <a:t>Εφαρμόζεται σε μεγάλο βαθμό στα ασύρματα δίκτυα, προσφέροντας βελτιωμένες ταχύτητες αλλά και αξιοπιστία</a:t>
            </a:r>
          </a:p>
        </p:txBody>
      </p:sp>
    </p:spTree>
    <p:extLst>
      <p:ext uri="{BB962C8B-B14F-4D97-AF65-F5344CB8AC3E}">
        <p14:creationId xmlns:p14="http://schemas.microsoft.com/office/powerpoint/2010/main" val="361361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MIMO</a:t>
            </a:r>
            <a:r>
              <a:rPr lang="el-GR" dirty="0"/>
              <a:t> 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Ο πρώτος όρος </a:t>
            </a:r>
            <a:r>
              <a:rPr lang="en-US" dirty="0"/>
              <a:t>Multiple</a:t>
            </a:r>
            <a:r>
              <a:rPr lang="el-GR" dirty="0"/>
              <a:t> αναφέρεται στην χρήση πολλαπλών κεραιών που χρησιμοποιούνται ταυτόχρονα για την μετάδοση. Αυτές εισαγάγουν το προς-αποστολή-σήμα στο κανάλι</a:t>
            </a:r>
          </a:p>
          <a:p>
            <a:r>
              <a:rPr lang="el-GR" dirty="0"/>
              <a:t>Ο δεύτερος όρος </a:t>
            </a:r>
            <a:r>
              <a:rPr lang="en-US" dirty="0"/>
              <a:t>Multiple </a:t>
            </a:r>
            <a:r>
              <a:rPr lang="el-GR" dirty="0"/>
              <a:t>αναφέρεται στη χρήση πολλαπλών κεραιών που χρησιμοποιούνται για λήψη στο κανάλι επικοινωνίας. Οι κεραίες αυτές αποτελούν το δέκτη του σήματος</a:t>
            </a:r>
          </a:p>
        </p:txBody>
      </p:sp>
    </p:spTree>
    <p:extLst>
      <p:ext uri="{BB962C8B-B14F-4D97-AF65-F5344CB8AC3E}">
        <p14:creationId xmlns:p14="http://schemas.microsoft.com/office/powerpoint/2010/main" val="3208042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MIMO</a:t>
            </a:r>
            <a:r>
              <a:rPr lang="el-GR" dirty="0"/>
              <a:t> 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Είναι δυνατό να έχουμε συγκεκριμένο πλήθος κεραιών;</a:t>
            </a:r>
          </a:p>
          <a:p>
            <a:r>
              <a:rPr lang="el-GR" dirty="0"/>
              <a:t>Ναι. Π.χ. Αν έχουμε πολλές κεραίες που αποστέλλουν ένα σήμα και μία μόνο κεραία παραλήπτη.</a:t>
            </a:r>
          </a:p>
          <a:p>
            <a:r>
              <a:rPr lang="el-GR" dirty="0"/>
              <a:t>Μπορούμε γενικά να αναφέρουμε την ύπαρξη ενός </a:t>
            </a:r>
            <a:r>
              <a:rPr lang="en-US" dirty="0" err="1"/>
              <a:t>NxM</a:t>
            </a:r>
            <a:r>
              <a:rPr lang="en-US" dirty="0"/>
              <a:t> </a:t>
            </a:r>
            <a:r>
              <a:rPr lang="el-GR" dirty="0"/>
              <a:t>συστήματος, όπου το Ν αντιστοιχίζεται στο πλήθος των κεραιών-πομπών και το </a:t>
            </a:r>
            <a:r>
              <a:rPr lang="en-US" dirty="0"/>
              <a:t>M </a:t>
            </a:r>
            <a:r>
              <a:rPr lang="el-GR" dirty="0"/>
              <a:t>στο πλήθος των κεραιών-ληπτών</a:t>
            </a:r>
          </a:p>
        </p:txBody>
      </p:sp>
    </p:spTree>
    <p:extLst>
      <p:ext uri="{BB962C8B-B14F-4D97-AF65-F5344CB8AC3E}">
        <p14:creationId xmlns:p14="http://schemas.microsoft.com/office/powerpoint/2010/main" val="426074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MIMO</a:t>
            </a:r>
            <a:r>
              <a:rPr lang="el-GR" dirty="0"/>
              <a:t> 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Παλαιότερα ο όρος ΜΙΜΟ χρησιμοποιούταν για να ορίσει την ύπαρξη περισσότερων της μίας κεραιών τόσο ως λήπτες όσο και ως αποστολείς</a:t>
            </a:r>
          </a:p>
          <a:p>
            <a:r>
              <a:rPr lang="el-GR" dirty="0"/>
              <a:t>Πλέον συχνά υπονοεί την αποστολή περισσότερων του ενός σημάτων ταυτόχρονα μέσα από το κανάλι</a:t>
            </a:r>
          </a:p>
        </p:txBody>
      </p:sp>
    </p:spTree>
    <p:extLst>
      <p:ext uri="{BB962C8B-B14F-4D97-AF65-F5344CB8AC3E}">
        <p14:creationId xmlns:p14="http://schemas.microsoft.com/office/powerpoint/2010/main" val="1278664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MIMO</a:t>
            </a:r>
            <a:r>
              <a:rPr lang="el-GR" dirty="0"/>
              <a:t> 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Μέθοδοι μετάδοσης στο ΜΙΜΟ</a:t>
            </a:r>
          </a:p>
          <a:p>
            <a:r>
              <a:rPr lang="en-US" dirty="0"/>
              <a:t>Spatial multiplexing</a:t>
            </a:r>
          </a:p>
          <a:p>
            <a:pPr lvl="1"/>
            <a:r>
              <a:rPr lang="el-GR" dirty="0"/>
              <a:t>Αποτελεί μία μέθοδο μετάδοσης σε ΜΙΜΟ συστήματα. Στοχεύει στην αύξηση του </a:t>
            </a:r>
            <a:r>
              <a:rPr lang="en-US" dirty="0"/>
              <a:t>capacity </a:t>
            </a:r>
            <a:r>
              <a:rPr lang="el-GR" dirty="0"/>
              <a:t>του δικτύου δημιουργώντας ανεξάρτητα </a:t>
            </a:r>
            <a:r>
              <a:rPr lang="en-US" dirty="0"/>
              <a:t>SISO (Single Input Single Output) </a:t>
            </a:r>
            <a:r>
              <a:rPr lang="el-GR" dirty="0"/>
              <a:t>κανάλια.</a:t>
            </a:r>
            <a:endParaRPr lang="en-US" dirty="0"/>
          </a:p>
          <a:p>
            <a:pPr lvl="1"/>
            <a:r>
              <a:rPr lang="el-GR" dirty="0"/>
              <a:t>Το πλήθος αυτών των καναλιών, από το πλήθος των κεραιών που λειτουργούν ως παραλήπτες αλλά και των κεραιών που λειτουργούν ως αποστολείς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69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 - MIMO</a:t>
            </a:r>
            <a:r>
              <a:rPr lang="el-GR" dirty="0"/>
              <a:t> (</a:t>
            </a:r>
            <a:r>
              <a:rPr lang="en-US" dirty="0"/>
              <a:t>1</a:t>
            </a:r>
            <a:r>
              <a:rPr lang="el-GR" dirty="0"/>
              <a:t>/</a:t>
            </a:r>
            <a:r>
              <a:rPr lang="en-US" dirty="0"/>
              <a:t>2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 User – MIMO</a:t>
            </a:r>
          </a:p>
          <a:p>
            <a:r>
              <a:rPr lang="el-GR" dirty="0"/>
              <a:t>Δημιουργήθηκε για να υποστηρίξει περιβάλλοντα στα οποία πολλαπλά τερματικά με (μία ή περισσότερες) κεραίες προσπαθούν να αποκτήσουν πρόσβαση και να επικοινωνήσουν σε ένα ασύρματο δίκτυο ταυτόχρονα.</a:t>
            </a:r>
          </a:p>
          <a:p>
            <a:r>
              <a:rPr lang="el-GR" dirty="0"/>
              <a:t>Επέκταση της τεχνολογίας </a:t>
            </a:r>
            <a:r>
              <a:rPr lang="en-US" dirty="0"/>
              <a:t>Single User – MIMO</a:t>
            </a:r>
            <a:r>
              <a:rPr lang="el-GR" dirty="0"/>
              <a:t> (</a:t>
            </a:r>
            <a:r>
              <a:rPr lang="en-US" dirty="0" err="1"/>
              <a:t>su</a:t>
            </a:r>
            <a:r>
              <a:rPr lang="en-US" dirty="0"/>
              <a:t>-MIMO</a:t>
            </a:r>
            <a:r>
              <a:rPr lang="el-GR" dirty="0"/>
              <a:t>), όπου πάντα υπήρχε μόνο ένας παραλήπτης στην επικοινωνία (με μία ή περισσότερες κεραίες)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8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 - MIMO</a:t>
            </a:r>
            <a:r>
              <a:rPr lang="el-GR" dirty="0"/>
              <a:t> (</a:t>
            </a:r>
            <a:r>
              <a:rPr lang="en-US" dirty="0"/>
              <a:t>2</a:t>
            </a:r>
            <a:r>
              <a:rPr lang="el-GR" dirty="0"/>
              <a:t>/</a:t>
            </a:r>
            <a:r>
              <a:rPr lang="en-US" dirty="0"/>
              <a:t>2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Στο </a:t>
            </a:r>
            <a:r>
              <a:rPr lang="en-US" dirty="0"/>
              <a:t>mu – MIMO </a:t>
            </a:r>
            <a:r>
              <a:rPr lang="el-GR" dirty="0"/>
              <a:t>μπορούν να ικανοποιούνται πολλοί χρήστες ταυτόχρονα.</a:t>
            </a:r>
          </a:p>
          <a:p>
            <a:pPr lvl="1"/>
            <a:r>
              <a:rPr lang="el-GR" dirty="0"/>
              <a:t>Μείωση ατομικού χρόνου αναμονής συσκευών, </a:t>
            </a:r>
            <a:r>
              <a:rPr lang="en-US"/>
              <a:t>o</a:t>
            </a:r>
            <a:r>
              <a:rPr lang="el-GR"/>
              <a:t>ι </a:t>
            </a:r>
            <a:r>
              <a:rPr lang="el-GR" dirty="0"/>
              <a:t>οποίες σαν επακόλουθο περιορίζουν τη δημιουργία ουρών αναμονής</a:t>
            </a:r>
          </a:p>
          <a:p>
            <a:pPr lvl="1"/>
            <a:r>
              <a:rPr lang="el-GR" dirty="0"/>
              <a:t>Αύξηση </a:t>
            </a:r>
            <a:r>
              <a:rPr lang="en-US" dirty="0"/>
              <a:t>perceived speed </a:t>
            </a:r>
            <a:r>
              <a:rPr lang="el-GR" dirty="0"/>
              <a:t>του δικτύου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3058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 - MIMO</a:t>
            </a:r>
            <a:r>
              <a:rPr lang="el-GR" dirty="0"/>
              <a:t> (5/5)</a:t>
            </a:r>
            <a:endParaRPr lang="en-US" dirty="0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601E587-AE59-4734-A664-5AE7356F0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437" y="2177256"/>
            <a:ext cx="5457825" cy="32861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6156FA-8FA8-4B8A-8C5C-A0C55E6DF284}"/>
              </a:ext>
            </a:extLst>
          </p:cNvPr>
          <p:cNvSpPr txBox="1"/>
          <p:nvPr/>
        </p:nvSpPr>
        <p:spPr>
          <a:xfrm>
            <a:off x="3563888" y="5463381"/>
            <a:ext cx="2088232" cy="14002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n-US" dirty="0"/>
              <a:t>   </a:t>
            </a:r>
            <a:r>
              <a:rPr lang="el-GR" dirty="0"/>
              <a:t>Πηγή: </a:t>
            </a:r>
            <a:r>
              <a:rPr lang="en-US" dirty="0">
                <a:hlinkClick r:id="rId3"/>
              </a:rPr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45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Multimedia Broadcast Multicast Services</a:t>
            </a:r>
            <a:r>
              <a:rPr lang="el-GR" dirty="0"/>
              <a:t> (</a:t>
            </a:r>
            <a:r>
              <a:rPr lang="en-US" dirty="0"/>
              <a:t>MBMS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Στις υπηρεσίες </a:t>
            </a:r>
            <a:r>
              <a:rPr lang="en-US" dirty="0"/>
              <a:t>MBMS</a:t>
            </a:r>
            <a:r>
              <a:rPr lang="el-GR" dirty="0"/>
              <a:t> τα ίδια δεδομένα μεταδίδονται σε πολλαπλούς χρήστες από πολλά διαφορετικά κελιά</a:t>
            </a:r>
            <a:r>
              <a:rPr lang="en-US" dirty="0"/>
              <a:t> </a:t>
            </a:r>
            <a:r>
              <a:rPr lang="el-GR" dirty="0"/>
              <a:t>και όλοι οι χρήστες της συγκεκριμένης </a:t>
            </a:r>
            <a:r>
              <a:rPr lang="en-US" dirty="0"/>
              <a:t>MBMS </a:t>
            </a:r>
            <a:r>
              <a:rPr lang="el-GR" dirty="0"/>
              <a:t>υπηρεσίας λαμβάνουν το ίδιο σήμα</a:t>
            </a:r>
          </a:p>
          <a:p>
            <a:r>
              <a:rPr lang="el-GR" dirty="0"/>
              <a:t>Στο </a:t>
            </a:r>
            <a:r>
              <a:rPr lang="en-US" dirty="0"/>
              <a:t>LTE </a:t>
            </a:r>
            <a:r>
              <a:rPr lang="el-GR" dirty="0"/>
              <a:t>η υλοποίηση ονομάζεται </a:t>
            </a:r>
            <a:r>
              <a:rPr lang="en-US" dirty="0" err="1"/>
              <a:t>eMBMS</a:t>
            </a:r>
            <a:endParaRPr lang="el-GR" dirty="0"/>
          </a:p>
          <a:p>
            <a:r>
              <a:rPr lang="el-GR" dirty="0"/>
              <a:t>Προϋποθέτει καλή κάλυψη και μικρή κατανάλωση ισχύος των τερματικών</a:t>
            </a:r>
          </a:p>
          <a:p>
            <a:r>
              <a:rPr lang="el-GR" dirty="0"/>
              <a:t>Το πρώτο είναι ιδιαίτερα σημαντικό γιατί στο </a:t>
            </a:r>
            <a:r>
              <a:rPr lang="en-US" dirty="0"/>
              <a:t>MBMS </a:t>
            </a:r>
            <a:r>
              <a:rPr lang="el-GR" dirty="0"/>
              <a:t>δεν μπορεί να γίνει προσαρμογή σύνδεσης σε ξεχωριστούς χρήστες, που σημαίνει ότι ο ρυθμός μετάδοσης εξαρτάται από την δυνατότητα λήψης του χειρότερου χρήστη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02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MBMS Single-Frequency Network (MBSFN)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Όταν οι μεταδόσεις από διαφορετικά κελιά είναι συγχρονισμένες, το τερματικό μπορεί να θεωρήσει ότι η πηγή του σήματος είναι μοναδική</a:t>
            </a:r>
          </a:p>
          <a:p>
            <a:r>
              <a:rPr lang="el-GR" dirty="0"/>
              <a:t>Αυτή η λειτουργία ονομάζεται MBMS Single-Frequency Network (MBSFN)</a:t>
            </a:r>
          </a:p>
          <a:p>
            <a:r>
              <a:rPr lang="el-GR" dirty="0"/>
              <a:t>Προσφέρει αυξημένη ποιότητα σήματος, ειδικά στα όρια των κελιών που συμμετέχουν στο σχήμα</a:t>
            </a:r>
          </a:p>
          <a:p>
            <a:r>
              <a:rPr lang="el-GR" dirty="0"/>
              <a:t>Οδηγεί σε μειωμένες παρεμβολές σε ευάλωτες περιοχές</a:t>
            </a:r>
          </a:p>
          <a:p>
            <a:r>
              <a:rPr lang="el-GR" dirty="0"/>
              <a:t>Προσφέρει αυξημένο </a:t>
            </a:r>
            <a:r>
              <a:rPr lang="en-US" dirty="0"/>
              <a:t>diversity</a:t>
            </a:r>
            <a:r>
              <a:rPr lang="el-GR" dirty="0"/>
              <a:t>, αφού η ίδια πληροφορία προέρχεται από διαφορετικές γεωγραφικές περιοχές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9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Εξοικείωση με τα κινητά δίκτυα τέταρτης γενιάς</a:t>
            </a:r>
            <a:r>
              <a:rPr lang="en-US" dirty="0"/>
              <a:t> (Long Term Evolution)</a:t>
            </a:r>
          </a:p>
          <a:p>
            <a:r>
              <a:rPr lang="el-GR" dirty="0"/>
              <a:t>Ανάλυση των κυριότερων χαρακτηριστικών του προτύπου </a:t>
            </a:r>
            <a:r>
              <a:rPr lang="en-US" dirty="0"/>
              <a:t>LTE</a:t>
            </a:r>
          </a:p>
          <a:p>
            <a:r>
              <a:rPr lang="el-GR" dirty="0"/>
              <a:t>Παρουσίαση της αρχιτεκτονικής</a:t>
            </a:r>
          </a:p>
          <a:p>
            <a:r>
              <a:rPr lang="el-GR" dirty="0"/>
              <a:t>Κατανόηση των κυριότερων τεχνολογιών</a:t>
            </a:r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Carrier aggregation</a:t>
            </a:r>
            <a:r>
              <a:rPr lang="el-GR" dirty="0"/>
              <a:t>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Η πρώτη έκδοση του </a:t>
            </a:r>
            <a:r>
              <a:rPr lang="en-US" dirty="0"/>
              <a:t>LTE </a:t>
            </a:r>
            <a:r>
              <a:rPr lang="el-GR" dirty="0"/>
              <a:t>παρείχε μέγιστο εύρος φάσματος 20 MHz</a:t>
            </a:r>
          </a:p>
          <a:p>
            <a:r>
              <a:rPr lang="el-GR" dirty="0"/>
              <a:t>Η μέθοδος carrier </a:t>
            </a:r>
            <a:r>
              <a:rPr lang="en-US" dirty="0"/>
              <a:t>aggregation</a:t>
            </a:r>
            <a:r>
              <a:rPr lang="el-GR" dirty="0"/>
              <a:t> διευρύνει το εύρος φάσματος συνδυάζοντας πολλαπλούς φορείς (ήτοι χρησιμοποιούμενα φάσματα από έναν χρήστη) για χρήση για μετάδοση από ένα τερματικό</a:t>
            </a:r>
          </a:p>
          <a:p>
            <a:r>
              <a:rPr lang="el-GR" dirty="0"/>
              <a:t>Το </a:t>
            </a:r>
            <a:r>
              <a:rPr lang="en-US" dirty="0"/>
              <a:t>LTE</a:t>
            </a:r>
            <a:r>
              <a:rPr lang="el-GR" dirty="0"/>
              <a:t>-</a:t>
            </a:r>
            <a:r>
              <a:rPr lang="en-US" dirty="0"/>
              <a:t>A </a:t>
            </a:r>
            <a:r>
              <a:rPr lang="el-GR" dirty="0"/>
              <a:t>υποστηρίζει τον συνδυασμό μέχρι και 5 φορέων, φτάνοντας το μέγιστο φάσμα που μπορεί να κατανεμηθεί σε έναν χρήστη στα 100 MHz, αυξάνοντας σημαντικά το μέγιστο επιτεύξιμο ρυθμό μετάδοσης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72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Carrier aggregation</a:t>
            </a:r>
            <a:r>
              <a:rPr lang="el-GR" dirty="0"/>
              <a:t>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Κάθε τερματικό έκδοσης 8 ή 9 που δεν υποστηρίζει τη λειτουργία αυτή, απλά χρησιμοποιεί έναν από τους φορείς, εξασφαλίζοντας τη συμβατότητα με προηγούμενες εκδόσεις</a:t>
            </a:r>
            <a:endParaRPr lang="en-US" dirty="0"/>
          </a:p>
          <a:p>
            <a:r>
              <a:rPr lang="el-GR" dirty="0"/>
              <a:t>Οι φορείς που συνδυάζονται δεν απαιτείται να είναι διαδοχικοί στη πεδίο της συχνότητας, επιτρέποντας την εκμετάλλευση απομονωμένου φάσματος </a:t>
            </a:r>
          </a:p>
          <a:p>
            <a:r>
              <a:rPr lang="el-GR" dirty="0"/>
              <a:t>Αυτό απαλλάσσει τους παρόχους από την ανάγκη να αποκτήσουν ένα μεγάλο μέρος διαδοχικού φάσματος, συνδυάζοντας απλά τα μέρη του φάσματος που ήδη κατέχουν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39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Carrier aggregation</a:t>
            </a:r>
            <a:r>
              <a:rPr lang="el-GR" dirty="0"/>
              <a:t>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LTE</a:t>
            </a:r>
            <a:r>
              <a:rPr lang="el-GR" dirty="0"/>
              <a:t>-</a:t>
            </a:r>
            <a:r>
              <a:rPr lang="en-US" dirty="0"/>
              <a:t>A </a:t>
            </a:r>
            <a:r>
              <a:rPr lang="el-GR" dirty="0"/>
              <a:t>υποστηρίζει τρεις τρόπους συνδυασμού φορέων</a:t>
            </a:r>
          </a:p>
          <a:p>
            <a:pPr lvl="1"/>
            <a:r>
              <a:rPr lang="el-GR" dirty="0"/>
              <a:t>Συνδυασμός διαδοχικών φορέων στην ίδια ζώνη συχνοτήτων</a:t>
            </a:r>
          </a:p>
          <a:p>
            <a:pPr lvl="1"/>
            <a:r>
              <a:rPr lang="el-GR" dirty="0"/>
              <a:t>Συνδυασμός μη διαδοχικών φορέων στην ίδια ζώνη συχνοτήτων</a:t>
            </a:r>
          </a:p>
          <a:p>
            <a:pPr lvl="1"/>
            <a:r>
              <a:rPr lang="el-GR" dirty="0"/>
              <a:t>Συνδυασμός φορέων που βρίσκονται σε διαφορετικές ζώνες</a:t>
            </a:r>
          </a:p>
          <a:p>
            <a:r>
              <a:rPr lang="el-GR" dirty="0"/>
              <a:t>Αν και παρόμοιας λειτουργίας, η περιπλοκότητα κάθε περίπτωσης είναι σημαντικά διαφορετική με την τρίτη περίπτωση να απαιτεί εξαιρετικά προηγμένα τερματικά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84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Relaying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</a:t>
            </a:r>
            <a:r>
              <a:rPr lang="en-US" dirty="0"/>
              <a:t>relaying </a:t>
            </a:r>
            <a:r>
              <a:rPr lang="el-GR" dirty="0"/>
              <a:t>είναι η προσέγγιση βάση της οποίας ένα τερματικό επικοινωνεί με το κεντρικό δίκτυο μέσω ενός κόμβου αναμετάδοσης</a:t>
            </a:r>
          </a:p>
          <a:p>
            <a:r>
              <a:rPr lang="el-GR" dirty="0"/>
              <a:t>Ο κόμβος είναι ασύρματα συνδεδεμένος με το βασικό κελί χρησιμοποιώντας την ασύρματη διασύνδεση του </a:t>
            </a:r>
            <a:r>
              <a:rPr lang="en-US" dirty="0"/>
              <a:t>LTE</a:t>
            </a:r>
            <a:endParaRPr lang="el-GR" dirty="0"/>
          </a:p>
          <a:p>
            <a:r>
              <a:rPr lang="el-GR" dirty="0"/>
              <a:t>Από την οπτική του τερματικού, ο ενδιάμεσος κόμβος εμφανίζεται σαν ένα κανονικό κελί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9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Relaying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Αυτό απλοποιεί την υλοποίηση του τερματικού, και βοηθά την επίτευξη συμβατότητας με τερματικά προηγούμενης έκδοσης </a:t>
            </a:r>
          </a:p>
          <a:p>
            <a:r>
              <a:rPr lang="el-GR" dirty="0"/>
              <a:t>Το </a:t>
            </a:r>
            <a:r>
              <a:rPr lang="en-US" dirty="0"/>
              <a:t>relaying </a:t>
            </a:r>
            <a:r>
              <a:rPr lang="el-GR" dirty="0"/>
              <a:t>επιτρέπει την βελτίωση της κάλυψης σε μέρη που διαφορετικά το σήμα θα ήταν ασθενές, όπως εσωτερικοί χώροι, απομακρυσμένες περιοχές κλπ.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536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Ενισχυμένη μετάδοση πολλαπλών κεραιών</a:t>
            </a:r>
            <a:r>
              <a:rPr lang="en-US" dirty="0"/>
              <a:t>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Στην έκδοση 10, η χωρική πολυπλεξία στο </a:t>
            </a:r>
            <a:r>
              <a:rPr lang="en-US" dirty="0"/>
              <a:t>downlink </a:t>
            </a:r>
            <a:r>
              <a:rPr lang="el-GR" dirty="0"/>
              <a:t>επεκτείνεται ώστε να υποστηρίζει οχτώ στρώματα μετάδοσης</a:t>
            </a:r>
            <a:r>
              <a:rPr lang="en-US" dirty="0"/>
              <a:t> (8x8)</a:t>
            </a:r>
          </a:p>
          <a:p>
            <a:r>
              <a:rPr lang="el-GR" dirty="0"/>
              <a:t>Παράλληλα, εισάγεται μια ενισχυμένη δομή για σήματα αναφοράς, ώστε να βελτιωθεί η υποστήριξη των διάφορων προσεγγίσεων beam-forming</a:t>
            </a:r>
            <a:endParaRPr lang="en-US" dirty="0"/>
          </a:p>
          <a:p>
            <a:r>
              <a:rPr lang="el-GR" dirty="0"/>
              <a:t>Τα παραπάνω καθιστούν δυνατή τη μετάδοση σε ρυθμούς έως και 3 Gbit/s ενώ η φασματική απόδοση φτάνει τα 30 bit/s/Hz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003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Ενισχυμένη μετάδοση πολλαπλών κεραιών</a:t>
            </a:r>
            <a:r>
              <a:rPr lang="en-US" dirty="0"/>
              <a:t>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Στο </a:t>
            </a:r>
            <a:r>
              <a:rPr lang="en-US" dirty="0"/>
              <a:t>uplink</a:t>
            </a:r>
            <a:r>
              <a:rPr lang="el-GR" dirty="0"/>
              <a:t>, υποστηρίχθηκε η πολυπλεξία μέχρι και τεσσάρων στρωμάτων</a:t>
            </a:r>
          </a:p>
          <a:p>
            <a:r>
              <a:rPr lang="el-GR" dirty="0"/>
              <a:t>Αποτελείται από ένα σύστημα βασισμένο σε κωδικοποίηση/αποκωδικοποίηση υπό τον έλεγχο του σταθμού βάσης, γεγονός που επιτρέπει να χρησιμοποιηθεί και για μετάδοση beam-forming στο </a:t>
            </a:r>
            <a:r>
              <a:rPr lang="en-US" dirty="0"/>
              <a:t>uplink</a:t>
            </a:r>
            <a:endParaRPr lang="el-GR" dirty="0"/>
          </a:p>
          <a:p>
            <a:r>
              <a:rPr lang="el-GR" dirty="0"/>
              <a:t>Αυτό έχει αποτέλεσμα επιτεύξιμους ρυθμούς μετάδοσης 1.5 Gbit/s και φασματική απόδοση 15 bit/s/Hz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28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Υποστήριξη ετερογενών παρατάξεων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ετερογενής παράταξη αναφέρεται σε οποιαδήποτε παράταξη περιλαμβάνει ένα σύνολο κελιών με διαφορετικά επίπεδα στην ισχύ μετάδοσης</a:t>
            </a:r>
          </a:p>
          <a:p>
            <a:r>
              <a:rPr lang="el-GR" dirty="0"/>
              <a:t>Μπορεί να λειτουργεί μερικώς ή συνολικά στο ίδιο σύνολο συχνοτήτων και με επικαλυπτόμενες περιοχές κάλυψης</a:t>
            </a:r>
          </a:p>
          <a:p>
            <a:r>
              <a:rPr lang="el-GR" dirty="0"/>
              <a:t>Ενδεικτικά παραδείγματα είναι η εναπόθεση </a:t>
            </a:r>
            <a:r>
              <a:rPr lang="en-US" dirty="0"/>
              <a:t>small cells</a:t>
            </a:r>
            <a:r>
              <a:rPr lang="el-GR" dirty="0"/>
              <a:t> (</a:t>
            </a:r>
            <a:r>
              <a:rPr lang="en-US" dirty="0"/>
              <a:t>femtocells</a:t>
            </a:r>
            <a:r>
              <a:rPr lang="el-GR" dirty="0"/>
              <a:t>, </a:t>
            </a:r>
            <a:r>
              <a:rPr lang="en-US" dirty="0"/>
              <a:t>picocells</a:t>
            </a:r>
            <a:r>
              <a:rPr lang="el-GR" dirty="0"/>
              <a:t>) μέσα στην περιοχή κάλυψης ενός κελιού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435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l-GR" dirty="0"/>
              <a:t>Είδη κυψελών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691680" y="1700808"/>
            <a:ext cx="3672408" cy="4392488"/>
          </a:xfrm>
        </p:spPr>
        <p:txBody>
          <a:bodyPr>
            <a:normAutofit/>
          </a:bodyPr>
          <a:lstStyle/>
          <a:p>
            <a:r>
              <a:rPr lang="en-US" sz="3600" dirty="0" err="1"/>
              <a:t>Macrocells</a:t>
            </a:r>
            <a:endParaRPr lang="en-US" sz="3600" dirty="0"/>
          </a:p>
          <a:p>
            <a:r>
              <a:rPr lang="en-US" sz="3600" dirty="0"/>
              <a:t>Small cells</a:t>
            </a:r>
          </a:p>
          <a:p>
            <a:pPr lvl="1"/>
            <a:r>
              <a:rPr lang="en-US" sz="3600" dirty="0"/>
              <a:t>Microcell</a:t>
            </a:r>
          </a:p>
          <a:p>
            <a:pPr lvl="1"/>
            <a:r>
              <a:rPr lang="en-US" sz="3600" dirty="0"/>
              <a:t>Picocell</a:t>
            </a:r>
          </a:p>
          <a:p>
            <a:pPr lvl="1"/>
            <a:r>
              <a:rPr lang="en-US" sz="3600" dirty="0"/>
              <a:t>Femtocell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D67F9CC-B920-418D-A143-601E964CC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40768"/>
            <a:ext cx="1631196" cy="3879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1413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 (1/</a:t>
            </a:r>
            <a:r>
              <a:rPr lang="en-US" dirty="0"/>
              <a:t>6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Macrocell</a:t>
            </a:r>
            <a:r>
              <a:rPr lang="en-US" dirty="0"/>
              <a:t> (1/2)</a:t>
            </a:r>
          </a:p>
          <a:p>
            <a:pPr lvl="1"/>
            <a:r>
              <a:rPr lang="el-GR" dirty="0"/>
              <a:t>Αποτελεί ένα είδος κεραίας υψηλής ισχύος, σε ένα δίκτυο κινητών επικοινωνιών που προσφέρει πολύ μεγάλη κάλυψη και μπορεί να ικανοποιήσει πολλούς χρήστες</a:t>
            </a:r>
          </a:p>
          <a:p>
            <a:pPr lvl="1"/>
            <a:r>
              <a:rPr lang="el-GR" dirty="0"/>
              <a:t>Προσφέρει μεγαλύτερη κάλυψη από τα υπόλοιπα είδη κυψελών</a:t>
            </a:r>
          </a:p>
          <a:p>
            <a:pPr lvl="1"/>
            <a:r>
              <a:rPr lang="el-GR" dirty="0"/>
              <a:t>Η εμβέλεια τους μπορεί να φτάνει μέχρι και τα 35 χιλιόμετρα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2450" indent="-552450">
              <a:lnSpc>
                <a:spcPct val="90000"/>
              </a:lnSpc>
            </a:pPr>
            <a:r>
              <a:rPr lang="en-US" altLang="en-US" dirty="0"/>
              <a:t>LTE - </a:t>
            </a:r>
            <a:r>
              <a:rPr lang="el-GR" altLang="en-US" dirty="0"/>
              <a:t>Τεχνολογίες</a:t>
            </a:r>
            <a:endParaRPr lang="en-US" altLang="en-US" dirty="0"/>
          </a:p>
          <a:p>
            <a:pPr marL="552450" indent="-552450">
              <a:lnSpc>
                <a:spcPct val="90000"/>
              </a:lnSpc>
            </a:pPr>
            <a:r>
              <a:rPr lang="en-US" altLang="en-US"/>
              <a:t>MIMO</a:t>
            </a:r>
            <a:endParaRPr lang="en-US" altLang="en-US" dirty="0"/>
          </a:p>
          <a:p>
            <a:pPr marL="552450" indent="-552450">
              <a:lnSpc>
                <a:spcPct val="90000"/>
              </a:lnSpc>
            </a:pPr>
            <a:r>
              <a:rPr lang="el-GR" altLang="en-US" dirty="0"/>
              <a:t>Τεχνολογίες </a:t>
            </a:r>
            <a:r>
              <a:rPr lang="el-GR" altLang="en-US" dirty="0" err="1"/>
              <a:t>μικροκυψελών</a:t>
            </a:r>
            <a:endParaRPr lang="el-GR" altLang="en-US" dirty="0"/>
          </a:p>
          <a:p>
            <a:pPr marL="552450" indent="-552450">
              <a:lnSpc>
                <a:spcPct val="90000"/>
              </a:lnSpc>
            </a:pPr>
            <a:r>
              <a:rPr lang="en-US" altLang="en-US" dirty="0"/>
              <a:t>SDN/NVF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Macrocell</a:t>
            </a:r>
            <a:r>
              <a:rPr lang="en-US" dirty="0"/>
              <a:t> (2/2)</a:t>
            </a:r>
          </a:p>
          <a:p>
            <a:pPr lvl="1"/>
            <a:r>
              <a:rPr lang="el-GR" dirty="0"/>
              <a:t>Συνήθως χρησιμοποιούνται στα περίχωρα μιας περιοχής όπως κατά μήκος μιας εθνικής οδού</a:t>
            </a:r>
            <a:endParaRPr lang="en-US" dirty="0"/>
          </a:p>
          <a:p>
            <a:pPr lvl="1"/>
            <a:r>
              <a:rPr lang="el-GR" dirty="0"/>
              <a:t>Κεραίες μπορούν να τοποθετηθούν και σε άλλα σημεία όπως (ταράτσες κτιρίων ή άλλες υπάρχουσες υποδομές)</a:t>
            </a:r>
            <a:endParaRPr lang="en-US" dirty="0"/>
          </a:p>
          <a:p>
            <a:pPr lvl="1"/>
            <a:r>
              <a:rPr lang="el-GR" dirty="0"/>
              <a:t>Η κύρια διαφορά τους σε σχέση με τα αμέσως πιο ισχυρά είδη κυψελών είναι ότι ενδείκνυται για χρήση όπου απαιτείται μεγάλη εμβέλεια</a:t>
            </a:r>
          </a:p>
        </p:txBody>
      </p:sp>
    </p:spTree>
    <p:extLst>
      <p:ext uri="{BB962C8B-B14F-4D97-AF65-F5344CB8AC3E}">
        <p14:creationId xmlns:p14="http://schemas.microsoft.com/office/powerpoint/2010/main" val="32900355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 (</a:t>
            </a:r>
            <a:r>
              <a:rPr lang="en-US" dirty="0"/>
              <a:t>2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Microcell</a:t>
            </a:r>
          </a:p>
          <a:p>
            <a:pPr lvl="1"/>
            <a:r>
              <a:rPr lang="el-GR" dirty="0"/>
              <a:t>Μικρότερης ισχύος σε σχέση με το </a:t>
            </a:r>
            <a:r>
              <a:rPr lang="en-US" dirty="0" err="1"/>
              <a:t>Macrocell</a:t>
            </a:r>
            <a:r>
              <a:rPr lang="el-GR" dirty="0"/>
              <a:t> και μεγαλύτερο ενός </a:t>
            </a:r>
            <a:r>
              <a:rPr lang="en-US" dirty="0"/>
              <a:t>picocell</a:t>
            </a:r>
          </a:p>
          <a:p>
            <a:pPr lvl="1"/>
            <a:r>
              <a:rPr lang="el-GR" dirty="0"/>
              <a:t>Προσφέρει μικρότερη εμβέλεια εξυπηρέτησης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l-GR" dirty="0"/>
              <a:t>συνήθως μικρότερη των 2 χιλιομέτρων σε ακτίνα</a:t>
            </a:r>
            <a:r>
              <a:rPr lang="en-US" dirty="0"/>
              <a:t>)</a:t>
            </a:r>
          </a:p>
          <a:p>
            <a:pPr lvl="1"/>
            <a:r>
              <a:rPr lang="el-GR" dirty="0"/>
              <a:t>Ένα δίκτυο το οποίο αποτελείται από </a:t>
            </a:r>
            <a:r>
              <a:rPr lang="en-US" dirty="0"/>
              <a:t>microcell </a:t>
            </a:r>
            <a:r>
              <a:rPr lang="el-GR" dirty="0"/>
              <a:t>αποκαλείται </a:t>
            </a:r>
            <a:r>
              <a:rPr lang="en-US" dirty="0"/>
              <a:t>microcellular network</a:t>
            </a:r>
          </a:p>
          <a:p>
            <a:pPr lvl="1"/>
            <a:r>
              <a:rPr lang="el-GR" dirty="0"/>
              <a:t>Ενδείκνυται για περιπτώσεις που απαιτείται αύξηση της χωρητικότητας του δικτύου</a:t>
            </a:r>
          </a:p>
          <a:p>
            <a:pPr lvl="1"/>
            <a:r>
              <a:rPr lang="el-GR" dirty="0"/>
              <a:t>Η εγκατάστασή τους γίνεται από τον διαχειριστή του δικτύου και η σύνδεσή τους με το δίκτυο κορμού γίνεται συνήθως μέσω οπτικής ίνας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12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 (</a:t>
            </a:r>
            <a:r>
              <a:rPr lang="en-US" dirty="0"/>
              <a:t>3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Picocell</a:t>
            </a:r>
          </a:p>
          <a:p>
            <a:pPr lvl="1"/>
            <a:r>
              <a:rPr lang="el-GR" dirty="0"/>
              <a:t>Μικρής εμβέλειας συνήθως μέχρι 200 μέτρα (σε ακτίνα)</a:t>
            </a:r>
          </a:p>
          <a:p>
            <a:pPr lvl="1"/>
            <a:r>
              <a:rPr lang="el-GR" dirty="0"/>
              <a:t>Χρησιμοποιείται πολύ σε μεγάλους κλειστούς χώρους (όπως </a:t>
            </a:r>
            <a:r>
              <a:rPr lang="en-US" dirty="0"/>
              <a:t>malls</a:t>
            </a:r>
            <a:r>
              <a:rPr lang="el-GR" dirty="0"/>
              <a:t>), πρόσφατα ακόμα και σε αεροσκάφη</a:t>
            </a:r>
          </a:p>
          <a:p>
            <a:pPr lvl="1"/>
            <a:r>
              <a:rPr lang="el-GR" dirty="0"/>
              <a:t>Επίσης χρησιμοποιείται και για επέκταση της εξυπηρέτησης σε χώρους με πολλούς χρήστες </a:t>
            </a:r>
          </a:p>
          <a:p>
            <a:pPr lvl="1"/>
            <a:r>
              <a:rPr lang="el-GR" dirty="0"/>
              <a:t>Η εγκατάστασή τους γίνεται από τον διαχειριστή του δικτύου και η σύνδεσή τους με το δίκτυο κορμού γίνεται συνήθως μέσω οπτικής ίνας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40914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 (</a:t>
            </a:r>
            <a:r>
              <a:rPr lang="en-US" dirty="0"/>
              <a:t>4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Femtocell</a:t>
            </a:r>
            <a:r>
              <a:rPr lang="el-GR" dirty="0"/>
              <a:t> (1/2)</a:t>
            </a:r>
            <a:endParaRPr lang="en-US" dirty="0"/>
          </a:p>
          <a:p>
            <a:pPr lvl="1"/>
            <a:r>
              <a:rPr lang="el-GR" dirty="0"/>
              <a:t>Πολύ μικρής ισχύος και εμβέλειας (η εμβέλεια τους ορίζεται περίπου στα 10</a:t>
            </a:r>
            <a:r>
              <a:rPr lang="en-US" dirty="0"/>
              <a:t>m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Χρησιμοποιούνται σε πολύ μεγάλο βαθμό σε εσωτερικούς χώρους όπως σπίτια και επιχειρήσεις</a:t>
            </a:r>
          </a:p>
          <a:p>
            <a:pPr lvl="1"/>
            <a:r>
              <a:rPr lang="el-GR" dirty="0"/>
              <a:t>Μικρό κόστος απόκτησης και εγκατάστασης με αποτέλεσμα συχνά να χρησιμοποιούνται για επέκταση του δικτύου</a:t>
            </a:r>
          </a:p>
          <a:p>
            <a:pPr lvl="1"/>
            <a:r>
              <a:rPr lang="el-GR" dirty="0"/>
              <a:t>Μπορούν να εξυπηρετήσουν μικρό αριθμό χρηστών (&lt;10)</a:t>
            </a:r>
          </a:p>
        </p:txBody>
      </p:sp>
    </p:spTree>
    <p:extLst>
      <p:ext uri="{BB962C8B-B14F-4D97-AF65-F5344CB8AC3E}">
        <p14:creationId xmlns:p14="http://schemas.microsoft.com/office/powerpoint/2010/main" val="33855185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 (</a:t>
            </a:r>
            <a:r>
              <a:rPr lang="en-US" dirty="0"/>
              <a:t>5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Femtocell</a:t>
            </a:r>
            <a:r>
              <a:rPr lang="el-GR" dirty="0"/>
              <a:t> (2/2)</a:t>
            </a:r>
            <a:endParaRPr lang="en-US" dirty="0"/>
          </a:p>
          <a:p>
            <a:r>
              <a:rPr lang="el-GR" dirty="0"/>
              <a:t>Το μικρό κόστος απόκτησης επιτρέπει τη χρήση τους σε περιπτώσεις που δεν είναι εφικτή η εγκατάσταση μεγαλύτερων </a:t>
            </a:r>
            <a:r>
              <a:rPr lang="en-US" dirty="0"/>
              <a:t>cells</a:t>
            </a:r>
          </a:p>
          <a:p>
            <a:r>
              <a:rPr lang="el-GR" dirty="0"/>
              <a:t>Η εύκολη απόκτηση και εγκατάσταση τους, σημαίνει πώς μπορούν εύκολα να τοποθετηθούν σε μεγάλο πλήθος σε ένα δίκτυο και να αλλάξουν την δομή του</a:t>
            </a:r>
          </a:p>
          <a:p>
            <a:r>
              <a:rPr lang="el-GR" dirty="0"/>
              <a:t>Λειτουργικά, η μονάδα </a:t>
            </a:r>
            <a:r>
              <a:rPr lang="el-GR" dirty="0" err="1"/>
              <a:t>femtocell</a:t>
            </a:r>
            <a:r>
              <a:rPr lang="el-GR" dirty="0"/>
              <a:t> ενσωματώνει την λειτουργικότητα ενός τυπικού σταθμού βάσης</a:t>
            </a:r>
          </a:p>
          <a:p>
            <a:r>
              <a:rPr lang="el-GR" dirty="0"/>
              <a:t>Εγκαθίστανται από τους χρήστες και όχι από τους διαχειριστές των δικτύων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93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Femtocells - </a:t>
            </a:r>
            <a:r>
              <a:rPr lang="el-GR"/>
              <a:t>Πλεονεκτήματα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Παρέχουν εξαιρετική κάλυψη σε εσωτερικούς χώρους</a:t>
            </a:r>
            <a:endParaRPr lang="en-US" dirty="0"/>
          </a:p>
          <a:p>
            <a:r>
              <a:rPr lang="el-GR" dirty="0"/>
              <a:t>Απαλλάσσουν φόρτο από το στρώμα macrocell βελτιώνοντας την απόδοσή τους </a:t>
            </a:r>
          </a:p>
          <a:p>
            <a:r>
              <a:rPr lang="el-GR" dirty="0"/>
              <a:t>Βελτιώνει σημαντικά την συνολική χωρητικότητα του δικτύου με την επαναχρησιμοποίηση του φάσματος</a:t>
            </a:r>
            <a:endParaRPr lang="en-US" dirty="0"/>
          </a:p>
          <a:p>
            <a:r>
              <a:rPr lang="el-GR" dirty="0"/>
              <a:t>Προσφέρουν εξοικονόμηση ενέργειας στα τερματικά αφού μειώνονται οι απώλειες μετάδοσης λόγω τοιχωμάτων </a:t>
            </a:r>
          </a:p>
          <a:p>
            <a:r>
              <a:rPr lang="el-GR" dirty="0"/>
              <a:t>Εφόσον τα </a:t>
            </a:r>
            <a:r>
              <a:rPr lang="en-US" dirty="0"/>
              <a:t>femtocells </a:t>
            </a:r>
            <a:r>
              <a:rPr lang="el-GR" dirty="0"/>
              <a:t>ενεργοποιούνται μόνο όταν οι χρήστες βρίσκονται κοντά, η χρήση τους είναι πιο «πράσινη» από τα macrocells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00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κυψελών</a:t>
            </a:r>
            <a:endParaRPr lang="en-US" dirty="0"/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A483168C-E416-45D3-B3EB-9E7699198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2472531"/>
            <a:ext cx="7962900" cy="26955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3EBC58-ECE4-4063-9EF9-EFBAD30FBDD7}"/>
              </a:ext>
            </a:extLst>
          </p:cNvPr>
          <p:cNvSpPr txBox="1"/>
          <p:nvPr/>
        </p:nvSpPr>
        <p:spPr>
          <a:xfrm>
            <a:off x="3635896" y="5168106"/>
            <a:ext cx="2376264" cy="162356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l-GR" dirty="0"/>
              <a:t>Πηγή: </a:t>
            </a:r>
            <a:r>
              <a:rPr lang="en-US" dirty="0" err="1">
                <a:hlinkClick r:id="rId3"/>
              </a:rPr>
              <a:t>fishercom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726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</a:t>
            </a:r>
            <a:r>
              <a:rPr lang="el-GR" dirty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Η τεχνολογία </a:t>
            </a:r>
            <a:r>
              <a:rPr lang="en-US" dirty="0"/>
              <a:t>Coordinated multipoint (CoMP) </a:t>
            </a:r>
            <a:r>
              <a:rPr lang="el-GR" dirty="0"/>
              <a:t>χρησιμοποιείται για αποστολή και λήψη δεδομένων προς και από ένα χρήστη, από διαφορετικά σημεία</a:t>
            </a:r>
          </a:p>
          <a:p>
            <a:r>
              <a:rPr lang="el-GR" dirty="0"/>
              <a:t>Προϋποθέτει τον δυναμικό συντονισμό μετάδοσης των σταθμών βάσης</a:t>
            </a:r>
          </a:p>
          <a:p>
            <a:r>
              <a:rPr lang="el-GR" dirty="0"/>
              <a:t>Ουσιαστικά, μετατρέπει την παρεμβολή μεταξύ διαφορετικών κυψελών σε ωφέλιμο σήμα</a:t>
            </a:r>
          </a:p>
          <a:p>
            <a:r>
              <a:rPr lang="el-GR" dirty="0"/>
              <a:t>Πλεονεκτήματα: Καλύτερη χρήση πόρων του συστήματος, βελτιωμένη λήψη, αυξημένη ισχύς σήματος και μείωση παρεμβολών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486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</a:t>
            </a:r>
            <a:r>
              <a:rPr lang="el-GR" dirty="0"/>
              <a:t> (2/2)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l-GR" dirty="0"/>
              <a:t>Στο </a:t>
            </a:r>
            <a:r>
              <a:rPr lang="en-US" dirty="0"/>
              <a:t>CoMP </a:t>
            </a:r>
            <a:r>
              <a:rPr lang="el-GR" dirty="0"/>
              <a:t>ένας χρήστης μπορεί να εξυπηρετείται ταυτόχρονα από δύο διαφορετικούς συντονισμένους σταθμούς βάσης </a:t>
            </a:r>
          </a:p>
          <a:p>
            <a:pPr algn="ctr"/>
            <a:r>
              <a:rPr lang="el-GR" sz="1500" dirty="0"/>
              <a:t>(πηγή: </a:t>
            </a:r>
            <a:r>
              <a:rPr lang="en-US" sz="1500" dirty="0" err="1"/>
              <a:t>Määttänen</a:t>
            </a:r>
            <a:r>
              <a:rPr lang="en-US" sz="1500" dirty="0"/>
              <a:t> </a:t>
            </a:r>
            <a:r>
              <a:rPr lang="en-US" sz="1500" i="1" dirty="0"/>
              <a:t>et al.</a:t>
            </a:r>
            <a:r>
              <a:rPr lang="en-US" sz="1500" dirty="0"/>
              <a:t> </a:t>
            </a:r>
            <a:r>
              <a:rPr lang="en-US" sz="1500" i="1" dirty="0"/>
              <a:t>EURASIP Journal on Advances in Signal Processing</a:t>
            </a:r>
            <a:r>
              <a:rPr lang="en-US" sz="1500" dirty="0"/>
              <a:t> 2012 </a:t>
            </a:r>
            <a:r>
              <a:rPr lang="en-US" sz="1500" b="1" dirty="0"/>
              <a:t>2012</a:t>
            </a:r>
            <a:r>
              <a:rPr lang="en-US" sz="1500" dirty="0"/>
              <a:t>:247   doi:10.1186/1687-6180-2012-247</a:t>
            </a:r>
            <a:r>
              <a:rPr lang="el-GR" sz="1500" dirty="0"/>
              <a:t>, </a:t>
            </a:r>
            <a:r>
              <a:rPr lang="en-US" sz="1500" dirty="0"/>
              <a:t>http://asp.eurasipjournals.com/content/2012/1/247</a:t>
            </a:r>
            <a:r>
              <a:rPr lang="el-GR" sz="1500" dirty="0"/>
              <a:t>)</a:t>
            </a:r>
            <a:endParaRPr lang="en-US" sz="1500" dirty="0"/>
          </a:p>
        </p:txBody>
      </p:sp>
      <p:pic>
        <p:nvPicPr>
          <p:cNvPr id="4098" name="Picture 2" descr="CoMP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844824"/>
            <a:ext cx="648070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309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SDN</a:t>
            </a:r>
            <a:r>
              <a:rPr lang="el-GR" dirty="0"/>
              <a:t>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Software Defined Networking</a:t>
            </a:r>
          </a:p>
          <a:p>
            <a:r>
              <a:rPr lang="el-GR" dirty="0"/>
              <a:t>Αποτελεί μία αρχιτεκτονική δικτύων η οποία επιτρέπει μία συλλογική και έξυπνη διαχείριση του δικτύου χρησιμοποιώντας λογισμικό. </a:t>
            </a:r>
          </a:p>
          <a:p>
            <a:r>
              <a:rPr lang="el-GR" dirty="0"/>
              <a:t>Διαχωρίζει το «</a:t>
            </a:r>
            <a:r>
              <a:rPr lang="en-US" dirty="0"/>
              <a:t>Control Plane</a:t>
            </a:r>
            <a:r>
              <a:rPr lang="el-GR" dirty="0"/>
              <a:t>» από το «</a:t>
            </a:r>
            <a:r>
              <a:rPr lang="en-US" dirty="0"/>
              <a:t>Data Plane</a:t>
            </a:r>
            <a:r>
              <a:rPr lang="el-GR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02136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/>
              <a:t>Κινητά Δίκτυα Επόμενης Γενιάς (Μέρος 1)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172757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SDN</a:t>
            </a:r>
            <a:r>
              <a:rPr lang="el-GR" dirty="0"/>
              <a:t> 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 Plane: </a:t>
            </a:r>
            <a:r>
              <a:rPr lang="el-GR" dirty="0"/>
              <a:t>Αναφέρεται σε όλες τις λειτουργίες και τις διεργασίες που προωθούν πακέτα</a:t>
            </a:r>
            <a:r>
              <a:rPr lang="en-US" dirty="0"/>
              <a:t> </a:t>
            </a:r>
            <a:r>
              <a:rPr lang="el-GR" dirty="0"/>
              <a:t>από μια </a:t>
            </a:r>
            <a:r>
              <a:rPr lang="el-GR" dirty="0" err="1"/>
              <a:t>διεπαφή</a:t>
            </a:r>
            <a:r>
              <a:rPr lang="el-GR" dirty="0"/>
              <a:t> σε κάποια άλλη</a:t>
            </a:r>
          </a:p>
          <a:p>
            <a:r>
              <a:rPr lang="en-US" dirty="0"/>
              <a:t>Management Plane: </a:t>
            </a:r>
            <a:r>
              <a:rPr lang="el-GR" dirty="0"/>
              <a:t>Το πλήθος των λειτουργιών που έχουμε για τον έλεγχο και το «</a:t>
            </a:r>
            <a:r>
              <a:rPr lang="en-US" dirty="0"/>
              <a:t>monitoring</a:t>
            </a:r>
            <a:r>
              <a:rPr lang="el-GR" dirty="0"/>
              <a:t>»</a:t>
            </a:r>
            <a:r>
              <a:rPr lang="en-US" dirty="0"/>
              <a:t> </a:t>
            </a:r>
            <a:r>
              <a:rPr lang="el-GR" dirty="0"/>
              <a:t>συσκευών</a:t>
            </a:r>
          </a:p>
          <a:p>
            <a:r>
              <a:rPr lang="en-US" dirty="0"/>
              <a:t>Control Plane: </a:t>
            </a:r>
            <a:r>
              <a:rPr lang="el-GR" dirty="0"/>
              <a:t>Καθορίζει  όλες τις λειτουργίες και τις διεργασίες που καθορίζουν ποιο μονοπάτι θα ακολουθηθεί</a:t>
            </a:r>
          </a:p>
        </p:txBody>
      </p:sp>
    </p:spTree>
    <p:extLst>
      <p:ext uri="{BB962C8B-B14F-4D97-AF65-F5344CB8AC3E}">
        <p14:creationId xmlns:p14="http://schemas.microsoft.com/office/powerpoint/2010/main" val="3450240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SDN</a:t>
            </a:r>
            <a:r>
              <a:rPr lang="el-GR" dirty="0"/>
              <a:t> (3/5)</a:t>
            </a:r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60831C2-295D-4C6E-A173-ADB0FE6D0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737" y="1338262"/>
            <a:ext cx="6486525" cy="41814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1DC7DA-EA92-4F27-86CB-9081F1E3BE12}"/>
              </a:ext>
            </a:extLst>
          </p:cNvPr>
          <p:cNvSpPr txBox="1"/>
          <p:nvPr/>
        </p:nvSpPr>
        <p:spPr>
          <a:xfrm>
            <a:off x="3491880" y="5229200"/>
            <a:ext cx="3168352" cy="151216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l-GR" dirty="0"/>
              <a:t>Πηγή: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thenewstack.io</a:t>
            </a:r>
            <a:r>
              <a:rPr lang="el-GR" dirty="0">
                <a:hlinkClick r:id="rId3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216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SDN</a:t>
            </a:r>
            <a:r>
              <a:rPr lang="el-GR" dirty="0"/>
              <a:t> 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Το </a:t>
            </a:r>
            <a:r>
              <a:rPr lang="en-US" dirty="0"/>
              <a:t>SDN </a:t>
            </a:r>
            <a:r>
              <a:rPr lang="el-GR" dirty="0"/>
              <a:t>επιτρέπει τον προγραμματισμό της δικτυακής συμπεριφοράς με έναν συλλογικό τρόπο μέσα από τη χρήση λογισμικού</a:t>
            </a:r>
          </a:p>
          <a:p>
            <a:r>
              <a:rPr lang="el-GR" dirty="0"/>
              <a:t>Προσφέρει μειωμένα έξοδα διαχείρισης του δικτύου αλλά και σαφή εικόνα για την κατάσταση του</a:t>
            </a:r>
          </a:p>
          <a:p>
            <a:r>
              <a:rPr lang="el-GR" dirty="0"/>
              <a:t>Το μεγαλύτερο πλεονέκτημα του </a:t>
            </a:r>
            <a:r>
              <a:rPr lang="en-US" dirty="0"/>
              <a:t>SDN </a:t>
            </a:r>
            <a:r>
              <a:rPr lang="el-GR" dirty="0"/>
              <a:t>είναι η δυνατότητα των διαχειριστών του δικτύου να </a:t>
            </a:r>
            <a:r>
              <a:rPr lang="el-GR" dirty="0" err="1"/>
              <a:t>παράξουν</a:t>
            </a:r>
            <a:r>
              <a:rPr lang="el-GR" dirty="0"/>
              <a:t> κώδικα ο οποίος να διαχειρίζεται τη συμπεριφορά του δικτύου</a:t>
            </a:r>
          </a:p>
        </p:txBody>
      </p:sp>
    </p:spTree>
    <p:extLst>
      <p:ext uri="{BB962C8B-B14F-4D97-AF65-F5344CB8AC3E}">
        <p14:creationId xmlns:p14="http://schemas.microsoft.com/office/powerpoint/2010/main" val="24444688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SDN</a:t>
            </a:r>
            <a:r>
              <a:rPr lang="el-GR" dirty="0"/>
              <a:t> 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Πως γίνεται η διαχείριση ενός </a:t>
            </a:r>
            <a:r>
              <a:rPr lang="en-US" dirty="0"/>
              <a:t>SDN </a:t>
            </a:r>
            <a:r>
              <a:rPr lang="el-GR" dirty="0"/>
              <a:t>δικτύου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SDN Controllers</a:t>
            </a:r>
          </a:p>
          <a:p>
            <a:r>
              <a:rPr lang="en-US" b="1" dirty="0"/>
              <a:t>SDN Controllers: </a:t>
            </a:r>
            <a:r>
              <a:rPr lang="el-GR" dirty="0"/>
              <a:t>Μπορεί να είναι είτε λογισμικό είτε φυσικές συσκευές</a:t>
            </a:r>
          </a:p>
          <a:p>
            <a:r>
              <a:rPr lang="el-GR" dirty="0"/>
              <a:t>Εφόσον μπορούν να διαχειριστούν ολόκληρο το δίκτυο, είναι εφικτό να σχεδιαστούν με τρόπο ώστε να καλύπτουν τις συλλογικές ανάγκες των δικτύων 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22778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NFV</a:t>
            </a:r>
            <a:r>
              <a:rPr lang="el-GR" dirty="0"/>
              <a:t>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Network Functions Virtualization</a:t>
            </a:r>
          </a:p>
          <a:p>
            <a:r>
              <a:rPr lang="en-US" b="1" dirty="0"/>
              <a:t>NFV:</a:t>
            </a:r>
            <a:r>
              <a:rPr lang="el-GR" b="1" dirty="0"/>
              <a:t> </a:t>
            </a:r>
            <a:r>
              <a:rPr lang="el-GR" dirty="0"/>
              <a:t>Έχει ως στόχο να ανεξαρτητοποιήσει τις δικτυακές λειτουργίες από το υλικό στο οποίο πραγματοποιούνται</a:t>
            </a:r>
          </a:p>
          <a:p>
            <a:r>
              <a:rPr lang="el-GR" dirty="0"/>
              <a:t>Όπως και το </a:t>
            </a:r>
            <a:r>
              <a:rPr lang="en-US" dirty="0"/>
              <a:t>SDN</a:t>
            </a:r>
            <a:r>
              <a:rPr lang="el-GR" dirty="0"/>
              <a:t>, το </a:t>
            </a:r>
            <a:r>
              <a:rPr lang="en-US" dirty="0"/>
              <a:t>NFV </a:t>
            </a:r>
            <a:r>
              <a:rPr lang="el-GR" dirty="0"/>
              <a:t>βασίζεται σε πολύ μεγάλο βαθμό στο </a:t>
            </a:r>
            <a:r>
              <a:rPr lang="en-US" dirty="0"/>
              <a:t>Virtualization</a:t>
            </a:r>
            <a:r>
              <a:rPr lang="el-GR" dirty="0"/>
              <a:t>, έτσι ώστε να κάνει το σχεδιασμό και την υλοποίηση του δικτύου πιο «αφηρημένη» και ανεξάρτητη από το υλικό (αλλά εξαρτημένη από το λογισμικό)</a:t>
            </a:r>
          </a:p>
        </p:txBody>
      </p:sp>
    </p:spTree>
    <p:extLst>
      <p:ext uri="{BB962C8B-B14F-4D97-AF65-F5344CB8AC3E}">
        <p14:creationId xmlns:p14="http://schemas.microsoft.com/office/powerpoint/2010/main" val="9185603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NFV</a:t>
            </a:r>
            <a:r>
              <a:rPr lang="el-GR" dirty="0"/>
              <a:t> (</a:t>
            </a:r>
            <a:r>
              <a:rPr lang="en-US" dirty="0"/>
              <a:t>2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Virtualization:</a:t>
            </a:r>
            <a:r>
              <a:rPr lang="el-GR" b="1" dirty="0"/>
              <a:t> </a:t>
            </a:r>
            <a:r>
              <a:rPr lang="el-GR" dirty="0"/>
              <a:t>Έχει ως στόχο να κάνει πιο αφηρημένους (</a:t>
            </a:r>
            <a:r>
              <a:rPr lang="en-US" dirty="0"/>
              <a:t>abstraction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τους φυσικούς πόρους του δικτύου οι οποίοι εκτελούν συγκεκριμένες εργασίες</a:t>
            </a:r>
          </a:p>
          <a:p>
            <a:r>
              <a:rPr lang="el-GR" dirty="0"/>
              <a:t>Είδη </a:t>
            </a:r>
            <a:r>
              <a:rPr lang="en-US" dirty="0"/>
              <a:t>Virtualization:</a:t>
            </a:r>
          </a:p>
          <a:p>
            <a:pPr lvl="1"/>
            <a:r>
              <a:rPr lang="en-US" dirty="0"/>
              <a:t>Storage</a:t>
            </a:r>
          </a:p>
          <a:p>
            <a:pPr lvl="1"/>
            <a:r>
              <a:rPr lang="en-US" dirty="0"/>
              <a:t>Application</a:t>
            </a:r>
          </a:p>
          <a:p>
            <a:pPr lvl="1"/>
            <a:r>
              <a:rPr lang="en-US" dirty="0"/>
              <a:t>Desktop</a:t>
            </a:r>
          </a:p>
          <a:p>
            <a:pPr lvl="1"/>
            <a:r>
              <a:rPr lang="en-US" dirty="0"/>
              <a:t>Server</a:t>
            </a:r>
          </a:p>
          <a:p>
            <a:pPr lvl="1"/>
            <a:r>
              <a:rPr lang="en-US" dirty="0"/>
              <a:t>Networking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0085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NFV</a:t>
            </a:r>
            <a:r>
              <a:rPr lang="el-GR" dirty="0"/>
              <a:t> (</a:t>
            </a:r>
            <a:r>
              <a:rPr lang="en-US" dirty="0"/>
              <a:t>3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NFV </a:t>
            </a:r>
            <a:r>
              <a:rPr lang="el-GR" dirty="0"/>
              <a:t>αφορά όλες τις λειτουργίες  που πρέπει να πραγματοποιηθούν για όλες τις λειτουργίες του δικτύου, σε κάθε στάδιο, όπως:</a:t>
            </a:r>
          </a:p>
          <a:p>
            <a:pPr lvl="1"/>
            <a:r>
              <a:rPr lang="el-GR" dirty="0"/>
              <a:t>Αποδοχή κίνησης</a:t>
            </a:r>
          </a:p>
          <a:p>
            <a:pPr lvl="1"/>
            <a:r>
              <a:rPr lang="el-GR" dirty="0"/>
              <a:t>Προώθηση κίνησης</a:t>
            </a:r>
          </a:p>
          <a:p>
            <a:pPr lvl="1"/>
            <a:r>
              <a:rPr lang="el-GR" dirty="0"/>
              <a:t>Φιλτράρισμα κίνησης</a:t>
            </a:r>
          </a:p>
        </p:txBody>
      </p:sp>
    </p:spTree>
    <p:extLst>
      <p:ext uri="{BB962C8B-B14F-4D97-AF65-F5344CB8AC3E}">
        <p14:creationId xmlns:p14="http://schemas.microsoft.com/office/powerpoint/2010/main" val="30532700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NFV</a:t>
            </a:r>
            <a:r>
              <a:rPr lang="el-GR" dirty="0"/>
              <a:t> (</a:t>
            </a:r>
            <a:r>
              <a:rPr lang="en-US" dirty="0"/>
              <a:t>4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NFV </a:t>
            </a:r>
            <a:r>
              <a:rPr lang="el-GR" dirty="0"/>
              <a:t>αντικαθιστά υπηρεσίες του δικτύου οι οποίες υλοποιούνται από συγκεκριμένο υλικό του δικτύου, με το ανάλογο </a:t>
            </a:r>
            <a:r>
              <a:rPr lang="en-US" dirty="0"/>
              <a:t>virtual </a:t>
            </a:r>
            <a:r>
              <a:rPr lang="el-GR" dirty="0"/>
              <a:t>λογισμικό</a:t>
            </a:r>
            <a:endParaRPr lang="en-US" dirty="0"/>
          </a:p>
          <a:p>
            <a:r>
              <a:rPr lang="el-GR" dirty="0"/>
              <a:t>Έτσι υπηρεσίες όπως </a:t>
            </a:r>
            <a:r>
              <a:rPr lang="en-US" dirty="0"/>
              <a:t>routers, firewalls, load balancers </a:t>
            </a:r>
            <a:r>
              <a:rPr lang="el-GR" dirty="0"/>
              <a:t>πλέον μπορούν να αντικατασταθούν με λογισμικό που να τρέχει σε εικονικές μηχανές.</a:t>
            </a:r>
          </a:p>
          <a:p>
            <a:r>
              <a:rPr lang="el-GR" dirty="0"/>
              <a:t>Αυτές οι </a:t>
            </a:r>
            <a:r>
              <a:rPr lang="en-US" dirty="0"/>
              <a:t>virtualized </a:t>
            </a:r>
            <a:r>
              <a:rPr lang="el-GR" dirty="0"/>
              <a:t>λειτουργίες βρίσκονται υπό την επίβλεψη ενός επόπτη (</a:t>
            </a:r>
            <a:r>
              <a:rPr lang="en-US" dirty="0"/>
              <a:t>hypervisor</a:t>
            </a:r>
            <a:r>
              <a:rPr lang="el-GR" dirty="0"/>
              <a:t>)</a:t>
            </a:r>
            <a:r>
              <a:rPr lang="en-US" dirty="0"/>
              <a:t>, </a:t>
            </a:r>
            <a:r>
              <a:rPr lang="el-GR" dirty="0"/>
              <a:t>ρόλο που αναλαμβάνει το </a:t>
            </a:r>
            <a:r>
              <a:rPr lang="en-US" dirty="0"/>
              <a:t>SDN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8174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NFV</a:t>
            </a:r>
            <a:r>
              <a:rPr lang="el-GR" dirty="0"/>
              <a:t> (</a:t>
            </a:r>
            <a:r>
              <a:rPr lang="en-US" dirty="0"/>
              <a:t>5</a:t>
            </a:r>
            <a:r>
              <a:rPr lang="el-GR" dirty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NFV </a:t>
            </a:r>
            <a:r>
              <a:rPr lang="el-GR" dirty="0"/>
              <a:t>βοηθάει στην εξοικονόμηση κόστους </a:t>
            </a:r>
            <a:r>
              <a:rPr lang="en-US" dirty="0"/>
              <a:t>(</a:t>
            </a:r>
            <a:r>
              <a:rPr lang="el-GR" dirty="0"/>
              <a:t>ακόμα και λειτουργικού</a:t>
            </a:r>
            <a:r>
              <a:rPr lang="en-US" dirty="0"/>
              <a:t>)</a:t>
            </a:r>
            <a:endParaRPr lang="el-GR" dirty="0"/>
          </a:p>
          <a:p>
            <a:r>
              <a:rPr lang="el-GR" dirty="0"/>
              <a:t>Διαδικασίες που παλαιότερα θα χρειαζόντουσαν εξειδικευμένο υλικό πλέον, μπορούν να υλοποιηθούν από το ανάλογο λογισμικό, προσφέροντας δραστική μείωση στο κόστος</a:t>
            </a:r>
          </a:p>
        </p:txBody>
      </p:sp>
    </p:spTree>
    <p:extLst>
      <p:ext uri="{BB962C8B-B14F-4D97-AF65-F5344CB8AC3E}">
        <p14:creationId xmlns:p14="http://schemas.microsoft.com/office/powerpoint/2010/main" val="28753155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el-GR" altLang="en-US" dirty="0"/>
              <a:t>Τεχνολογίες δικτύων κινητής τηλεφωνίας</a:t>
            </a:r>
          </a:p>
          <a:p>
            <a:pPr marL="552450" indent="-552450">
              <a:lnSpc>
                <a:spcPct val="90000"/>
              </a:lnSpc>
            </a:pPr>
            <a:r>
              <a:rPr lang="en-US" altLang="en-US" dirty="0"/>
              <a:t>MIMO</a:t>
            </a:r>
          </a:p>
          <a:p>
            <a:pPr marL="552450" indent="-552450">
              <a:lnSpc>
                <a:spcPct val="90000"/>
              </a:lnSpc>
            </a:pPr>
            <a:r>
              <a:rPr lang="en-US" altLang="en-US" dirty="0"/>
              <a:t>SDN-NFV</a:t>
            </a:r>
          </a:p>
          <a:p>
            <a:pPr marL="552450" indent="-552450">
              <a:lnSpc>
                <a:spcPct val="90000"/>
              </a:lnSpc>
            </a:pPr>
            <a:r>
              <a:rPr lang="el-GR" altLang="en-US" dirty="0"/>
              <a:t>Τεχνολογίες </a:t>
            </a:r>
            <a:r>
              <a:rPr lang="el-GR" altLang="en-US" dirty="0" err="1"/>
              <a:t>μικροκυψελών</a:t>
            </a:r>
            <a:endParaRPr lang="el-GR" altLang="en-US" dirty="0"/>
          </a:p>
          <a:p>
            <a:pPr marL="952500" lvl="1" indent="-552450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Τα δίκτυα υπολογιστών επιτρέπουν το διαμοιρασμό πόρων μεταξύ των κόμβων που αποτελούν το δίκτυο</a:t>
            </a:r>
          </a:p>
          <a:p>
            <a:r>
              <a:rPr lang="el-GR" dirty="0"/>
              <a:t>Η μετάδοση γίνεται με ενσύρματο ή ασύρματο μέσο</a:t>
            </a:r>
          </a:p>
          <a:p>
            <a:r>
              <a:rPr lang="el-GR" dirty="0"/>
              <a:t>Αποτελεσματικότεροι μηχανισμοί λειτουργίας και συντήρησης, συμπεριλαμβάνοντας λειτουργίες αυτόματης βελτιστοποίησης</a:t>
            </a:r>
          </a:p>
          <a:p>
            <a:r>
              <a:rPr lang="el-GR" dirty="0"/>
              <a:t>Εύκολη ανάπτυξη και ρύθμιση του δικτύου, προσφέροντας νέου τύπου σταθμούς βάσης, όπως τους οικιακούς σταθμούς βάσης (femtocells)</a:t>
            </a:r>
          </a:p>
        </p:txBody>
      </p:sp>
    </p:spTree>
    <p:extLst>
      <p:ext uri="{BB962C8B-B14F-4D97-AF65-F5344CB8AC3E}">
        <p14:creationId xmlns:p14="http://schemas.microsoft.com/office/powerpoint/2010/main" val="25390405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(1/2)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Σημειώσεις μαθήματος (Κεφάλαιο 7)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/>
              <a:t>Data </a:t>
            </a:r>
            <a:r>
              <a:rPr lang="en-US" dirty="0"/>
              <a:t>and Computer Communications, William Stallings</a:t>
            </a:r>
            <a:endParaRPr lang="el-GR" dirty="0"/>
          </a:p>
          <a:p>
            <a:pPr lvl="1"/>
            <a:r>
              <a:rPr lang="en-US" dirty="0"/>
              <a:t> 4G: LTE/LTE-Advanced for Mobile Broadband</a:t>
            </a:r>
            <a:r>
              <a:rPr lang="el-GR" dirty="0"/>
              <a:t>, </a:t>
            </a:r>
            <a:r>
              <a:rPr lang="en-US" dirty="0" err="1"/>
              <a:t>Dahlman</a:t>
            </a:r>
            <a:r>
              <a:rPr lang="en-US" dirty="0"/>
              <a:t> E., </a:t>
            </a:r>
            <a:r>
              <a:rPr lang="en-US" dirty="0" err="1"/>
              <a:t>Parkvall</a:t>
            </a:r>
            <a:r>
              <a:rPr lang="en-US" dirty="0"/>
              <a:t> S., </a:t>
            </a:r>
            <a:r>
              <a:rPr lang="en-US" dirty="0" err="1"/>
              <a:t>Skold</a:t>
            </a:r>
            <a:r>
              <a:rPr lang="en-US" dirty="0"/>
              <a:t> J.</a:t>
            </a:r>
            <a:endParaRPr lang="el-GR" dirty="0"/>
          </a:p>
          <a:p>
            <a:pPr lvl="1"/>
            <a:r>
              <a:rPr lang="en-US" dirty="0"/>
              <a:t>Long Term Evolution: 3GPP LTE Radio and Cellular Technology</a:t>
            </a:r>
            <a:r>
              <a:rPr lang="el-GR" dirty="0"/>
              <a:t>, </a:t>
            </a:r>
            <a:r>
              <a:rPr lang="en-US" dirty="0" err="1"/>
              <a:t>Furht</a:t>
            </a:r>
            <a:r>
              <a:rPr lang="en-US" dirty="0"/>
              <a:t> B., </a:t>
            </a:r>
            <a:r>
              <a:rPr lang="en-US" dirty="0" err="1"/>
              <a:t>Ahson</a:t>
            </a:r>
            <a:r>
              <a:rPr lang="en-US" dirty="0"/>
              <a:t> 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(2/2)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 </a:t>
            </a:r>
            <a:r>
              <a:rPr lang="en-US" dirty="0"/>
              <a:t>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4"/>
              </a:rPr>
              <a:t>http://www.3gpp.org/</a:t>
            </a:r>
            <a:r>
              <a:rPr lang="el-GR" dirty="0"/>
              <a:t> </a:t>
            </a:r>
            <a:r>
              <a:rPr lang="en-US" dirty="0"/>
              <a:t>(</a:t>
            </a:r>
            <a:r>
              <a:rPr lang="el-GR" dirty="0"/>
              <a:t>Δικτυακός τόπος του οργανισμού 3</a:t>
            </a:r>
            <a:r>
              <a:rPr lang="en-US" dirty="0"/>
              <a:t>GPP)</a:t>
            </a:r>
          </a:p>
          <a:p>
            <a:pPr lvl="1"/>
            <a:r>
              <a:rPr lang="en-US" dirty="0">
                <a:hlinkClick r:id="rId5"/>
              </a:rPr>
              <a:t>http://www.3gpp.org/specifications/67-releases</a:t>
            </a:r>
            <a:r>
              <a:rPr lang="en-US" dirty="0"/>
              <a:t>  (</a:t>
            </a:r>
            <a:r>
              <a:rPr lang="el-GR" dirty="0"/>
              <a:t>Προδιαγραφές εκδόσεων </a:t>
            </a:r>
            <a:r>
              <a:rPr lang="en-US" dirty="0"/>
              <a:t>LTE)</a:t>
            </a:r>
            <a:endParaRPr lang="el-GR" dirty="0"/>
          </a:p>
          <a:p>
            <a:pPr lvl="1"/>
            <a:r>
              <a:rPr lang="en-US" dirty="0">
                <a:hlinkClick r:id="rId6"/>
              </a:rPr>
              <a:t>http://www.3gpp.org/technologies/keywords-acronyms/100-the-evolved-packet-core</a:t>
            </a:r>
            <a:r>
              <a:rPr lang="en-US" dirty="0"/>
              <a:t> </a:t>
            </a:r>
            <a:r>
              <a:rPr lang="el-GR" dirty="0"/>
              <a:t>(Ο δικτυακός τόπος του 3</a:t>
            </a:r>
            <a:r>
              <a:rPr lang="en-US" dirty="0"/>
              <a:t>GPP </a:t>
            </a:r>
            <a:r>
              <a:rPr lang="el-GR" dirty="0"/>
              <a:t>για το </a:t>
            </a:r>
            <a:r>
              <a:rPr lang="en-US" dirty="0"/>
              <a:t>Evolved Packet Core</a:t>
            </a:r>
            <a:r>
              <a:rPr lang="el-GR" dirty="0"/>
              <a:t>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060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</a:t>
            </a:r>
            <a:r>
              <a:rPr lang="el-GR" dirty="0"/>
              <a:t>-</a:t>
            </a:r>
            <a:r>
              <a:rPr lang="en-US" dirty="0"/>
              <a:t>Cell Interference Coordination</a:t>
            </a:r>
            <a:r>
              <a:rPr lang="el-GR" dirty="0"/>
              <a:t> - </a:t>
            </a:r>
            <a:r>
              <a:rPr lang="en-US" dirty="0"/>
              <a:t>ICIC</a:t>
            </a:r>
            <a:r>
              <a:rPr lang="el-GR" dirty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LTE </a:t>
            </a:r>
            <a:r>
              <a:rPr lang="el-GR" dirty="0"/>
              <a:t>σχεδιάστηκε να λειτουργεί με επαναχρησιμοποίηση συχνότητας ανά κελί</a:t>
            </a:r>
          </a:p>
          <a:p>
            <a:r>
              <a:rPr lang="el-GR" dirty="0"/>
              <a:t>Αυτό σημαίνει πως οι ίδιοι πόροι μπορούν να χρησιμοποιηθούν ταυτόχρονα σε γειτονικά κελιά</a:t>
            </a:r>
          </a:p>
          <a:p>
            <a:r>
              <a:rPr lang="el-GR" dirty="0"/>
              <a:t>Η πρόσβαση σε ολόκληρο το φάσμα προσφέρει μεγαλύτερη απόδοση συνολικά αλλά οδηγεί σε παρεμβολές σε χρήστες στα όρια της κυψέλης</a:t>
            </a:r>
          </a:p>
          <a:p>
            <a:r>
              <a:rPr lang="el-GR" dirty="0"/>
              <a:t>Για τη μείωση των παρεμβολών, μπορεί να υπάρξει συντονισμός μεταξύ των κελιών (</a:t>
            </a:r>
            <a:r>
              <a:rPr lang="en-US" dirty="0"/>
              <a:t>ICIC</a:t>
            </a:r>
            <a:r>
              <a:rPr lang="el-GR" dirty="0"/>
              <a:t>), αποφεύγοντας τη ταυτόχρονη χρήση φάσματος από τερματικά στα άκρα γειτονικών κυψελών</a:t>
            </a:r>
          </a:p>
        </p:txBody>
      </p:sp>
    </p:spTree>
    <p:extLst>
      <p:ext uri="{BB962C8B-B14F-4D97-AF65-F5344CB8AC3E}">
        <p14:creationId xmlns:p14="http://schemas.microsoft.com/office/powerpoint/2010/main" val="416919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</a:t>
            </a:r>
            <a:r>
              <a:rPr lang="el-GR" dirty="0"/>
              <a:t>-</a:t>
            </a:r>
            <a:r>
              <a:rPr lang="en-US" dirty="0"/>
              <a:t>Cell Interference Coordination</a:t>
            </a:r>
            <a:r>
              <a:rPr lang="el-GR" dirty="0"/>
              <a:t> - </a:t>
            </a:r>
            <a:r>
              <a:rPr lang="en-US" dirty="0"/>
              <a:t>ICIC</a:t>
            </a:r>
            <a:r>
              <a:rPr lang="el-GR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προδιαγραφές του LTE-A επιτρέπουν τρεις τύπους συντονισμού: το στατικό, το </a:t>
            </a:r>
            <a:r>
              <a:rPr lang="el-GR" dirty="0" err="1"/>
              <a:t>ημι</a:t>
            </a:r>
            <a:r>
              <a:rPr lang="el-GR" dirty="0"/>
              <a:t>-στατικό και το δυναμικό</a:t>
            </a:r>
          </a:p>
          <a:p>
            <a:pPr lvl="1"/>
            <a:r>
              <a:rPr lang="el-GR" dirty="0"/>
              <a:t>Ο στατικός κατανέμει τους πόρους μία φορά βάση παρελθοντικών παρατηρήσεων και δεν υφίσταται ανακατανομή </a:t>
            </a:r>
          </a:p>
          <a:p>
            <a:pPr lvl="1"/>
            <a:r>
              <a:rPr lang="el-GR" dirty="0"/>
              <a:t>Ο </a:t>
            </a:r>
            <a:r>
              <a:rPr lang="el-GR" dirty="0" err="1"/>
              <a:t>ημιστατικός</a:t>
            </a:r>
            <a:r>
              <a:rPr lang="el-GR" dirty="0"/>
              <a:t> εξετάζει περιοδικά για μεγάλες αλλαγές στις συνθήκες φόρτου, ώστε να αλλάξει, αν θεωρηθεί ωφέλιμο, τον υφιστάμενο καταμερισμό. Η περίοδος είναι της τάξης των ωρών </a:t>
            </a:r>
          </a:p>
          <a:p>
            <a:pPr lvl="1"/>
            <a:r>
              <a:rPr lang="el-GR" dirty="0"/>
              <a:t>Στον δυναμικό συντονισμό, οι eNodeBs επικοινωνούν συνεχώς προκειμένου να προσαρμόζονται σε νέες συνθήκες</a:t>
            </a:r>
          </a:p>
        </p:txBody>
      </p:sp>
    </p:spTree>
    <p:extLst>
      <p:ext uri="{BB962C8B-B14F-4D97-AF65-F5344CB8AC3E}">
        <p14:creationId xmlns:p14="http://schemas.microsoft.com/office/powerpoint/2010/main" val="276805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 στο ΜΙΜΟ </a:t>
            </a:r>
            <a:r>
              <a:rPr lang="en-US" altLang="en-US" dirty="0"/>
              <a:t>(1/</a:t>
            </a:r>
            <a:r>
              <a:rPr lang="el-GR" altLang="en-US" dirty="0"/>
              <a:t>2</a:t>
            </a:r>
            <a:r>
              <a:rPr lang="en-US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Η χρήση τεχνολογιών πολλαπλών κεραιών (</a:t>
            </a:r>
            <a:r>
              <a:rPr lang="en-US" altLang="en-US" dirty="0"/>
              <a:t>MIMO</a:t>
            </a:r>
            <a:r>
              <a:rPr lang="el-GR" altLang="en-US" dirty="0"/>
              <a:t>) επιτρέπει την εκμετάλλευση του χωρικού πεδίου σαν μία άλλη νέα διάσταση</a:t>
            </a:r>
          </a:p>
          <a:p>
            <a:r>
              <a:rPr lang="el-GR" altLang="en-US" dirty="0"/>
              <a:t>Με τη χρήση πολλαπλών κεραιών η θεωρητικά επιτεύξιμη φασματική απόδοση κλιμακώνεται γραμμικά με το πλήθος των κεραιών</a:t>
            </a:r>
          </a:p>
          <a:p>
            <a:r>
              <a:rPr lang="el-GR" altLang="en-US" dirty="0"/>
              <a:t>Τρεις θεμελιώδεις αρχές:</a:t>
            </a:r>
          </a:p>
          <a:p>
            <a:pPr lvl="1"/>
            <a:r>
              <a:rPr lang="el-GR" altLang="en-US" dirty="0"/>
              <a:t>Κέρδος ποικιλομορφίας</a:t>
            </a:r>
          </a:p>
          <a:p>
            <a:pPr lvl="1"/>
            <a:r>
              <a:rPr lang="el-GR" altLang="en-US" dirty="0"/>
              <a:t>Κέρδος διάταξης</a:t>
            </a:r>
          </a:p>
          <a:p>
            <a:pPr lvl="1"/>
            <a:r>
              <a:rPr lang="el-GR" altLang="en-US" dirty="0"/>
              <a:t>Κέρδος χωρικής πολυπλεξίας</a:t>
            </a:r>
            <a:endParaRPr lang="en-US" dirty="0"/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72557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 στο ΜΙΜΟ </a:t>
            </a:r>
            <a:r>
              <a:rPr lang="en-US" altLang="en-US" dirty="0"/>
              <a:t>(</a:t>
            </a:r>
            <a:r>
              <a:rPr lang="el-GR" altLang="en-US" dirty="0"/>
              <a:t>2</a:t>
            </a:r>
            <a:r>
              <a:rPr lang="en-US" altLang="en-US" dirty="0"/>
              <a:t>/</a:t>
            </a:r>
            <a:r>
              <a:rPr lang="el-GR" altLang="en-US" dirty="0"/>
              <a:t>2</a:t>
            </a:r>
            <a:r>
              <a:rPr lang="en-US" altLang="en-US" dirty="0"/>
              <a:t>)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Κέρδος ποικιλομορφίας. Χρήση της χωρικής ποικιλομορφίας για να βελτιωθεί η ανθεκτικότητα της εκπομπής ως προς την εξασθένιση λόγω </a:t>
            </a:r>
            <a:r>
              <a:rPr lang="el-GR" altLang="en-US" dirty="0" err="1"/>
              <a:t>πολυδιόδευσης</a:t>
            </a:r>
            <a:endParaRPr lang="el-GR" altLang="en-US" dirty="0"/>
          </a:p>
          <a:p>
            <a:r>
              <a:rPr lang="el-GR" altLang="en-US" dirty="0"/>
              <a:t>Κέρδος διάταξης. Η συγκέντρωση της ενέργειας σε μία ή περισσότερες κατευθύνσεις. Αυτό επιτρέπει και την ταυτόχρονη εξυπηρέτηση πολλών χρηστών (</a:t>
            </a:r>
            <a:r>
              <a:rPr lang="el-GR" altLang="en-US" dirty="0" err="1"/>
              <a:t>multi</a:t>
            </a:r>
            <a:r>
              <a:rPr lang="el-GR" altLang="en-US" dirty="0"/>
              <a:t>-</a:t>
            </a:r>
            <a:r>
              <a:rPr lang="el-GR" altLang="en-US" dirty="0" err="1"/>
              <a:t>user</a:t>
            </a:r>
            <a:r>
              <a:rPr lang="el-GR" altLang="en-US" dirty="0"/>
              <a:t> MIMO)</a:t>
            </a:r>
          </a:p>
          <a:p>
            <a:r>
              <a:rPr lang="el-GR" altLang="en-US" dirty="0"/>
              <a:t>Κέρδος χωρικής πολυπλεξίας. Η μετάδοση πολλαπλών ροών σήματος σε ένα χρήστη σε πολλαπλά χωρικά επίπεδα μέσω συνδυασμού των διαθέσιμων κεραιών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60982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2632</Words>
  <Application>Microsoft Office PowerPoint</Application>
  <PresentationFormat>On-screen Show (4:3)</PresentationFormat>
  <Paragraphs>254</Paragraphs>
  <Slides>52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Calibri</vt:lpstr>
      <vt:lpstr>1_Θέμα του Office</vt:lpstr>
      <vt:lpstr>ΕΥΡΥΖΩΝΙΚΕΣ ΤΕΧΝΟΛΟΓΙΕΣ</vt:lpstr>
      <vt:lpstr>Σκοποί  ενότητας</vt:lpstr>
      <vt:lpstr>Περιεχόμενα ενότητας</vt:lpstr>
      <vt:lpstr>Κινητά Δίκτυα Επόμενης Γενιάς (Μέρος 1)</vt:lpstr>
      <vt:lpstr>Εισαγωγή</vt:lpstr>
      <vt:lpstr>Inter-Cell Interference Coordination - ICIC (1/2)</vt:lpstr>
      <vt:lpstr>Inter-Cell Interference Coordination - ICIC (2/2)</vt:lpstr>
      <vt:lpstr>Εισαγωγή στο ΜΙΜΟ (1/2)</vt:lpstr>
      <vt:lpstr>Εισαγωγή στο ΜΙΜΟ (2/2)</vt:lpstr>
      <vt:lpstr>MIMO (1/5)</vt:lpstr>
      <vt:lpstr>MIMO (2/5)</vt:lpstr>
      <vt:lpstr>MIMO (3/5)</vt:lpstr>
      <vt:lpstr>MIMO (4/5)</vt:lpstr>
      <vt:lpstr>MIMO (5/5)</vt:lpstr>
      <vt:lpstr>mu - MIMO (1/2)</vt:lpstr>
      <vt:lpstr>mu - MIMO (2/2)</vt:lpstr>
      <vt:lpstr>mu - MIMO (5/5)</vt:lpstr>
      <vt:lpstr>Multimedia Broadcast Multicast Services (MBMS)</vt:lpstr>
      <vt:lpstr>MBMS Single-Frequency Network (MBSFN)</vt:lpstr>
      <vt:lpstr>Carrier aggregation (1/3)</vt:lpstr>
      <vt:lpstr>Carrier aggregation (2/3)</vt:lpstr>
      <vt:lpstr>Carrier aggregation (3/3)</vt:lpstr>
      <vt:lpstr>Relaying (1/2)</vt:lpstr>
      <vt:lpstr>Relaying (2/2)</vt:lpstr>
      <vt:lpstr>Ενισχυμένη μετάδοση πολλαπλών κεραιών (1/2)</vt:lpstr>
      <vt:lpstr>Ενισχυμένη μετάδοση πολλαπλών κεραιών (2/2)</vt:lpstr>
      <vt:lpstr>Υποστήριξη ετερογενών παρατάξεων</vt:lpstr>
      <vt:lpstr>Είδη κυψελών</vt:lpstr>
      <vt:lpstr>Τεχνολογίες κυψελών (1/6)</vt:lpstr>
      <vt:lpstr>Τεχνολογίες κυψελών (1/5)</vt:lpstr>
      <vt:lpstr>Τεχνολογίες κυψελών (2/5)</vt:lpstr>
      <vt:lpstr>Τεχνολογίες κυψελών (3/5)</vt:lpstr>
      <vt:lpstr>Τεχνολογίες κυψελών (4/5)</vt:lpstr>
      <vt:lpstr>Τεχνολογίες κυψελών (5/5)</vt:lpstr>
      <vt:lpstr>Femtocells - Πλεονεκτήματα</vt:lpstr>
      <vt:lpstr>Τεχνολογίες κυψελών</vt:lpstr>
      <vt:lpstr>CoMP (1/2)</vt:lpstr>
      <vt:lpstr>CoMP (2/2)</vt:lpstr>
      <vt:lpstr>SDN (1/5)</vt:lpstr>
      <vt:lpstr>SDN (2/5)</vt:lpstr>
      <vt:lpstr>SDN (3/5)</vt:lpstr>
      <vt:lpstr>SDN (4/5)</vt:lpstr>
      <vt:lpstr>SDN (5/5)</vt:lpstr>
      <vt:lpstr>NFV (1/5)</vt:lpstr>
      <vt:lpstr>NFV (2/5)</vt:lpstr>
      <vt:lpstr>NFV (3/5)</vt:lpstr>
      <vt:lpstr>NFV (4/5)</vt:lpstr>
      <vt:lpstr>NFV (5/5)</vt:lpstr>
      <vt:lpstr>Σύντομη ανασκόπηση</vt:lpstr>
      <vt:lpstr>Βιβλιογραφία (1/2)</vt:lpstr>
      <vt:lpstr>Βιβλιογραφία (2/2)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ΕΥΡΥΖΩΝΙΚΕΣ ΤΕΧΝΟΛΟΓΙΕΣ</dc:title>
  <dc:creator>Rafael Kalogeropoulos</dc:creator>
  <cp:lastModifiedBy>ΚΟΚΚΙΝΟΣ ΒΑΣΙΛΕΙΟΣ</cp:lastModifiedBy>
  <cp:revision>28</cp:revision>
  <dcterms:created xsi:type="dcterms:W3CDTF">2020-05-27T13:49:21Z</dcterms:created>
  <dcterms:modified xsi:type="dcterms:W3CDTF">2022-02-24T10:51:29Z</dcterms:modified>
</cp:coreProperties>
</file>