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8"/>
  </p:notesMasterIdLst>
  <p:sldIdLst>
    <p:sldId id="504" r:id="rId2"/>
    <p:sldId id="262" r:id="rId3"/>
    <p:sldId id="429" r:id="rId4"/>
    <p:sldId id="430" r:id="rId5"/>
    <p:sldId id="478" r:id="rId6"/>
    <p:sldId id="431" r:id="rId7"/>
    <p:sldId id="432" r:id="rId8"/>
    <p:sldId id="474" r:id="rId9"/>
    <p:sldId id="434" r:id="rId10"/>
    <p:sldId id="479" r:id="rId11"/>
    <p:sldId id="512" r:id="rId12"/>
    <p:sldId id="480" r:id="rId13"/>
    <p:sldId id="481" r:id="rId14"/>
    <p:sldId id="482" r:id="rId15"/>
    <p:sldId id="484" r:id="rId16"/>
    <p:sldId id="486" r:id="rId17"/>
    <p:sldId id="487" r:id="rId18"/>
    <p:sldId id="435" r:id="rId19"/>
    <p:sldId id="436" r:id="rId20"/>
    <p:sldId id="437" r:id="rId21"/>
    <p:sldId id="438" r:id="rId22"/>
    <p:sldId id="439" r:id="rId23"/>
    <p:sldId id="440" r:id="rId24"/>
    <p:sldId id="441" r:id="rId25"/>
    <p:sldId id="442" r:id="rId26"/>
    <p:sldId id="444" r:id="rId27"/>
    <p:sldId id="490" r:id="rId28"/>
    <p:sldId id="446" r:id="rId29"/>
    <p:sldId id="448" r:id="rId30"/>
    <p:sldId id="450" r:id="rId31"/>
    <p:sldId id="492" r:id="rId32"/>
    <p:sldId id="452" r:id="rId33"/>
    <p:sldId id="476" r:id="rId34"/>
    <p:sldId id="459" r:id="rId35"/>
    <p:sldId id="460" r:id="rId36"/>
    <p:sldId id="489" r:id="rId37"/>
    <p:sldId id="493" r:id="rId38"/>
    <p:sldId id="513" r:id="rId39"/>
    <p:sldId id="488" r:id="rId40"/>
    <p:sldId id="462" r:id="rId41"/>
    <p:sldId id="498" r:id="rId42"/>
    <p:sldId id="499" r:id="rId43"/>
    <p:sldId id="500" r:id="rId44"/>
    <p:sldId id="514" r:id="rId45"/>
    <p:sldId id="515" r:id="rId46"/>
    <p:sldId id="516" r:id="rId47"/>
    <p:sldId id="517" r:id="rId48"/>
    <p:sldId id="501" r:id="rId49"/>
    <p:sldId id="502" r:id="rId50"/>
    <p:sldId id="495" r:id="rId51"/>
    <p:sldId id="496" r:id="rId52"/>
    <p:sldId id="497" r:id="rId53"/>
    <p:sldId id="321" r:id="rId54"/>
    <p:sldId id="320" r:id="rId55"/>
    <p:sldId id="518" r:id="rId56"/>
    <p:sldId id="322" r:id="rId5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2" d="100"/>
          <a:sy n="72" d="100"/>
        </p:scale>
        <p:origin x="124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20/12/2022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6609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</p:spTree>
    <p:extLst>
      <p:ext uri="{BB962C8B-B14F-4D97-AF65-F5344CB8AC3E}">
        <p14:creationId xmlns:p14="http://schemas.microsoft.com/office/powerpoint/2010/main" val="115863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Σχεδίαση πρωτοκόλλων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91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2289669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Σχεδίαση πρωτοκόλλων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80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209817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Σχεδίαση πρωτοκόλλων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82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Σχεδίαση πρωτοκόλλων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10" name="Picture 9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13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Σχεδίαση πρωτοκόλλων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218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8195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Σχεδίαση πρωτοκόλλων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280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Σχεδίαση πρωτοκόλλων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02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321137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  <p:sldLayoutId id="214748366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kkinos@ct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telematics.upatras.gr/telematics/bouras?language=e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telematics.upatras.gr/telematics/bouras/undergraduate-courses/diktua-dhmosias-xrhshs-kai-diasundesh-diktuwn?language=e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rchive.cone.informatik.uni-freiburg.de/teaching/lecture/protocol-design-s09/slides/01-Introduction.pdf" TargetMode="External"/><Relationship Id="rId4" Type="http://schemas.openxmlformats.org/officeDocument/2006/relationships/hyperlink" Target="http://pet.ece.iisc.ernet.in/course/E2223/Cha1.pdf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/>
              <a:t>ΔΙΚΤΥΑ ΔΗΜΟΣΙΑΣ ΧΡΗΣΗΣ ΚΑΙ ΔΙΑΣΥΝΔΕΣΗ ΔΙΚΤΥΩΝ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3384823"/>
            <a:ext cx="9144000" cy="2996506"/>
          </a:xfrm>
        </p:spPr>
        <p:txBody>
          <a:bodyPr>
            <a:normAutofit fontScale="92500"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#</a:t>
            </a:r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11: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Σχεδίαση πρωτοκόλλων</a:t>
            </a:r>
            <a:endParaRPr lang="en-US" sz="2800" dirty="0"/>
          </a:p>
          <a:p>
            <a:endParaRPr lang="el-GR" sz="2800" dirty="0"/>
          </a:p>
          <a:p>
            <a:r>
              <a:rPr lang="el-GR" sz="2800" dirty="0"/>
              <a:t>Βασίλειος Κόκκινος (εκ μέρους του Καθηγητή Χ. Ι. Μπούρα)</a:t>
            </a:r>
          </a:p>
          <a:p>
            <a:r>
              <a:rPr lang="el-GR" sz="2800" dirty="0"/>
              <a:t>Τμήμα Μηχανικών Η/Υ &amp; Πληροφορικής</a:t>
            </a:r>
            <a:r>
              <a:rPr lang="en-US" sz="2800" dirty="0"/>
              <a:t>, </a:t>
            </a:r>
            <a:r>
              <a:rPr lang="el-GR" sz="2800" dirty="0"/>
              <a:t>Πανεπιστήμιο Πατρών</a:t>
            </a:r>
          </a:p>
          <a:p>
            <a:r>
              <a:rPr lang="en-US" sz="2800" dirty="0"/>
              <a:t>email: </a:t>
            </a:r>
            <a:r>
              <a:rPr lang="en-US" sz="2800" dirty="0">
                <a:hlinkClick r:id="rId3"/>
              </a:rPr>
              <a:t>kokkinos@cti.gr</a:t>
            </a:r>
            <a:r>
              <a:rPr lang="el-GR" sz="2800" dirty="0"/>
              <a:t>, </a:t>
            </a:r>
            <a:endParaRPr lang="en-US" sz="2800"/>
          </a:p>
          <a:p>
            <a:r>
              <a:rPr lang="en-US" sz="2800"/>
              <a:t>site</a:t>
            </a:r>
            <a:r>
              <a:rPr lang="en-US" sz="2800" dirty="0"/>
              <a:t>: </a:t>
            </a:r>
            <a:r>
              <a:rPr lang="en-US" sz="2800" dirty="0">
                <a:hlinkClick r:id="rId4"/>
              </a:rPr>
              <a:t>http://telematics.upatras.gr/telematics/bouras?language=el</a:t>
            </a:r>
            <a:endParaRPr lang="en-US" sz="2800" dirty="0"/>
          </a:p>
          <a:p>
            <a:endParaRPr lang="el-GR" sz="2800" dirty="0"/>
          </a:p>
        </p:txBody>
      </p:sp>
      <p:pic>
        <p:nvPicPr>
          <p:cNvPr id="6" name="Picture 5" descr="Λογότυπος ΠΠ Κάθετος Έγχρωμος  (JPEG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0296"/>
            <a:ext cx="3657600" cy="132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183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Στοιχεία πρωτοκόλλου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Προδιαγραφή της υπηρεσίας που θα παρέχεται από το πρωτόκολλο </a:t>
            </a:r>
          </a:p>
          <a:p>
            <a:r>
              <a:rPr lang="el-GR" dirty="0"/>
              <a:t>Οι παραδοχές / υποθέσεις για το περιβάλλον</a:t>
            </a:r>
            <a:br>
              <a:rPr lang="el-GR" dirty="0"/>
            </a:br>
            <a:r>
              <a:rPr lang="el-GR" dirty="0"/>
              <a:t>λειτουργίας</a:t>
            </a:r>
          </a:p>
          <a:p>
            <a:r>
              <a:rPr lang="el-GR" dirty="0"/>
              <a:t>Το λεξιλόγιο των μηνυμάτων που χρησιμοποιούνται για την υλοποίηση του πρωτοκόλλου </a:t>
            </a:r>
          </a:p>
          <a:p>
            <a:r>
              <a:rPr lang="el-GR" dirty="0"/>
              <a:t>Η κωδικοποίηση κάθε μηνύματος</a:t>
            </a:r>
          </a:p>
          <a:p>
            <a:r>
              <a:rPr lang="el-GR" dirty="0"/>
              <a:t>Οι διαδικαστικοί κανόνες για τη διατήρηση της συνέπειας της ανταλλαγής μηνυμάτων</a:t>
            </a:r>
          </a:p>
          <a:p>
            <a:pPr lvl="1"/>
            <a:r>
              <a:rPr lang="el-GR" dirty="0"/>
              <a:t>Συνιστούν το δυσκολότερο τμήμα ως προς τη σχεδίαση και την επαλήθευση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329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dirty="0"/>
              <a:t>Στάδια δημιουργίας προδιαγραφών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Στάδια δημιουργίας προδιαγραφών</a:t>
            </a:r>
            <a:endParaRPr lang="en-US" dirty="0"/>
          </a:p>
        </p:txBody>
      </p:sp>
      <p:pic>
        <p:nvPicPr>
          <p:cNvPr id="5" name="Picture 2" descr="Στάδια δημιουργίας προδιαγραφών&#10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" r="50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008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u="sng" dirty="0"/>
              <a:t>Προδιαγραφή Υπηρεσίας</a:t>
            </a:r>
          </a:p>
          <a:p>
            <a:pPr lvl="1"/>
            <a:r>
              <a:rPr lang="el-GR" dirty="0"/>
              <a:t>Μεταφορά ASCII αρχείων σαν σειρά χαρακτήρων</a:t>
            </a:r>
          </a:p>
          <a:p>
            <a:pPr lvl="1"/>
            <a:r>
              <a:rPr lang="el-GR" dirty="0"/>
              <a:t>Προστασία για λάθη μετάδοσης</a:t>
            </a:r>
          </a:p>
          <a:p>
            <a:pPr lvl="1"/>
            <a:r>
              <a:rPr lang="el-GR" dirty="0"/>
              <a:t>Αμφίδρομη επικοινωνία</a:t>
            </a:r>
          </a:p>
          <a:p>
            <a:pPr lvl="1"/>
            <a:r>
              <a:rPr lang="el-GR" dirty="0"/>
              <a:t>Ύπαρξη θετικών και αρνητικών επιβεβαιώσεων </a:t>
            </a:r>
            <a:r>
              <a:rPr lang="en-US" dirty="0"/>
              <a:t>(ACK, NACK)</a:t>
            </a:r>
            <a:endParaRPr lang="el-GR" dirty="0"/>
          </a:p>
          <a:p>
            <a:r>
              <a:rPr lang="el-GR" u="sng" dirty="0"/>
              <a:t>Υποθέσεις για το περιβάλλον λειτουργίας</a:t>
            </a:r>
          </a:p>
          <a:p>
            <a:pPr lvl="1"/>
            <a:r>
              <a:rPr lang="el-GR" dirty="0"/>
              <a:t>Δύο χρήστες. Ζητάνε μεταφορά και περιμένουν να ολοκληρωθεί</a:t>
            </a:r>
          </a:p>
          <a:p>
            <a:pPr lvl="1"/>
            <a:r>
              <a:rPr lang="el-GR" dirty="0"/>
              <a:t>Κανάλι επικοινωνίας. Μπορεί να καταστρέψει μηνύματα αλλά δε χάνει, δεν δημιουργεί αντίγραφα, ή αλλάζει τη σειρά τους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020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u="sng" dirty="0"/>
              <a:t>Λεξιλόγιο</a:t>
            </a:r>
          </a:p>
          <a:p>
            <a:pPr lvl="1"/>
            <a:r>
              <a:rPr lang="el-GR" dirty="0"/>
              <a:t>Τρεις τύποι μηνυμάτων:</a:t>
            </a:r>
          </a:p>
          <a:p>
            <a:pPr lvl="1"/>
            <a:r>
              <a:rPr lang="el-GR" i="1" dirty="0" err="1"/>
              <a:t>ack</a:t>
            </a:r>
            <a:r>
              <a:rPr lang="el-GR" i="1" dirty="0"/>
              <a:t> </a:t>
            </a:r>
            <a:r>
              <a:rPr lang="el-GR" dirty="0"/>
              <a:t>μήνυμα με θετική αναγνώριση</a:t>
            </a:r>
          </a:p>
          <a:p>
            <a:pPr lvl="1"/>
            <a:r>
              <a:rPr lang="el-GR" i="1" dirty="0" err="1"/>
              <a:t>nack</a:t>
            </a:r>
            <a:r>
              <a:rPr lang="el-GR" i="1" dirty="0"/>
              <a:t> </a:t>
            </a:r>
            <a:r>
              <a:rPr lang="el-GR" dirty="0"/>
              <a:t>μήνυμα με αρνητική αναγνώριση</a:t>
            </a:r>
          </a:p>
          <a:p>
            <a:pPr lvl="1"/>
            <a:r>
              <a:rPr lang="el-GR" i="1" dirty="0" err="1"/>
              <a:t>err</a:t>
            </a:r>
            <a:r>
              <a:rPr lang="el-GR" i="1" dirty="0"/>
              <a:t> </a:t>
            </a:r>
            <a:r>
              <a:rPr lang="el-GR" dirty="0"/>
              <a:t>μήνυμα με λάθος μετάδοσης</a:t>
            </a:r>
          </a:p>
          <a:p>
            <a:r>
              <a:rPr lang="el-GR" u="sng" dirty="0"/>
              <a:t>Μορφοποίηση Μηνυμάτων</a:t>
            </a:r>
          </a:p>
          <a:p>
            <a:pPr lvl="1"/>
            <a:r>
              <a:rPr lang="en-US" i="1" dirty="0" err="1"/>
              <a:t>enum</a:t>
            </a:r>
            <a:r>
              <a:rPr lang="en-US" i="1" dirty="0"/>
              <a:t> </a:t>
            </a:r>
            <a:r>
              <a:rPr lang="en-US" dirty="0"/>
              <a:t>control {</a:t>
            </a:r>
            <a:r>
              <a:rPr lang="en-US" dirty="0" err="1"/>
              <a:t>ack</a:t>
            </a:r>
            <a:r>
              <a:rPr lang="en-US" dirty="0"/>
              <a:t>, </a:t>
            </a:r>
            <a:r>
              <a:rPr lang="en-US" dirty="0" err="1"/>
              <a:t>nack</a:t>
            </a:r>
            <a:r>
              <a:rPr lang="en-US" dirty="0"/>
              <a:t>, err};</a:t>
            </a:r>
          </a:p>
          <a:p>
            <a:pPr lvl="1"/>
            <a:r>
              <a:rPr lang="en-US" i="1" dirty="0" err="1"/>
              <a:t>struct</a:t>
            </a:r>
            <a:r>
              <a:rPr lang="en-US" i="1" dirty="0"/>
              <a:t> </a:t>
            </a:r>
            <a:r>
              <a:rPr lang="en-US" dirty="0"/>
              <a:t>message {</a:t>
            </a:r>
          </a:p>
          <a:p>
            <a:pPr lvl="1"/>
            <a:r>
              <a:rPr lang="en-US" dirty="0" err="1"/>
              <a:t>enum</a:t>
            </a:r>
            <a:r>
              <a:rPr lang="en-US" dirty="0"/>
              <a:t> control tag;</a:t>
            </a:r>
          </a:p>
          <a:p>
            <a:pPr lvl="1"/>
            <a:r>
              <a:rPr lang="en-US" dirty="0"/>
              <a:t>unsigned char data;</a:t>
            </a:r>
          </a:p>
          <a:p>
            <a:pPr lvl="1"/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84200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u="sng" dirty="0"/>
              <a:t>Διαδικαστικοί κανόνες</a:t>
            </a:r>
          </a:p>
          <a:p>
            <a:pPr lvl="1"/>
            <a:r>
              <a:rPr lang="el-GR" dirty="0"/>
              <a:t>Αν η προηγούμενη λήψη χωρίς λάθη ==&gt; το επόμενο μήνυμα με </a:t>
            </a:r>
            <a:r>
              <a:rPr lang="en-US" dirty="0" err="1"/>
              <a:t>ack</a:t>
            </a:r>
            <a:endParaRPr lang="en-US" dirty="0"/>
          </a:p>
          <a:p>
            <a:pPr lvl="1"/>
            <a:r>
              <a:rPr lang="el-GR" dirty="0"/>
              <a:t>Αν η προηγούμενη λήψη με λάθος ==&gt; το επόμενο μήνυμα με </a:t>
            </a:r>
            <a:r>
              <a:rPr lang="en-US" dirty="0" err="1"/>
              <a:t>nack</a:t>
            </a:r>
            <a:endParaRPr lang="en-US" dirty="0"/>
          </a:p>
          <a:p>
            <a:pPr lvl="1"/>
            <a:r>
              <a:rPr lang="el-GR" dirty="0"/>
              <a:t>Αν η προηγούμενη λήψη με </a:t>
            </a:r>
            <a:r>
              <a:rPr lang="el-GR" dirty="0" err="1"/>
              <a:t>nack</a:t>
            </a:r>
            <a:r>
              <a:rPr lang="el-GR" dirty="0"/>
              <a:t> ==&gt; ξαναστείλε το παλιό μήνυμα</a:t>
            </a:r>
          </a:p>
          <a:p>
            <a:pPr lvl="1"/>
            <a:r>
              <a:rPr lang="el-GR" dirty="0"/>
              <a:t>Αν η προηγούμενη λήψη με </a:t>
            </a:r>
            <a:r>
              <a:rPr lang="el-GR" dirty="0" err="1"/>
              <a:t>ack</a:t>
            </a:r>
            <a:r>
              <a:rPr lang="el-GR" dirty="0"/>
              <a:t> ==&gt; στείλε ένα </a:t>
            </a:r>
            <a:r>
              <a:rPr lang="el-GR" dirty="0" err="1"/>
              <a:t>καινουργιο</a:t>
            </a:r>
            <a:r>
              <a:rPr lang="el-GR" dirty="0"/>
              <a:t> </a:t>
            </a:r>
            <a:r>
              <a:rPr lang="el-GR" dirty="0" err="1"/>
              <a:t>μηνυμα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831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Υπηρεσίες και Περιβάλλον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u="sng" dirty="0"/>
              <a:t>Επίπεδο (</a:t>
            </a:r>
            <a:r>
              <a:rPr lang="en-US" u="sng" dirty="0"/>
              <a:t>Layer): </a:t>
            </a:r>
            <a:r>
              <a:rPr lang="el-GR" dirty="0"/>
              <a:t>ομαδοποίηση παρόμοιων διαδικασιών</a:t>
            </a:r>
          </a:p>
          <a:p>
            <a:r>
              <a:rPr lang="el-GR" u="sng" dirty="0"/>
              <a:t>Διασύνδεση (</a:t>
            </a:r>
            <a:r>
              <a:rPr lang="en-US" u="sng" dirty="0"/>
              <a:t>Interface):</a:t>
            </a:r>
            <a:r>
              <a:rPr lang="en-US" dirty="0"/>
              <a:t> </a:t>
            </a:r>
            <a:r>
              <a:rPr lang="el-GR" dirty="0"/>
              <a:t>σύνολο από </a:t>
            </a:r>
            <a:r>
              <a:rPr lang="en-US" dirty="0"/>
              <a:t>service access</a:t>
            </a:r>
            <a:r>
              <a:rPr lang="el-GR" dirty="0"/>
              <a:t> </a:t>
            </a:r>
            <a:r>
              <a:rPr lang="en-US" dirty="0"/>
              <a:t>points (</a:t>
            </a:r>
            <a:r>
              <a:rPr lang="el-GR" dirty="0"/>
              <a:t>σημεία προσπέλασης υπηρεσίας)</a:t>
            </a:r>
          </a:p>
          <a:p>
            <a:r>
              <a:rPr lang="el-GR" u="sng" dirty="0"/>
              <a:t>Υπηρεσία:</a:t>
            </a:r>
            <a:r>
              <a:rPr lang="el-GR" dirty="0"/>
              <a:t> προσφέρεται στο πιο πάνω επίπεδο</a:t>
            </a:r>
          </a:p>
          <a:p>
            <a:r>
              <a:rPr lang="el-GR" u="sng" dirty="0"/>
              <a:t>Υποθέσεις:</a:t>
            </a:r>
            <a:r>
              <a:rPr lang="el-GR" dirty="0"/>
              <a:t> σχετικά με τις υπηρεσίες των κατώτερων επιπέδων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896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Λεξιλόγιο και Μορφοποίηση (1/2)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Μέθοδοι μορφοποίησης πρωτοκόλλων:</a:t>
            </a:r>
          </a:p>
          <a:p>
            <a:pPr lvl="1"/>
            <a:r>
              <a:rPr lang="en-US" u="sng" dirty="0"/>
              <a:t>Bit oriented: </a:t>
            </a:r>
            <a:r>
              <a:rPr lang="el-GR" dirty="0"/>
              <a:t>σειρές από </a:t>
            </a:r>
            <a:r>
              <a:rPr lang="en-US" dirty="0"/>
              <a:t>bits</a:t>
            </a:r>
            <a:endParaRPr lang="el-GR" dirty="0"/>
          </a:p>
          <a:p>
            <a:pPr lvl="2"/>
            <a:r>
              <a:rPr lang="el-GR" dirty="0"/>
              <a:t>01100110|00110010010100110|10001010</a:t>
            </a:r>
          </a:p>
          <a:p>
            <a:pPr lvl="1"/>
            <a:r>
              <a:rPr lang="en-US" u="sng" dirty="0"/>
              <a:t>Character oriented:</a:t>
            </a:r>
            <a:r>
              <a:rPr lang="en-US" dirty="0"/>
              <a:t> </a:t>
            </a:r>
            <a:r>
              <a:rPr lang="el-GR" dirty="0"/>
              <a:t>πολλαπλά </a:t>
            </a:r>
            <a:r>
              <a:rPr lang="en-US" dirty="0"/>
              <a:t>bits </a:t>
            </a:r>
            <a:r>
              <a:rPr lang="el-GR" dirty="0"/>
              <a:t>όπου αντιπροσωπεύουν έναν χαρακτήρα </a:t>
            </a:r>
          </a:p>
          <a:p>
            <a:pPr lvl="1"/>
            <a:r>
              <a:rPr lang="en-US" u="sng" dirty="0"/>
              <a:t>Byte count oriented: </a:t>
            </a:r>
            <a:r>
              <a:rPr lang="el-GR" dirty="0"/>
              <a:t>Μετρά τον αριθμό των </a:t>
            </a:r>
            <a:r>
              <a:rPr lang="el-GR" dirty="0" err="1"/>
              <a:t>bytes</a:t>
            </a:r>
            <a:r>
              <a:rPr lang="el-GR" dirty="0"/>
              <a:t> προς μετάδοση αντί να χρησιμοποιεί χαρακτήρες ελέγχου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066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Λεξιλόγιο και Μορφοποίηση (2/2)</a:t>
            </a:r>
            <a:endParaRPr lang="en-US" dirty="0"/>
          </a:p>
        </p:txBody>
      </p:sp>
      <p:pic>
        <p:nvPicPr>
          <p:cNvPr id="3075" name="Picture 3" descr="Παράδειγμα - Λεξιλόγιο &amp; Μορφοποίηση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906" y="1988840"/>
            <a:ext cx="759551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Παράδειγμα - Λεξιλόγιο &amp; Μορφοποίηση</a:t>
            </a:r>
            <a:r>
              <a:rPr lang="en-US" dirty="0"/>
              <a:t> (source: </a:t>
            </a:r>
            <a:r>
              <a:rPr lang="el-GR" dirty="0"/>
              <a:t>Χ. Μπούρας, Πανεπιστημιακές Σημειώσεις στα Δίκτυα Δημόσιας Χρήσης και Διασύνδεσης Δικτύων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27370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Βασικές σχεδιαστικές αρχές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Αξιοπιστία (</a:t>
            </a:r>
            <a:r>
              <a:rPr lang="en-US" dirty="0"/>
              <a:t>Reliability)</a:t>
            </a:r>
            <a:endParaRPr lang="el-GR" dirty="0"/>
          </a:p>
          <a:p>
            <a:r>
              <a:rPr lang="el-GR" dirty="0"/>
              <a:t>Ανθεκτικότητα (</a:t>
            </a:r>
            <a:r>
              <a:rPr lang="en-US" dirty="0"/>
              <a:t>Robustness)</a:t>
            </a:r>
            <a:endParaRPr lang="el-GR" dirty="0"/>
          </a:p>
          <a:p>
            <a:r>
              <a:rPr lang="el-GR" dirty="0"/>
              <a:t>Ασφάλεια (</a:t>
            </a:r>
            <a:r>
              <a:rPr lang="en-US" dirty="0"/>
              <a:t>Security)</a:t>
            </a:r>
            <a:endParaRPr lang="el-GR" dirty="0"/>
          </a:p>
          <a:p>
            <a:r>
              <a:rPr lang="el-GR" dirty="0" err="1"/>
              <a:t>Εξελιξιμότητα</a:t>
            </a:r>
            <a:r>
              <a:rPr lang="el-GR" dirty="0"/>
              <a:t> (</a:t>
            </a:r>
            <a:r>
              <a:rPr lang="en-US" dirty="0" err="1"/>
              <a:t>Evolvability</a:t>
            </a:r>
            <a:r>
              <a:rPr lang="el-GR" dirty="0"/>
              <a:t>)</a:t>
            </a:r>
          </a:p>
          <a:p>
            <a:r>
              <a:rPr lang="el-GR" dirty="0"/>
              <a:t>Απλότητα (</a:t>
            </a:r>
            <a:r>
              <a:rPr lang="en-US" dirty="0"/>
              <a:t>Simplicity</a:t>
            </a:r>
            <a:r>
              <a:rPr lang="el-GR" dirty="0"/>
              <a:t>)</a:t>
            </a:r>
          </a:p>
          <a:p>
            <a:r>
              <a:rPr lang="en-US" dirty="0"/>
              <a:t>Modularity</a:t>
            </a:r>
            <a:endParaRPr lang="el-GR" dirty="0"/>
          </a:p>
          <a:p>
            <a:r>
              <a:rPr lang="el-GR" dirty="0"/>
              <a:t>Σωστή μορφοποίηση </a:t>
            </a:r>
            <a:r>
              <a:rPr lang="en-US" dirty="0"/>
              <a:t>(Well-formed)</a:t>
            </a:r>
            <a:endParaRPr lang="el-GR" dirty="0"/>
          </a:p>
          <a:p>
            <a:r>
              <a:rPr lang="el-GR" dirty="0"/>
              <a:t>Συνέπεια (</a:t>
            </a:r>
            <a:r>
              <a:rPr lang="en-US" dirty="0"/>
              <a:t>Consistency</a:t>
            </a:r>
            <a:r>
              <a:rPr lang="el-GR" dirty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Αξιοπιστία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 βασικός στόχος ενός πρωτοκόλλου είναι ο συγχρονισμός (</a:t>
            </a:r>
            <a:r>
              <a:rPr lang="el-GR" dirty="0" err="1"/>
              <a:t>synchronization</a:t>
            </a:r>
            <a:r>
              <a:rPr lang="el-GR" dirty="0"/>
              <a:t>) της κατάστασης μεταξύ δύο ή περισσοτέρων κόμβων</a:t>
            </a:r>
          </a:p>
          <a:p>
            <a:r>
              <a:rPr lang="el-GR" dirty="0"/>
              <a:t>Για να είναι αξιόπιστος ο συγχρονισμός, πρέπει να μπορεί να επιτευχθεί με τον ελάχιστο αριθμό ανταλλαγής μηνυμάτων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Περιεχόμενα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Εισαγωγή</a:t>
            </a:r>
            <a:endParaRPr lang="en-US" dirty="0"/>
          </a:p>
          <a:p>
            <a:r>
              <a:rPr lang="el-GR" dirty="0"/>
              <a:t>Στοιχεία πρωτοκόλλου</a:t>
            </a:r>
            <a:endParaRPr lang="en-US" dirty="0"/>
          </a:p>
          <a:p>
            <a:r>
              <a:rPr lang="el-GR" dirty="0"/>
              <a:t>Στόχοι</a:t>
            </a:r>
            <a:endParaRPr lang="en-US" dirty="0"/>
          </a:p>
          <a:p>
            <a:r>
              <a:rPr lang="el-GR" dirty="0"/>
              <a:t>Σχεδιαστικές αρχές</a:t>
            </a:r>
            <a:endParaRPr lang="en-US" dirty="0"/>
          </a:p>
          <a:p>
            <a:r>
              <a:rPr lang="el-GR" dirty="0"/>
              <a:t>Μηχανισμοί ελέγχου</a:t>
            </a:r>
          </a:p>
          <a:p>
            <a:r>
              <a:rPr lang="el-GR" dirty="0"/>
              <a:t>Προσδιορισμός προδιαγραφών (</a:t>
            </a:r>
            <a:r>
              <a:rPr lang="en-US" dirty="0"/>
              <a:t>Specification</a:t>
            </a:r>
            <a:r>
              <a:rPr lang="el-GR" dirty="0"/>
              <a:t>)</a:t>
            </a:r>
          </a:p>
          <a:p>
            <a:r>
              <a:rPr lang="el-GR" altLang="en-US" dirty="0"/>
              <a:t>Ανάπτυξη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Πιθανά προβλήματα αξιοπιστίας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Πρόβλημα στην επικοινωνία από την επίδραση ενός συνδέσμου (λάθη στα </a:t>
            </a:r>
            <a:r>
              <a:rPr lang="el-GR" dirty="0" err="1"/>
              <a:t>bits</a:t>
            </a:r>
            <a:r>
              <a:rPr lang="el-GR" dirty="0"/>
              <a:t>, απώλειες πλαισίων, καθυστερήσεις κ.ά.) </a:t>
            </a:r>
          </a:p>
          <a:p>
            <a:r>
              <a:rPr lang="el-GR" dirty="0"/>
              <a:t>Πρόβλημα σε ένα </a:t>
            </a:r>
            <a:r>
              <a:rPr lang="el-GR" dirty="0" err="1"/>
              <a:t>router</a:t>
            </a:r>
            <a:r>
              <a:rPr lang="el-GR" dirty="0"/>
              <a:t> (όπως απώλεια πακέτων, καταστροφή πακέτων, καθυστέρηση ενός πακέτου </a:t>
            </a:r>
            <a:r>
              <a:rPr lang="el-GR" dirty="0" err="1"/>
              <a:t>κ.ά</a:t>
            </a:r>
            <a:r>
              <a:rPr lang="el-GR" dirty="0"/>
              <a:t>)</a:t>
            </a:r>
          </a:p>
          <a:p>
            <a:r>
              <a:rPr lang="el-GR" dirty="0"/>
              <a:t>Σφάλματα στο δίκτυο (συγκρούσεις, συμφόρηση, </a:t>
            </a:r>
            <a:r>
              <a:rPr lang="el-GR" dirty="0" err="1"/>
              <a:t>routing</a:t>
            </a:r>
            <a:r>
              <a:rPr lang="el-GR" dirty="0"/>
              <a:t> </a:t>
            </a:r>
            <a:r>
              <a:rPr lang="el-GR" dirty="0" err="1"/>
              <a:t>loops</a:t>
            </a:r>
            <a:r>
              <a:rPr lang="el-GR" dirty="0"/>
              <a:t>, μη διαθεσιμότητα δικτύου </a:t>
            </a:r>
            <a:r>
              <a:rPr lang="el-GR" dirty="0" err="1"/>
              <a:t>κ.ά</a:t>
            </a:r>
            <a:r>
              <a:rPr lang="el-GR" dirty="0"/>
              <a:t>)</a:t>
            </a:r>
          </a:p>
          <a:p>
            <a:r>
              <a:rPr lang="el-GR" dirty="0"/>
              <a:t>Σφάλματα στον παραλήπτη (απώλεια πακέτων εξαιτίας </a:t>
            </a:r>
            <a:r>
              <a:rPr lang="el-GR" dirty="0" err="1"/>
              <a:t>buffer</a:t>
            </a:r>
            <a:r>
              <a:rPr lang="el-GR" dirty="0"/>
              <a:t> </a:t>
            </a:r>
            <a:r>
              <a:rPr lang="el-GR" dirty="0" err="1"/>
              <a:t>overflow</a:t>
            </a:r>
            <a:r>
              <a:rPr lang="el-GR" dirty="0"/>
              <a:t>, αποτυχία κάποιας εφαρμογής, δυσλειτουργίες </a:t>
            </a:r>
            <a:r>
              <a:rPr lang="el-GR" dirty="0" err="1"/>
              <a:t>κ.ά</a:t>
            </a:r>
            <a:r>
              <a:rPr lang="el-GR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Συμβιβασμοί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Πιθανώς να πρέπει να ληφθούν κάποιες αποφάσεις που θα αυξήσουν την αξιοπιστία, αλλά θα μειώσουν την απόδοση σε άλλους τομείς</a:t>
            </a:r>
          </a:p>
          <a:p>
            <a:r>
              <a:rPr lang="el-GR" dirty="0"/>
              <a:t>Η κυριότερη είναι η επιβάρυνση στην καθυστέρηση προκειμένου να διευθετηθούν παραπάνω διεργασίες που θα απαιτήσουν μεγαλύτερο φόρτο επεξεργασίας</a:t>
            </a:r>
          </a:p>
          <a:p>
            <a:r>
              <a:rPr lang="el-GR" dirty="0"/>
              <a:t>Οι πιο σημαντικές είναι η κωδικοποίηση και αποκωδικοποίηση της αρχικής πληροφορίας για τον έλεγχο των λαθών και έλεγχοι που επιβάλλουν κάποιες τεχνικές ανίχνευσης ή διόρθωσης λαθών</a:t>
            </a:r>
          </a:p>
          <a:p>
            <a:r>
              <a:rPr lang="el-GR" dirty="0"/>
              <a:t>Επιπλέον, προκειμένου να γίνει έλεγχος λαθών μεταφέρεται μεγαλύτερο μέγεθος πληροφορίας, επομένως απαιτείται περισσότερος χρόνος για τη μετάδοση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Μηχανισμοί ελέγχου αξιοπιστίας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Ο μηχανισμός ελέγχου αξιοπιστίας επιλέγεται σε σχέση με</a:t>
            </a:r>
            <a:r>
              <a:rPr lang="en-US" dirty="0"/>
              <a:t>:</a:t>
            </a:r>
            <a:r>
              <a:rPr lang="el-GR" dirty="0"/>
              <a:t> </a:t>
            </a:r>
          </a:p>
          <a:p>
            <a:pPr lvl="1"/>
            <a:r>
              <a:rPr lang="el-GR" dirty="0"/>
              <a:t>την εφαρμογή και τη σημασία της</a:t>
            </a:r>
          </a:p>
          <a:p>
            <a:pPr lvl="1"/>
            <a:r>
              <a:rPr lang="el-GR" dirty="0"/>
              <a:t>το περιβάλλον λειτουργίας (π.χ. συχνότητα σφαλμάτων)</a:t>
            </a:r>
          </a:p>
          <a:p>
            <a:pPr lvl="1"/>
            <a:r>
              <a:rPr lang="el-GR" dirty="0"/>
              <a:t>την εγκατάσταση της επικοινωνίας (για παράδειγμα ο αριθμός των παραληπτών)</a:t>
            </a:r>
          </a:p>
          <a:p>
            <a:r>
              <a:rPr lang="el-GR" dirty="0"/>
              <a:t>Χωρίζονται σε:</a:t>
            </a:r>
          </a:p>
          <a:p>
            <a:pPr lvl="1"/>
            <a:r>
              <a:rPr lang="el-GR" dirty="0"/>
              <a:t>Μηχανισμούς εύρεσης λαθών </a:t>
            </a:r>
            <a:r>
              <a:rPr lang="en-US" dirty="0"/>
              <a:t>(error detection) </a:t>
            </a:r>
            <a:endParaRPr lang="el-GR" dirty="0"/>
          </a:p>
          <a:p>
            <a:pPr lvl="1"/>
            <a:r>
              <a:rPr lang="el-GR" dirty="0"/>
              <a:t>Μηχανισμούς διόρθωσης λαθών (</a:t>
            </a:r>
            <a:r>
              <a:rPr lang="el-GR" dirty="0" err="1"/>
              <a:t>error</a:t>
            </a:r>
            <a:r>
              <a:rPr lang="el-GR" dirty="0"/>
              <a:t> </a:t>
            </a:r>
            <a:r>
              <a:rPr lang="el-GR" dirty="0" err="1"/>
              <a:t>correction</a:t>
            </a:r>
            <a:r>
              <a:rPr lang="el-GR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Μηχανισμοί εύρεσης λαθών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Για να βρούμε λάθη σε επίπεδο bit ή σε επίπεδο πλαισίου (</a:t>
            </a:r>
            <a:r>
              <a:rPr lang="el-GR" dirty="0" err="1"/>
              <a:t>frame</a:t>
            </a:r>
            <a:r>
              <a:rPr lang="el-GR" dirty="0"/>
              <a:t>) σε ένα πακέτο, οι γνωστότεροι μηχανισμοί χρησιμοποιούν:</a:t>
            </a:r>
          </a:p>
          <a:p>
            <a:pPr lvl="1"/>
            <a:r>
              <a:rPr lang="en-US" dirty="0"/>
              <a:t>Checksums,</a:t>
            </a:r>
            <a:endParaRPr lang="el-GR" dirty="0"/>
          </a:p>
          <a:p>
            <a:pPr lvl="1"/>
            <a:r>
              <a:rPr lang="en-US" dirty="0"/>
              <a:t>CRCs (Cyclic Redundancy Check Code)</a:t>
            </a:r>
            <a:endParaRPr lang="el-GR" dirty="0"/>
          </a:p>
          <a:p>
            <a:pPr lvl="1"/>
            <a:r>
              <a:rPr lang="en-US" dirty="0"/>
              <a:t>MACs (Medium Access Control)</a:t>
            </a:r>
            <a:endParaRPr lang="el-GR" dirty="0"/>
          </a:p>
          <a:p>
            <a:r>
              <a:rPr lang="el-GR" dirty="0"/>
              <a:t>Για την ανακάλυψη μη ληφθέντων πακέτων χρησιμοποιούνται: </a:t>
            </a:r>
          </a:p>
          <a:p>
            <a:pPr lvl="1"/>
            <a:r>
              <a:rPr lang="en-US" dirty="0"/>
              <a:t>Sequence numbers (SN)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Μηχανισμοί διόρθωσης λαθών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Απ</a:t>
            </a:r>
            <a:r>
              <a:rPr lang="en-US" dirty="0" err="1"/>
              <a:t>λό</a:t>
            </a:r>
            <a:r>
              <a:rPr lang="en-US" dirty="0"/>
              <a:t> Lock-Step </a:t>
            </a:r>
            <a:r>
              <a:rPr lang="el-GR" dirty="0"/>
              <a:t>Πρωτόκολλο</a:t>
            </a:r>
            <a:r>
              <a:rPr lang="en-US" dirty="0"/>
              <a:t> (simple Lock-Step protocol) </a:t>
            </a:r>
            <a:endParaRPr lang="el-GR" dirty="0"/>
          </a:p>
          <a:p>
            <a:r>
              <a:rPr lang="en-US" dirty="0" err="1"/>
              <a:t>Αθροιστικό</a:t>
            </a:r>
            <a:r>
              <a:rPr lang="en-US" dirty="0"/>
              <a:t> ACK </a:t>
            </a:r>
            <a:r>
              <a:rPr lang="en-US" dirty="0" err="1"/>
              <a:t>με</a:t>
            </a:r>
            <a:r>
              <a:rPr lang="en-US" dirty="0"/>
              <a:t> Go-back-N (Cumulative ACK with Go-back-N) </a:t>
            </a:r>
            <a:endParaRPr lang="el-GR" dirty="0"/>
          </a:p>
          <a:p>
            <a:r>
              <a:rPr lang="el-GR" dirty="0"/>
              <a:t>Επιλεκτικά </a:t>
            </a:r>
            <a:r>
              <a:rPr lang="en-US" dirty="0"/>
              <a:t>ACKs (Selective Acknowledgements) </a:t>
            </a:r>
            <a:endParaRPr lang="el-GR" dirty="0"/>
          </a:p>
          <a:p>
            <a:r>
              <a:rPr lang="el-GR" dirty="0"/>
              <a:t>Απλό </a:t>
            </a:r>
            <a:r>
              <a:rPr lang="en-US" dirty="0"/>
              <a:t>NACK </a:t>
            </a:r>
            <a:r>
              <a:rPr lang="el-GR" dirty="0"/>
              <a:t>Πρωτόκολλο (</a:t>
            </a:r>
            <a:r>
              <a:rPr lang="en-US" dirty="0"/>
              <a:t>Simple Negative ACK Protocol)</a:t>
            </a:r>
            <a:endParaRPr lang="el-GR" dirty="0"/>
          </a:p>
          <a:p>
            <a:r>
              <a:rPr lang="en-US" dirty="0"/>
              <a:t>Forward Error Correction (FEC)</a:t>
            </a:r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Απλό </a:t>
            </a:r>
            <a:r>
              <a:rPr lang="en-US" dirty="0"/>
              <a:t>Lock-Step </a:t>
            </a:r>
            <a:r>
              <a:rPr lang="el-GR" dirty="0"/>
              <a:t>Πρωτόκολλο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Τα δεδομένα αποστέλλονται και περιμένουμε για επιβεβαίωση (</a:t>
            </a:r>
            <a:r>
              <a:rPr lang="el-GR" dirty="0" err="1"/>
              <a:t>acknowledgment</a:t>
            </a:r>
            <a:r>
              <a:rPr lang="el-GR" dirty="0"/>
              <a:t> ή ACK) </a:t>
            </a:r>
          </a:p>
          <a:p>
            <a:r>
              <a:rPr lang="en-US" dirty="0"/>
              <a:t>H</a:t>
            </a:r>
            <a:r>
              <a:rPr lang="el-GR" dirty="0"/>
              <a:t> κάθε πλευρά λειτουργεί μόνο όταν η άλλη πλευρά έχει ολοκληρώσει τη δράση της</a:t>
            </a:r>
          </a:p>
          <a:p>
            <a:r>
              <a:rPr lang="el-GR" dirty="0"/>
              <a:t>Εάν ο αποστολέας δεν λάβει βεβαίωση μέσα σε ένα ορισμένο χρονικό διάστημα </a:t>
            </a:r>
            <a:r>
              <a:rPr lang="en-US" dirty="0"/>
              <a:t>(timeout) </a:t>
            </a:r>
            <a:r>
              <a:rPr lang="el-GR" dirty="0"/>
              <a:t>αναμεταδίδει το τελευταίο πακέτο </a:t>
            </a:r>
            <a:r>
              <a:rPr lang="en-US" dirty="0"/>
              <a:t>(retransmission) </a:t>
            </a:r>
          </a:p>
          <a:p>
            <a:r>
              <a:rPr lang="el-GR" dirty="0"/>
              <a:t>Απλό αλλά και πολύ περιοριστικό </a:t>
            </a:r>
          </a:p>
          <a:p>
            <a:r>
              <a:rPr lang="pt-BR" dirty="0"/>
              <a:t>Πα</a:t>
            </a:r>
            <a:r>
              <a:rPr lang="pt-BR" dirty="0" err="1"/>
              <a:t>ράδειγμ</a:t>
            </a:r>
            <a:r>
              <a:rPr lang="pt-BR" dirty="0"/>
              <a:t>α</a:t>
            </a:r>
            <a:r>
              <a:rPr lang="el-GR" dirty="0"/>
              <a:t> εφαρμογής</a:t>
            </a:r>
            <a:r>
              <a:rPr lang="pt-BR" dirty="0"/>
              <a:t>: Trivial File </a:t>
            </a:r>
            <a:r>
              <a:rPr lang="pt-BR" dirty="0" err="1"/>
              <a:t>Transfer</a:t>
            </a:r>
            <a:r>
              <a:rPr lang="pt-BR" dirty="0"/>
              <a:t> Protocol (TFTP)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Αθροιστικό </a:t>
            </a:r>
            <a:r>
              <a:rPr lang="en-US" dirty="0"/>
              <a:t>ACK </a:t>
            </a:r>
            <a:r>
              <a:rPr lang="el-GR" dirty="0"/>
              <a:t>με </a:t>
            </a:r>
            <a:r>
              <a:rPr lang="en-US" dirty="0"/>
              <a:t>Go-back-N</a:t>
            </a:r>
            <a:r>
              <a:rPr lang="el-GR" dirty="0"/>
              <a:t> (1/2)</a:t>
            </a:r>
            <a:r>
              <a:rPr lang="en-US" dirty="0"/>
              <a:t>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Μηχανισμός βασισμένος σε παράθυρα που επιτρέπει τη μετάδοση πολλών πλαισίων</a:t>
            </a:r>
          </a:p>
          <a:p>
            <a:r>
              <a:rPr lang="el-GR" dirty="0"/>
              <a:t>Είναι μια ειδική περίπτωση του </a:t>
            </a:r>
            <a:r>
              <a:rPr lang="el-GR" dirty="0" err="1"/>
              <a:t>Sliding</a:t>
            </a:r>
            <a:r>
              <a:rPr lang="el-GR" dirty="0"/>
              <a:t> </a:t>
            </a:r>
            <a:r>
              <a:rPr lang="el-GR" dirty="0" err="1"/>
              <a:t>Window</a:t>
            </a:r>
            <a:r>
              <a:rPr lang="el-GR" dirty="0"/>
              <a:t> Protocol με το μέγεθος του παραθύρου μετάδοσης να είναι Ν και του παραθύρου λήψης 1</a:t>
            </a:r>
          </a:p>
          <a:p>
            <a:r>
              <a:rPr lang="el-GR" dirty="0"/>
              <a:t>Ο αποστολέας συνεχίζει να στέλνει έναν αριθμό πλαισίων που καθορίζονται από το μέγεθος του παραθύρου, ακόμη και χωρίς να λάβει επιβεβαίωση (ACK) πακέτου από το δέκτη</a:t>
            </a:r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Αθροιστικό </a:t>
            </a:r>
            <a:r>
              <a:rPr lang="en-US" dirty="0"/>
              <a:t>ACK </a:t>
            </a:r>
            <a:r>
              <a:rPr lang="el-GR" dirty="0"/>
              <a:t>με </a:t>
            </a:r>
            <a:r>
              <a:rPr lang="en-US" dirty="0"/>
              <a:t>Go-back-N</a:t>
            </a:r>
            <a:r>
              <a:rPr lang="el-GR" dirty="0"/>
              <a:t> (2/2)</a:t>
            </a:r>
            <a:r>
              <a:rPr lang="en-US" dirty="0"/>
              <a:t> 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Τα πλαίσια είναι αριθμημένα</a:t>
            </a:r>
          </a:p>
          <a:p>
            <a:r>
              <a:rPr lang="el-GR" dirty="0"/>
              <a:t>Όταν ο δέκτης αναγνωρίζει ότι έλαβε σωστά ένα πλαίσιο με κάποιο αριθμό, αυτόματα σημαίνει ότι και όλα τα πλαίσια με μικρότερο αριθμό ελήφθησαν σωστά</a:t>
            </a:r>
          </a:p>
          <a:p>
            <a:r>
              <a:rPr lang="el-GR" dirty="0"/>
              <a:t>Μειονέκτημα: Δεν επιτρέπει το </a:t>
            </a:r>
            <a:r>
              <a:rPr lang="en-US" dirty="0"/>
              <a:t>acknowledgment </a:t>
            </a:r>
            <a:r>
              <a:rPr lang="el-GR" dirty="0"/>
              <a:t>οποιουδήποτε </a:t>
            </a:r>
            <a:r>
              <a:rPr lang="en-US" dirty="0" err="1"/>
              <a:t>n+k</a:t>
            </a:r>
            <a:r>
              <a:rPr lang="en-US" dirty="0"/>
              <a:t> </a:t>
            </a:r>
            <a:r>
              <a:rPr lang="el-GR" dirty="0"/>
              <a:t>πακέτου, αν το </a:t>
            </a:r>
            <a:r>
              <a:rPr lang="en-US" dirty="0"/>
              <a:t>n </a:t>
            </a:r>
            <a:r>
              <a:rPr lang="el-GR" dirty="0"/>
              <a:t>δεν έφτασε σωστά</a:t>
            </a:r>
          </a:p>
          <a:p>
            <a:r>
              <a:rPr lang="el-GR" u="sng" dirty="0"/>
              <a:t>Εφαρμογή:</a:t>
            </a:r>
            <a:r>
              <a:rPr lang="el-GR" dirty="0"/>
              <a:t> </a:t>
            </a:r>
            <a:r>
              <a:rPr lang="en-US" dirty="0"/>
              <a:t>TCP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76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Επιλεκτικά </a:t>
            </a:r>
            <a:r>
              <a:rPr lang="en-US" dirty="0"/>
              <a:t>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Βασισμένη σε παράθυρο αλλά με ρητή επιβεβαίωση των ληφθέντων πακέτων </a:t>
            </a:r>
          </a:p>
          <a:p>
            <a:r>
              <a:rPr lang="en-US" dirty="0"/>
              <a:t>O</a:t>
            </a:r>
            <a:r>
              <a:rPr lang="el-GR" dirty="0"/>
              <a:t> αποστολέας αναφέρει ρητά για ποια πακέτα πρέπει να επιβεβαιώσει ο δέκτης με </a:t>
            </a:r>
            <a:r>
              <a:rPr lang="en-US" dirty="0"/>
              <a:t>acknowledgment </a:t>
            </a:r>
            <a:r>
              <a:rPr lang="el-GR" dirty="0"/>
              <a:t>(είτε αρνητικά είτε θετικά)</a:t>
            </a:r>
            <a:endParaRPr lang="en-US" dirty="0"/>
          </a:p>
          <a:p>
            <a:r>
              <a:rPr lang="el-GR" u="sng" dirty="0"/>
              <a:t>Εφαρμογή:</a:t>
            </a:r>
            <a:r>
              <a:rPr lang="el-GR" dirty="0"/>
              <a:t> η προσέγγιση με επιλεκτικά θετικά </a:t>
            </a:r>
            <a:r>
              <a:rPr lang="en-US" dirty="0"/>
              <a:t>ACKs </a:t>
            </a:r>
            <a:r>
              <a:rPr lang="el-GR" dirty="0"/>
              <a:t>μπορεί να επιλεχθεί στο </a:t>
            </a:r>
            <a:r>
              <a:rPr lang="en-US" dirty="0"/>
              <a:t>TCP</a:t>
            </a:r>
            <a:r>
              <a:rPr lang="el-GR" dirty="0"/>
              <a:t> και είναι χρήσιμο στη διαδικτυακή πρόσβαση μέσω δορυφόρου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Απλό </a:t>
            </a:r>
            <a:r>
              <a:rPr lang="en-US" dirty="0"/>
              <a:t>NACK </a:t>
            </a:r>
            <a:r>
              <a:rPr lang="el-GR" dirty="0"/>
              <a:t>Πρωτόκολλο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Αισιόδοξη υπόθεση: </a:t>
            </a:r>
            <a:r>
              <a:rPr lang="el-GR" dirty="0"/>
              <a:t>τα πακέτα θα φθάσουν, άρα αναφέρουμε μόνο τις αποτυχίες </a:t>
            </a:r>
            <a:endParaRPr lang="en-US" dirty="0"/>
          </a:p>
          <a:p>
            <a:r>
              <a:rPr lang="el-GR" dirty="0"/>
              <a:t>Ο αποστολέας στέλνει επιβεβαίωση (</a:t>
            </a:r>
            <a:r>
              <a:rPr lang="en-US" dirty="0"/>
              <a:t>acknowledgment</a:t>
            </a:r>
            <a:r>
              <a:rPr lang="el-GR" dirty="0"/>
              <a:t>)</a:t>
            </a:r>
            <a:r>
              <a:rPr lang="en-US" dirty="0"/>
              <a:t> </a:t>
            </a:r>
            <a:r>
              <a:rPr lang="el-GR" dirty="0"/>
              <a:t>μόνο για πακέτα που ελήφθησαν λανθασμένα (</a:t>
            </a:r>
            <a:r>
              <a:rPr lang="el-GR" dirty="0" err="1"/>
              <a:t>Negative</a:t>
            </a:r>
            <a:r>
              <a:rPr lang="el-GR" dirty="0"/>
              <a:t> ACK) </a:t>
            </a:r>
          </a:p>
          <a:p>
            <a:r>
              <a:rPr lang="el-GR" dirty="0"/>
              <a:t>Εφαρμογή: Προτιμάται σε </a:t>
            </a:r>
            <a:r>
              <a:rPr lang="en-US" dirty="0"/>
              <a:t>reliable multicast </a:t>
            </a:r>
            <a:r>
              <a:rPr lang="el-GR" dirty="0"/>
              <a:t>πρωτόκολλα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Εισαγωγή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Τα πρώτα δίκτυα υπολογιστών προορίζονταν για να προσφέρουν περιορισμένες υπηρεσίες και να επιτυγχάνουν συνδέσεις σε μικρή κλίμακα</a:t>
            </a:r>
          </a:p>
          <a:p>
            <a:r>
              <a:rPr lang="el-GR" dirty="0"/>
              <a:t>Σε αυτό συνέτεινε το μεγάλο κόστος των υπολογιστών και η ακριβή ανάπτυξη συστημάτων δικτύων </a:t>
            </a:r>
            <a:endParaRPr lang="en-US" dirty="0"/>
          </a:p>
          <a:p>
            <a:r>
              <a:rPr lang="el-GR" dirty="0"/>
              <a:t>Η έλλειψη κάποιων </a:t>
            </a:r>
            <a:r>
              <a:rPr lang="el-GR" dirty="0" err="1"/>
              <a:t>standards</a:t>
            </a:r>
            <a:r>
              <a:rPr lang="el-GR" dirty="0"/>
              <a:t> έκανε απαγορευτική την επέκταση τέτοιων συστημάτων προκειμένου να συνδεθούν με άλλα διαφορετικά συστήματα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Forward Error Correction </a:t>
            </a:r>
            <a:r>
              <a:rPr lang="el-GR" dirty="0"/>
              <a:t>- </a:t>
            </a:r>
            <a:r>
              <a:rPr lang="en-US" dirty="0"/>
              <a:t>FEC</a:t>
            </a:r>
            <a:r>
              <a:rPr lang="el-GR" dirty="0"/>
              <a:t> (1/2)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u="sng" dirty="0"/>
              <a:t>Βασική υπόθεση:</a:t>
            </a:r>
            <a:r>
              <a:rPr lang="el-GR" dirty="0"/>
              <a:t> θα συμβούν λάθη </a:t>
            </a:r>
          </a:p>
          <a:p>
            <a:r>
              <a:rPr lang="el-GR" dirty="0"/>
              <a:t>Στο </a:t>
            </a:r>
            <a:r>
              <a:rPr lang="en-US" dirty="0"/>
              <a:t>FEC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/>
              <a:t>ο αποστολέας κωδικοποιεί το μήνυμα με πλεονάζουσα πληροφορία (</a:t>
            </a:r>
            <a:r>
              <a:rPr lang="en-US" dirty="0"/>
              <a:t>overhead</a:t>
            </a:r>
            <a:r>
              <a:rPr lang="el-GR" dirty="0"/>
              <a:t>) χρησιμοποιώντας κώδικα διόρθωσης σφαλμάτων</a:t>
            </a:r>
          </a:p>
          <a:p>
            <a:r>
              <a:rPr lang="el-GR" dirty="0"/>
              <a:t>Η πληροφορία επιτρέπει στον δέκτη να ανιχνεύσει έναν περιορισμένο αριθμό λαθών στο μήνυμα, και συχνά να διορθώσει αυτά τα λάθη, χωρίς αναμετάδοση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Forward Error Correction </a:t>
            </a:r>
            <a:r>
              <a:rPr lang="el-GR" dirty="0"/>
              <a:t>- </a:t>
            </a:r>
            <a:r>
              <a:rPr lang="en-US" dirty="0"/>
              <a:t>FEC</a:t>
            </a:r>
            <a:r>
              <a:rPr lang="el-GR" dirty="0"/>
              <a:t>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u="sng" dirty="0"/>
              <a:t>Πλεονέκτημα: </a:t>
            </a:r>
            <a:r>
              <a:rPr lang="el-GR" dirty="0"/>
              <a:t>Μειώνεται σημαντικά η καθυστέρηση αφού δε χρειάζεται να περιμένουμε για NACK ή </a:t>
            </a:r>
            <a:r>
              <a:rPr lang="el-GR" dirty="0" err="1"/>
              <a:t>timeout</a:t>
            </a:r>
            <a:r>
              <a:rPr lang="el-GR" dirty="0"/>
              <a:t> </a:t>
            </a:r>
            <a:endParaRPr lang="el-GR" u="sng" dirty="0"/>
          </a:p>
          <a:p>
            <a:r>
              <a:rPr lang="el-GR" u="sng" dirty="0"/>
              <a:t>Μειονέκτημα: </a:t>
            </a:r>
            <a:r>
              <a:rPr lang="el-GR" dirty="0"/>
              <a:t>Αυξάνονται οι απαιτήσεις σε </a:t>
            </a:r>
            <a:r>
              <a:rPr lang="el-GR" dirty="0" err="1"/>
              <a:t>bandwidth</a:t>
            </a:r>
            <a:r>
              <a:rPr lang="el-GR" dirty="0"/>
              <a:t> λόγω αποστολής πλεονασματικής πληροφορίας (αύξηση </a:t>
            </a:r>
            <a:r>
              <a:rPr lang="el-GR" dirty="0" err="1"/>
              <a:t>overhead</a:t>
            </a:r>
            <a:r>
              <a:rPr lang="el-GR" dirty="0"/>
              <a:t>)</a:t>
            </a:r>
          </a:p>
          <a:p>
            <a:r>
              <a:rPr lang="el-GR" u="sng" dirty="0"/>
              <a:t>Εφαρμογή: </a:t>
            </a:r>
            <a:r>
              <a:rPr lang="el-GR" dirty="0"/>
              <a:t>σε μεταδόσεις </a:t>
            </a:r>
            <a:r>
              <a:rPr lang="en-US" dirty="0"/>
              <a:t>multicast </a:t>
            </a:r>
            <a:r>
              <a:rPr lang="el-GR" dirty="0"/>
              <a:t>ή σε εφαρμογές όπου η καθυστέρηση είναι κρίσιμος παράγοντας</a:t>
            </a:r>
          </a:p>
        </p:txBody>
      </p:sp>
    </p:spTree>
    <p:extLst>
      <p:ext uri="{BB962C8B-B14F-4D97-AF65-F5344CB8AC3E}">
        <p14:creationId xmlns:p14="http://schemas.microsoft.com/office/powerpoint/2010/main" val="36208448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Χαλάρωση των απαιτήσεων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Προκειμένου να μειωθούν οι απαιτήσεις αξιοπιστίας προς όφελος της απόδοσης σε άλλους τομείς, πιθανές ενέργειες περιλαμβάνουν τη χαλάρωση των απαιτήσεων σε μη κρίσιμους τομείς, όπως:</a:t>
            </a:r>
          </a:p>
          <a:p>
            <a:pPr lvl="1"/>
            <a:r>
              <a:rPr lang="el-GR" dirty="0"/>
              <a:t>Δεν είναι απαραίτητο για όλους τους κόμβους να παίρνουν όλες τις πληροφορίες </a:t>
            </a:r>
          </a:p>
          <a:p>
            <a:pPr lvl="1"/>
            <a:r>
              <a:rPr lang="el-GR" dirty="0"/>
              <a:t>Παροχή CRC και/ή FEC μόνο στα σημαντικά τμήματα του πακέτου</a:t>
            </a:r>
          </a:p>
          <a:p>
            <a:pPr lvl="1"/>
            <a:r>
              <a:rPr lang="el-GR" dirty="0"/>
              <a:t>Χαλάρωση σε θέματα που αφορούν την ακολουθιακή μετάδοση των δεδομένων και στις συγκρούσεις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Ανθεκτικότητα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Το πρωτόκολλο πρέπει να εξασφαλίζει τη σωστή εκτέλεσή του κάτω από όλες τις πιθανές συνθήκες</a:t>
            </a:r>
          </a:p>
          <a:p>
            <a:r>
              <a:rPr lang="el-GR"/>
              <a:t>Ο σχεδιασμός του οφείλει να γίνει:</a:t>
            </a:r>
          </a:p>
          <a:p>
            <a:pPr lvl="1"/>
            <a:r>
              <a:rPr lang="el-GR"/>
              <a:t>Θεωρώντας τις ελάχιστες γνώσεις σχετικά με το περιβάλλον </a:t>
            </a:r>
          </a:p>
          <a:p>
            <a:pPr lvl="1"/>
            <a:r>
              <a:rPr lang="el-GR"/>
              <a:t>Αποφεύγοντας εξαρτήσεις από άλλα στοιχεία του πρωτοκόλλου, παραμέτρους συστήματος κλπ.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3705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Εξελιξιμότητα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err="1"/>
              <a:t>Εξελιξιμότητα</a:t>
            </a:r>
            <a:r>
              <a:rPr lang="el-GR" dirty="0"/>
              <a:t> είναι η ικανότητα να εξελίσσεσαι εύκολα και χωρίς σημαντικά προβλήματα είτε προσαρμοζόμενος στο εξελισσόμενο περιβάλλον, είτε αφομοιώνοντας μη προβλέψιμες απαιτήσεις</a:t>
            </a:r>
          </a:p>
          <a:p>
            <a:r>
              <a:rPr lang="el-GR" dirty="0"/>
              <a:t>Η σχεδίαση πρωτοκόλλων είναι καταδικασμένη σε αρκετά λάθη αφού η βελτιστοποίηση γίνεται με βάση το άγνωστο μέλλον και τα πρωτόκολλα χρειάζονται μερικά χρόνια μέχρι να φθάσουν στην αγορά</a:t>
            </a:r>
          </a:p>
          <a:p>
            <a:pPr lvl="1"/>
            <a:r>
              <a:rPr lang="el-GR" u="sng" dirty="0"/>
              <a:t>Παράδειγμα:</a:t>
            </a:r>
            <a:r>
              <a:rPr lang="el-GR" dirty="0"/>
              <a:t> το IP </a:t>
            </a:r>
            <a:r>
              <a:rPr lang="el-GR" dirty="0" err="1"/>
              <a:t>multicast</a:t>
            </a:r>
            <a:r>
              <a:rPr lang="el-GR" dirty="0"/>
              <a:t> στο </a:t>
            </a:r>
            <a:r>
              <a:rPr lang="en-US" dirty="0"/>
              <a:t>IP</a:t>
            </a:r>
            <a:r>
              <a:rPr lang="el-GR" dirty="0"/>
              <a:t>, απέτυχε μεν σε παγκόσμιο επίπεδο ανάπτυξης, δουλεύει δε σε εταιρικά δίκτυα ή σε ειδικά περιβάλλοντα (π.χ. ακαδημαϊκό)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Απλότητα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Ένα καλά δομημένο πρωτόκολλο πρέπει να μπορεί να κατασκευαστεί από ένα μικρό αριθμό καλά σχεδιασμένων και καλά ορισμένων μικρότερων μερών</a:t>
            </a:r>
          </a:p>
          <a:p>
            <a:r>
              <a:rPr lang="el-GR" dirty="0"/>
              <a:t>Για την κατανόηση του πρωτοκόλλου θα πρέπει να αρκεί η κατανόηση των μερών από τα οποία είναι κατασκευασμένο και του τρόπου με τον οποίο αυτά αλληλεπιδρούν</a:t>
            </a:r>
          </a:p>
          <a:p>
            <a:r>
              <a:rPr lang="el-GR" dirty="0"/>
              <a:t>Τα παραπάνω ενσωματώνουν και τον σχεδιαστικό κανόνα για </a:t>
            </a:r>
            <a:r>
              <a:rPr lang="en-US" dirty="0"/>
              <a:t>modularity</a:t>
            </a:r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Modularity </a:t>
            </a:r>
            <a:r>
              <a:rPr lang="el-GR" dirty="0"/>
              <a:t>σημαίνει ότι ένα πρωτόκολλο που εκτελεί μια σύνθετη λειτουργία μπορεί να κατασκευαστεί από αλληλεπιδρώντα μικρότερα κομμάτια</a:t>
            </a:r>
          </a:p>
          <a:p>
            <a:r>
              <a:rPr lang="el-GR" dirty="0"/>
              <a:t>Κάθε κομμάτι μπορεί να θεωρηθεί ένα ελαφρύτερο πρωτόκολλο που μπορεί αυτόνομα να αναπτυχθεί, και να υλοποιηθεί, και να σχεδιαστεί σαν ανεξάρτητη οντότητα</a:t>
            </a:r>
          </a:p>
          <a:p>
            <a:r>
              <a:rPr lang="el-GR" dirty="0"/>
              <a:t>Το </a:t>
            </a:r>
            <a:r>
              <a:rPr lang="en-US" dirty="0"/>
              <a:t>modularity </a:t>
            </a:r>
            <a:r>
              <a:rPr lang="el-GR" dirty="0"/>
              <a:t>υποδηλώνει και τη διαστρωμάτωση του πρωτοκόλλου η οποία:</a:t>
            </a:r>
          </a:p>
          <a:p>
            <a:pPr lvl="1"/>
            <a:r>
              <a:rPr lang="el-GR" dirty="0"/>
              <a:t>Καθορίζει τα επίπεδα της αφαίρεσης </a:t>
            </a:r>
          </a:p>
          <a:p>
            <a:pPr lvl="1"/>
            <a:r>
              <a:rPr lang="el-GR" dirty="0"/>
              <a:t>Κατηγοριοποιεί σχετικές μεταξύ τους λειτουργίες </a:t>
            </a:r>
          </a:p>
          <a:p>
            <a:pPr lvl="1"/>
            <a:r>
              <a:rPr lang="el-GR" dirty="0"/>
              <a:t>Ορίζει μικρές και σαφώς καθορισμένες </a:t>
            </a:r>
            <a:r>
              <a:rPr lang="el-GR" dirty="0" err="1"/>
              <a:t>διεπαφές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286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Επίπεδα διαστρωμάτωσης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828504" y="5373216"/>
            <a:ext cx="5486400" cy="1015008"/>
          </a:xfrm>
        </p:spPr>
        <p:txBody>
          <a:bodyPr>
            <a:normAutofit fontScale="92500"/>
          </a:bodyPr>
          <a:lstStyle/>
          <a:p>
            <a:r>
              <a:rPr lang="el-GR" dirty="0"/>
              <a:t>Επικοινωνία μεταξύ επιπέδων διαστρωμάτωσης </a:t>
            </a:r>
          </a:p>
          <a:p>
            <a:r>
              <a:rPr lang="el-GR" sz="1600" dirty="0"/>
              <a:t>(πηγή: </a:t>
            </a:r>
            <a:r>
              <a:rPr lang="en-US" sz="1600" dirty="0"/>
              <a:t>https://en.wikipedia.org/wiki/OSI_model#/media/File:OSI-model-Communication.svg</a:t>
            </a:r>
            <a:r>
              <a:rPr lang="el-GR" sz="1600" dirty="0"/>
              <a:t>)</a:t>
            </a:r>
            <a:endParaRPr lang="en-US" sz="1600" dirty="0"/>
          </a:p>
        </p:txBody>
      </p:sp>
      <p:pic>
        <p:nvPicPr>
          <p:cNvPr id="3074" name="Picture 2" descr="Ορισμός και επικοινωνία στοιχείων διαστρωμάτωσης&#10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1870890"/>
            <a:ext cx="5761229" cy="3451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425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27584" y="5373216"/>
            <a:ext cx="7859216" cy="798984"/>
          </a:xfrm>
        </p:spPr>
        <p:txBody>
          <a:bodyPr>
            <a:normAutofit/>
          </a:bodyPr>
          <a:lstStyle/>
          <a:p>
            <a:r>
              <a:rPr lang="el-GR" dirty="0"/>
              <a:t>Η ενθυλάκωση είναι συνέπεια της διαστρωμάτωσης </a:t>
            </a:r>
            <a:r>
              <a:rPr lang="el-GR" sz="1700" dirty="0"/>
              <a:t>(</a:t>
            </a:r>
            <a:r>
              <a:rPr lang="en-US" sz="1700" dirty="0"/>
              <a:t>source</a:t>
            </a:r>
            <a:r>
              <a:rPr lang="el-GR" sz="1700" dirty="0"/>
              <a:t>: </a:t>
            </a:r>
            <a:r>
              <a:rPr lang="en-US" sz="1700" dirty="0"/>
              <a:t>https://commons.wikimedia.org/wiki/File:UDP_encapsulation.svg</a:t>
            </a:r>
            <a:r>
              <a:rPr lang="el-GR" sz="1700" dirty="0"/>
              <a:t>)</a:t>
            </a:r>
            <a:endParaRPr lang="en-US" sz="17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Ενθυλάκωση</a:t>
            </a:r>
            <a:endParaRPr lang="en-US" dirty="0"/>
          </a:p>
        </p:txBody>
      </p:sp>
      <p:pic>
        <p:nvPicPr>
          <p:cNvPr id="2050" name="Picture 2" descr="Η ενθυλάκωση είναι συνέπεια της διαστρωμάτωσης 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5212" y="1792263"/>
            <a:ext cx="5143959" cy="321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2520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Σωστή μορφοποίηση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Ένα καλοσχηματισμένο πρωτόκολλο δεν είναι υπερβολικά ή ελλιπώς προσδιορισμένο, δηλαδή δεν περιέχει αχρησιμοποίητο ή ελλιπή κώδικα αντίστοιχα</a:t>
            </a:r>
          </a:p>
          <a:p>
            <a:r>
              <a:rPr lang="el-GR" dirty="0"/>
              <a:t>Έχει καλώς ορισμένα όρια και δεν μπορεί να ξεπεράσει τα όρια του συστήματος, όπως περιορισμένη χωρητικότητα στις ουρές μηνυμάτων</a:t>
            </a:r>
          </a:p>
          <a:p>
            <a:r>
              <a:rPr lang="el-GR" dirty="0"/>
              <a:t>Έχει διαδικασίες για αυτό-σταθεροποίηση. Εάν ένα παροδικό σφάλμα αλλάξει αυθαίρετα την κατάσταση του πρωτοκόλλου, αυτό επιστρέφει σε μια επιθυμητή κατάσταση μέσα σε ένα πεπερασμένο αριθμό μεταβάσεων</a:t>
            </a:r>
          </a:p>
          <a:p>
            <a:r>
              <a:rPr lang="el-GR" dirty="0"/>
              <a:t>Είναι προσαρμόσιμο. Μπορεί για παράδειγμα να προσαρμόσει τον ρυθμό που τα δεδομένα αποστέλλονται στο ρυθμό με τον οποίο ο δέκτης μπορεί να τα αξιοποιεί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64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πρωτόκολλο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Προκειμένου να διασυνδέονται πολλά ετερογενή περιβάλλοντα πάνω από ένα κοινό μέσο, έγινε απαραίτητη η σύσταση </a:t>
            </a:r>
            <a:r>
              <a:rPr lang="el-GR" dirty="0" err="1"/>
              <a:t>standards</a:t>
            </a:r>
            <a:r>
              <a:rPr lang="el-GR" dirty="0"/>
              <a:t> που ορίζουν ακριβώς τον τρόπο σύνδεσης μεταξύ συνδρομητών και δικτύου</a:t>
            </a:r>
            <a:endParaRPr lang="en-US" dirty="0"/>
          </a:p>
          <a:p>
            <a:r>
              <a:rPr lang="el-GR" dirty="0"/>
              <a:t>Δηλαδή ένα σύνολο κανόνων που είναι συμφωνημένοι και από τα δυο μέρη και ελέγχει ή ενεργοποιεί τη σύνδεση, την επικοινωνία και τη μεταφορά δεδομένων μεταξύ τους</a:t>
            </a:r>
            <a:endParaRPr lang="en-US" dirty="0"/>
          </a:p>
          <a:p>
            <a:r>
              <a:rPr lang="el-GR" dirty="0"/>
              <a:t>Αυτό είναι ένα πρωτόκολλο επικοινωνίας και στην πιο απλή του μορφή, μπορεί να οριστεί σαν οι κανόνες που διέπουν το συντακτικό, τη σημασιολογία και το συγχρονισμό της επικοινωνίας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Συνέπεια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Είναι η ικανότητα του πρωτοκόλλου απέναντι σε αποτυχίες όπως:</a:t>
            </a:r>
          </a:p>
          <a:p>
            <a:pPr lvl="1"/>
            <a:r>
              <a:rPr lang="el-GR" u="sng" dirty="0"/>
              <a:t>Αδιέξοδα:</a:t>
            </a:r>
            <a:r>
              <a:rPr lang="el-GR" dirty="0"/>
              <a:t> καταστάσεις στις οποίες καμία περαιτέρω εκτέλεση δεν είναι δυνατή</a:t>
            </a:r>
          </a:p>
          <a:p>
            <a:pPr lvl="2"/>
            <a:r>
              <a:rPr lang="el-GR" dirty="0"/>
              <a:t>Π.χ. επειδή οι διαδικασίες περιμένουν συνθήκες που δεν μπορούν ποτέ να εκπληρωθούν</a:t>
            </a:r>
          </a:p>
          <a:p>
            <a:pPr lvl="1"/>
            <a:r>
              <a:rPr lang="el-GR" u="sng" dirty="0" err="1"/>
              <a:t>Liνelocks</a:t>
            </a:r>
            <a:r>
              <a:rPr lang="el-GR" u="sng" dirty="0"/>
              <a:t>:</a:t>
            </a:r>
            <a:r>
              <a:rPr lang="el-GR" dirty="0"/>
              <a:t> ακολουθίες που μπορεί να επαναλαμβάνονται επ’ αόριστον χωρίς ουσιαστική πρόοδο</a:t>
            </a:r>
          </a:p>
          <a:p>
            <a:pPr lvl="1"/>
            <a:r>
              <a:rPr lang="el-GR" u="sng" dirty="0"/>
              <a:t>Άστοχοι τερματισμοί:</a:t>
            </a:r>
            <a:r>
              <a:rPr lang="el-GR" dirty="0"/>
              <a:t> η ολοκλήρωση της εκτέλεσης του πρωτοκόλλου χωρίς να πληρούνται οι κατάλληλες συνθήκες τερματισμού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προσδιορισμός των προδιαγραφών</a:t>
            </a:r>
            <a:r>
              <a:rPr lang="en-US" dirty="0"/>
              <a:t> (specification)</a:t>
            </a:r>
            <a:r>
              <a:rPr lang="el-GR" dirty="0"/>
              <a:t> γίνεται κυρίως με τους ακόλουθους τρόπους:</a:t>
            </a:r>
          </a:p>
          <a:p>
            <a:pPr lvl="1"/>
            <a:r>
              <a:rPr lang="en-US" dirty="0"/>
              <a:t>State machines </a:t>
            </a:r>
            <a:endParaRPr lang="el-GR" dirty="0"/>
          </a:p>
          <a:p>
            <a:pPr lvl="1"/>
            <a:r>
              <a:rPr lang="en-US" dirty="0"/>
              <a:t>Specification and Description Languages</a:t>
            </a:r>
          </a:p>
        </p:txBody>
      </p:sp>
    </p:spTree>
    <p:extLst>
      <p:ext uri="{BB962C8B-B14F-4D97-AF65-F5344CB8AC3E}">
        <p14:creationId xmlns:p14="http://schemas.microsoft.com/office/powerpoint/2010/main" val="42467977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State machines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Ένα πρωτόκολλο αλληλεπιδρά με το περιβάλλον </a:t>
            </a:r>
          </a:p>
          <a:p>
            <a:pPr lvl="1"/>
            <a:r>
              <a:rPr lang="el-GR" dirty="0"/>
              <a:t>Ενεργοποιείται από τα γεγονότα </a:t>
            </a:r>
          </a:p>
          <a:p>
            <a:pPr lvl="1"/>
            <a:r>
              <a:rPr lang="el-GR" dirty="0"/>
              <a:t>Αποκρίνεται με ενέργειες</a:t>
            </a:r>
          </a:p>
          <a:p>
            <a:pPr lvl="1"/>
            <a:r>
              <a:rPr lang="el-GR" dirty="0"/>
              <a:t>Η συμπεριφορά εξαρτάται από το παρελθόν</a:t>
            </a:r>
          </a:p>
          <a:p>
            <a:r>
              <a:rPr lang="el-GR" dirty="0"/>
              <a:t>Χρήση </a:t>
            </a:r>
            <a:r>
              <a:rPr lang="en-US" dirty="0"/>
              <a:t>Finite State Machines (FSM)</a:t>
            </a:r>
          </a:p>
          <a:p>
            <a:pPr lvl="1"/>
            <a:r>
              <a:rPr lang="en-US" dirty="0"/>
              <a:t>Moore </a:t>
            </a:r>
            <a:r>
              <a:rPr lang="el-GR" dirty="0"/>
              <a:t>μηχανές (η έξοδος καθορίζεται μόνο από την τρέχουσα κατάσταση)</a:t>
            </a:r>
            <a:endParaRPr lang="en-US" dirty="0"/>
          </a:p>
          <a:p>
            <a:pPr lvl="1"/>
            <a:r>
              <a:rPr lang="en-US" dirty="0"/>
              <a:t>Mealy </a:t>
            </a:r>
            <a:r>
              <a:rPr lang="el-GR" dirty="0"/>
              <a:t>μηχανές </a:t>
            </a:r>
            <a:r>
              <a:rPr lang="en-US" dirty="0"/>
              <a:t>(</a:t>
            </a:r>
            <a:r>
              <a:rPr lang="el-GR" dirty="0"/>
              <a:t>η έξοδος καθορίζεται και από την είσοδο</a:t>
            </a:r>
            <a:r>
              <a:rPr lang="en-US" dirty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98474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Mealy </a:t>
            </a:r>
            <a:r>
              <a:rPr lang="el-GR" dirty="0"/>
              <a:t>μηχανή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755576" y="5229200"/>
            <a:ext cx="8064896" cy="943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l-GR" dirty="0"/>
              <a:t>Παράδειγμα </a:t>
            </a:r>
            <a:r>
              <a:rPr lang="en-US" dirty="0"/>
              <a:t>Mealy </a:t>
            </a:r>
            <a:r>
              <a:rPr lang="el-GR" dirty="0"/>
              <a:t>μηχανής </a:t>
            </a:r>
          </a:p>
          <a:p>
            <a:r>
              <a:rPr lang="el-GR" sz="1400" dirty="0"/>
              <a:t>(πηγή: </a:t>
            </a:r>
            <a:r>
              <a:rPr lang="en-US" sz="1400" dirty="0"/>
              <a:t>https://en.wikibooks.org/wiki/A-level_Computing/AQA/Problem_Solving,_Programming,_Data_Representation_and_Practical_Exercise/Problem_Solving/Finite_state_machines#/media/File:CPT-FSM-Mealy-01.svg</a:t>
            </a:r>
            <a:r>
              <a:rPr lang="el-GR" sz="1400" dirty="0"/>
              <a:t>)</a:t>
            </a:r>
            <a:endParaRPr lang="en-US" sz="1400" dirty="0"/>
          </a:p>
        </p:txBody>
      </p:sp>
      <p:pic>
        <p:nvPicPr>
          <p:cNvPr id="1026" name="Picture 2" descr="Mealy μηχανή&#10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3848" y="1988840"/>
            <a:ext cx="3046040" cy="259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2541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States Machines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Ορισμός: Μ = (Κ, Σ, g, s, F)</a:t>
            </a:r>
          </a:p>
          <a:p>
            <a:pPr lvl="1"/>
            <a:r>
              <a:rPr lang="el-GR" dirty="0"/>
              <a:t>Κ = πεπερασμένο σύνολο καταστάσεων</a:t>
            </a:r>
          </a:p>
          <a:p>
            <a:pPr lvl="1"/>
            <a:r>
              <a:rPr lang="el-GR" dirty="0"/>
              <a:t>Σ = σύνολο σημάτων εισόδου</a:t>
            </a:r>
          </a:p>
          <a:p>
            <a:pPr lvl="1"/>
            <a:r>
              <a:rPr lang="el-GR" dirty="0"/>
              <a:t>F (υποσύνολο του Κ) = τελικές καταστάσεις</a:t>
            </a:r>
          </a:p>
          <a:p>
            <a:pPr lvl="1"/>
            <a:r>
              <a:rPr lang="en-US" dirty="0"/>
              <a:t>s = </a:t>
            </a:r>
            <a:r>
              <a:rPr lang="el-GR" dirty="0"/>
              <a:t>Αρχική κατάσταση</a:t>
            </a:r>
          </a:p>
          <a:p>
            <a:pPr lvl="1"/>
            <a:r>
              <a:rPr lang="en-US" dirty="0"/>
              <a:t>g = </a:t>
            </a:r>
            <a:r>
              <a:rPr lang="el-GR" dirty="0"/>
              <a:t>συνάρτηση μετάβασης</a:t>
            </a:r>
          </a:p>
          <a:p>
            <a:r>
              <a:rPr lang="el-GR" dirty="0"/>
              <a:t>Αν σ ϵ Σ &amp; q ϵ Κ ==&gt; </a:t>
            </a:r>
            <a:r>
              <a:rPr lang="el-GR" dirty="0" err="1"/>
              <a:t>g(q</a:t>
            </a:r>
            <a:r>
              <a:rPr lang="el-GR" dirty="0"/>
              <a:t>, σ) ϵ 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5037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i="1" dirty="0"/>
              <a:t>1. </a:t>
            </a:r>
            <a:r>
              <a:rPr lang="el-GR" dirty="0"/>
              <a:t>Αποστολέας: στέλνει πακέτο στον παραλήπτη, και κρατάει αντίγραφο</a:t>
            </a:r>
          </a:p>
          <a:p>
            <a:r>
              <a:rPr lang="el-GR" i="1" dirty="0"/>
              <a:t>2. </a:t>
            </a:r>
            <a:r>
              <a:rPr lang="el-GR" dirty="0"/>
              <a:t>Παραλήπτης: ειδοποιεί το αποστολέα αν το πακέτο έφτασε σωστά ή όχι</a:t>
            </a:r>
          </a:p>
          <a:p>
            <a:r>
              <a:rPr lang="el-GR" dirty="0"/>
              <a:t>3. Τα πακέτα αν έχουν καταστραφεί αγνοούνται</a:t>
            </a:r>
          </a:p>
          <a:p>
            <a:r>
              <a:rPr lang="el-GR" dirty="0"/>
              <a:t>4. Ο αποστολέας χρησιμοποιεί </a:t>
            </a:r>
            <a:r>
              <a:rPr lang="el-GR" dirty="0" err="1"/>
              <a:t>timer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29097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Καταστάσεις διεργασιών</a:t>
            </a:r>
            <a:r>
              <a:rPr lang="en-US" dirty="0"/>
              <a:t> </a:t>
            </a:r>
            <a:r>
              <a:rPr lang="el-GR" dirty="0"/>
              <a:t>αποστολέα: </a:t>
            </a:r>
          </a:p>
          <a:p>
            <a:pPr lvl="1"/>
            <a:r>
              <a:rPr lang="el-GR" dirty="0"/>
              <a:t>ΑΕ</a:t>
            </a:r>
            <a:r>
              <a:rPr lang="en-US" dirty="0"/>
              <a:t> </a:t>
            </a:r>
            <a:r>
              <a:rPr lang="el-GR" dirty="0"/>
              <a:t>=</a:t>
            </a:r>
            <a:r>
              <a:rPr lang="en-US" dirty="0"/>
              <a:t> </a:t>
            </a:r>
            <a:r>
              <a:rPr lang="en-US" dirty="0" err="1"/>
              <a:t>Ack</a:t>
            </a:r>
            <a:r>
              <a:rPr lang="en-US" dirty="0"/>
              <a:t> Expected</a:t>
            </a:r>
            <a:endParaRPr lang="el-GR" dirty="0"/>
          </a:p>
          <a:p>
            <a:pPr lvl="1"/>
            <a:r>
              <a:rPr lang="el-GR" dirty="0"/>
              <a:t>ΝΑΕ</a:t>
            </a:r>
            <a:r>
              <a:rPr lang="en-US" dirty="0"/>
              <a:t> =</a:t>
            </a:r>
            <a:r>
              <a:rPr lang="el-GR" dirty="0"/>
              <a:t> </a:t>
            </a:r>
            <a:r>
              <a:rPr lang="el-GR" dirty="0" err="1"/>
              <a:t>Νο</a:t>
            </a:r>
            <a:r>
              <a:rPr lang="el-GR" dirty="0"/>
              <a:t> </a:t>
            </a:r>
            <a:r>
              <a:rPr lang="en-US" dirty="0" err="1"/>
              <a:t>Ack</a:t>
            </a:r>
            <a:r>
              <a:rPr lang="en-US" dirty="0"/>
              <a:t> Expected</a:t>
            </a:r>
            <a:endParaRPr lang="el-GR" dirty="0"/>
          </a:p>
          <a:p>
            <a:r>
              <a:rPr lang="el-GR" dirty="0"/>
              <a:t>Καταστάσεις διεργασιών</a:t>
            </a:r>
            <a:r>
              <a:rPr lang="en-US" dirty="0"/>
              <a:t> </a:t>
            </a:r>
            <a:r>
              <a:rPr lang="el-GR" dirty="0"/>
              <a:t>παραλήπτη</a:t>
            </a:r>
          </a:p>
          <a:p>
            <a:pPr lvl="1"/>
            <a:r>
              <a:rPr lang="en-US" dirty="0"/>
              <a:t>MA = Must</a:t>
            </a:r>
            <a:r>
              <a:rPr lang="el-GR" dirty="0"/>
              <a:t> </a:t>
            </a:r>
            <a:r>
              <a:rPr lang="en-US" dirty="0" err="1"/>
              <a:t>ack</a:t>
            </a:r>
            <a:endParaRPr lang="en-US" dirty="0"/>
          </a:p>
          <a:p>
            <a:pPr lvl="1"/>
            <a:r>
              <a:rPr lang="el-GR" dirty="0"/>
              <a:t>ΝΑ</a:t>
            </a:r>
            <a:r>
              <a:rPr lang="en-US" dirty="0"/>
              <a:t> </a:t>
            </a:r>
            <a:r>
              <a:rPr lang="el-GR" dirty="0"/>
              <a:t>=</a:t>
            </a:r>
            <a:r>
              <a:rPr lang="en-US" dirty="0"/>
              <a:t> </a:t>
            </a:r>
            <a:r>
              <a:rPr lang="el-GR" dirty="0" err="1"/>
              <a:t>Νο</a:t>
            </a:r>
            <a:r>
              <a:rPr lang="el-GR" dirty="0"/>
              <a:t> </a:t>
            </a:r>
            <a:r>
              <a:rPr lang="en-US" dirty="0" err="1"/>
              <a:t>ack</a:t>
            </a:r>
            <a:endParaRPr lang="el-GR" dirty="0"/>
          </a:p>
          <a:p>
            <a:r>
              <a:rPr lang="el-GR" dirty="0"/>
              <a:t>Καταστάσεις συστήματος: χ </a:t>
            </a:r>
            <a:r>
              <a:rPr lang="el-GR" sz="2800" dirty="0"/>
              <a:t>= </a:t>
            </a:r>
            <a:r>
              <a:rPr lang="el-GR" sz="4000" dirty="0"/>
              <a:t>(</a:t>
            </a:r>
            <a:r>
              <a:rPr lang="en-US" sz="4000" dirty="0"/>
              <a:t>s</a:t>
            </a:r>
            <a:r>
              <a:rPr lang="el-GR" sz="4000" dirty="0"/>
              <a:t>, </a:t>
            </a:r>
            <a:r>
              <a:rPr lang="en-US" sz="4000" dirty="0"/>
              <a:t>r</a:t>
            </a:r>
            <a:r>
              <a:rPr lang="el-GR" sz="4000" dirty="0"/>
              <a:t>)</a:t>
            </a:r>
          </a:p>
          <a:p>
            <a:pPr lvl="1"/>
            <a:r>
              <a:rPr lang="en-US" dirty="0"/>
              <a:t>X0</a:t>
            </a:r>
            <a:r>
              <a:rPr lang="el-GR" dirty="0"/>
              <a:t> </a:t>
            </a:r>
            <a:r>
              <a:rPr lang="el-GR" sz="3600" dirty="0"/>
              <a:t>= </a:t>
            </a:r>
            <a:r>
              <a:rPr lang="el-GR" dirty="0"/>
              <a:t>{ΝΑΕ, ΝΑ} </a:t>
            </a:r>
            <a:r>
              <a:rPr lang="el-GR" sz="3600" dirty="0"/>
              <a:t>&lt;--- </a:t>
            </a:r>
            <a:r>
              <a:rPr lang="el-GR" dirty="0"/>
              <a:t>αρχική κατάσταση</a:t>
            </a:r>
          </a:p>
          <a:p>
            <a:pPr lvl="1"/>
            <a:r>
              <a:rPr lang="el-GR" dirty="0"/>
              <a:t>Χ</a:t>
            </a:r>
            <a:r>
              <a:rPr lang="en-US" dirty="0"/>
              <a:t>1</a:t>
            </a:r>
            <a:r>
              <a:rPr lang="el-GR" dirty="0"/>
              <a:t> </a:t>
            </a:r>
            <a:r>
              <a:rPr lang="el-GR" sz="4000" dirty="0"/>
              <a:t>= </a:t>
            </a:r>
            <a:r>
              <a:rPr lang="el-GR" dirty="0"/>
              <a:t>{ΑΕ, ΜΑ}</a:t>
            </a:r>
          </a:p>
          <a:p>
            <a:pPr lvl="1"/>
            <a:r>
              <a:rPr lang="el-GR" dirty="0"/>
              <a:t>Χ2 </a:t>
            </a:r>
            <a:r>
              <a:rPr lang="el-GR" sz="4000" dirty="0"/>
              <a:t>= </a:t>
            </a:r>
            <a:r>
              <a:rPr lang="el-GR" dirty="0"/>
              <a:t>{ΑΕ, ΝΑ}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3845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1792288" y="5517232"/>
            <a:ext cx="5486400" cy="654968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Μηχανή πεπερασμένων καταστάσεων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(3/3)</a:t>
            </a:r>
            <a:endParaRPr lang="en-US" dirty="0"/>
          </a:p>
        </p:txBody>
      </p:sp>
      <p:pic>
        <p:nvPicPr>
          <p:cNvPr id="1026" name="Picture 2" descr="Μηχανή πεπερασμένων καταστάσεων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916832"/>
            <a:ext cx="6516010" cy="333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8159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Περιορισμοί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Περιορισμοί </a:t>
            </a:r>
            <a:r>
              <a:rPr lang="en-US" dirty="0"/>
              <a:t>FSMs</a:t>
            </a:r>
            <a:endParaRPr lang="el-GR" dirty="0"/>
          </a:p>
          <a:p>
            <a:pPr lvl="1"/>
            <a:r>
              <a:rPr lang="el-GR" dirty="0"/>
              <a:t>Δεν υποστηρίζουν μεταβλητές</a:t>
            </a:r>
          </a:p>
          <a:p>
            <a:pPr lvl="1"/>
            <a:r>
              <a:rPr lang="el-GR" dirty="0"/>
              <a:t>Πεπερασμένη μνήμη</a:t>
            </a:r>
          </a:p>
          <a:p>
            <a:pPr lvl="1"/>
            <a:r>
              <a:rPr lang="el-GR" dirty="0"/>
              <a:t>Δεν έχουν τη δυνατότητα αφαίρεσης (</a:t>
            </a:r>
            <a:r>
              <a:rPr lang="en-US" dirty="0"/>
              <a:t>abstraction</a:t>
            </a:r>
            <a:r>
              <a:rPr lang="el-GR" dirty="0"/>
              <a:t>)</a:t>
            </a:r>
          </a:p>
          <a:p>
            <a:r>
              <a:rPr lang="el-GR" dirty="0"/>
              <a:t>Εναλλακτική: </a:t>
            </a:r>
          </a:p>
          <a:p>
            <a:pPr lvl="1"/>
            <a:r>
              <a:rPr lang="en-US" dirty="0"/>
              <a:t>Extended FSMs</a:t>
            </a:r>
            <a:endParaRPr lang="el-GR" dirty="0"/>
          </a:p>
          <a:p>
            <a:pPr lvl="1"/>
            <a:r>
              <a:rPr lang="en-US" dirty="0"/>
              <a:t>Description Languages</a:t>
            </a:r>
            <a:endParaRPr lang="el-GR" dirty="0"/>
          </a:p>
          <a:p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5559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Specification and Description Language</a:t>
            </a:r>
            <a:r>
              <a:rPr lang="el-GR" dirty="0"/>
              <a:t> (</a:t>
            </a:r>
            <a:r>
              <a:rPr lang="en-US" dirty="0"/>
              <a:t>SDL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SDL </a:t>
            </a:r>
            <a:r>
              <a:rPr lang="el-GR" dirty="0"/>
              <a:t>στοιχεία:</a:t>
            </a:r>
          </a:p>
          <a:p>
            <a:pPr lvl="1"/>
            <a:r>
              <a:rPr lang="el-GR" dirty="0"/>
              <a:t>Οι SDL</a:t>
            </a:r>
            <a:r>
              <a:rPr lang="en-US" dirty="0"/>
              <a:t>s</a:t>
            </a:r>
            <a:r>
              <a:rPr lang="el-GR" dirty="0"/>
              <a:t> περιγράφουν παράλληλες διεργασίες και την αλληλεπίδρασή τους επεκτείνοντας τις </a:t>
            </a:r>
            <a:r>
              <a:rPr lang="en-US" dirty="0"/>
              <a:t>extended FSMs</a:t>
            </a:r>
            <a:endParaRPr lang="el-GR" dirty="0"/>
          </a:p>
          <a:p>
            <a:pPr lvl="1"/>
            <a:r>
              <a:rPr lang="el-GR" dirty="0"/>
              <a:t>Παρέχει σημειογραφία κειμένου και γραφικών</a:t>
            </a:r>
          </a:p>
          <a:p>
            <a:r>
              <a:rPr lang="el-GR" dirty="0"/>
              <a:t>Μια SDL προδιαγραφή ενός συστήματος περιγράφει:</a:t>
            </a:r>
          </a:p>
          <a:p>
            <a:pPr lvl="1"/>
            <a:r>
              <a:rPr lang="el-GR" dirty="0"/>
              <a:t>τη Δομή </a:t>
            </a:r>
          </a:p>
          <a:p>
            <a:pPr lvl="1"/>
            <a:r>
              <a:rPr lang="el-GR" dirty="0"/>
              <a:t>την Επικοινωνία </a:t>
            </a:r>
          </a:p>
          <a:p>
            <a:pPr lvl="1"/>
            <a:r>
              <a:rPr lang="el-GR" dirty="0"/>
              <a:t>τη Συμπεριφορά </a:t>
            </a:r>
          </a:p>
          <a:p>
            <a:pPr lvl="1"/>
            <a:r>
              <a:rPr lang="el-GR" dirty="0"/>
              <a:t>τα Δεδομένα</a:t>
            </a:r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03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Πρωτόκολλο επικοινωνίας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Ορίζει την ακριβή μορφοποίηση των μηνυμάτων που ανταλλάσσονται (συντακτικό)</a:t>
            </a:r>
          </a:p>
          <a:p>
            <a:r>
              <a:rPr lang="el-GR" dirty="0"/>
              <a:t>Ορίζει τους διαδικαστικούς κανόνες για την ανταλλαγή των δεδομένων (γραμματική)</a:t>
            </a:r>
          </a:p>
          <a:p>
            <a:r>
              <a:rPr lang="el-GR" dirty="0"/>
              <a:t>Ορίζει το λεξιλόγιο των μηνυμάτων που μπορούν να ανταλλαγούν και τη σημασία τους (σημασιολογικά)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6390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Ανάπτυξη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Η διαδικασία ανάπτυξης οφείλει να:</a:t>
            </a:r>
          </a:p>
          <a:p>
            <a:pPr lvl="1"/>
            <a:r>
              <a:rPr lang="el-GR" dirty="0"/>
              <a:t>Δομηθεί σε προσεχτικά προγραμματισμένα στάδια</a:t>
            </a:r>
          </a:p>
          <a:p>
            <a:pPr lvl="1"/>
            <a:r>
              <a:rPr lang="el-GR" dirty="0"/>
              <a:t>Να εμπεριέχει καλώς ορισμένες μεταβάσεις</a:t>
            </a:r>
          </a:p>
          <a:p>
            <a:r>
              <a:rPr lang="el-GR" dirty="0"/>
              <a:t>Παραδείγματα μοντέλων ανάπτυξης:</a:t>
            </a:r>
          </a:p>
          <a:p>
            <a:pPr lvl="1"/>
            <a:r>
              <a:rPr lang="en-US" dirty="0"/>
              <a:t>Build-and-Fix Model</a:t>
            </a:r>
          </a:p>
          <a:p>
            <a:pPr lvl="1"/>
            <a:r>
              <a:rPr lang="en-US" dirty="0"/>
              <a:t>Waterfall Model</a:t>
            </a:r>
          </a:p>
          <a:p>
            <a:pPr lvl="1"/>
            <a:r>
              <a:rPr lang="en-US" dirty="0"/>
              <a:t>Boehm’s Spiral Model</a:t>
            </a:r>
            <a:endParaRPr lang="el-GR" dirty="0"/>
          </a:p>
          <a:p>
            <a:pPr lvl="1"/>
            <a:r>
              <a:rPr lang="el-GR" dirty="0"/>
              <a:t>Κλπ.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984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Build-and-Fix Model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832128" y="5373216"/>
            <a:ext cx="7859216" cy="1015008"/>
          </a:xfrm>
        </p:spPr>
        <p:txBody>
          <a:bodyPr>
            <a:normAutofit/>
          </a:bodyPr>
          <a:lstStyle/>
          <a:p>
            <a:r>
              <a:rPr lang="en-US" dirty="0"/>
              <a:t>Build-and-Fix Model (source: https://el.wikipedia.org/wiki/Firewall#/media/%CE%91%CF%81%CF%87%CE%B5%CE%AF%CE%BF:Firewall.png)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736" y="1700808"/>
            <a:ext cx="3248000" cy="357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7331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Στάδια ανάπτυξης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Ανάλυση απαιτήσεων </a:t>
            </a:r>
          </a:p>
          <a:p>
            <a:r>
              <a:rPr lang="el-GR" dirty="0"/>
              <a:t>Προδιαγραφές σχεδιασμού </a:t>
            </a:r>
          </a:p>
          <a:p>
            <a:r>
              <a:rPr lang="el-GR" dirty="0"/>
              <a:t>Επικύρωση (</a:t>
            </a:r>
            <a:r>
              <a:rPr lang="en-US" dirty="0"/>
              <a:t>Validation</a:t>
            </a:r>
            <a:r>
              <a:rPr lang="el-GR" dirty="0"/>
              <a:t>)</a:t>
            </a:r>
          </a:p>
          <a:p>
            <a:r>
              <a:rPr lang="el-GR" dirty="0"/>
              <a:t>Υλοποίηση</a:t>
            </a:r>
          </a:p>
          <a:p>
            <a:r>
              <a:rPr lang="el-GR" dirty="0"/>
              <a:t>Έλεγχος και αξιολόγηση </a:t>
            </a:r>
          </a:p>
          <a:p>
            <a:r>
              <a:rPr lang="el-GR" dirty="0"/>
              <a:t>Εφαρμογή</a:t>
            </a:r>
          </a:p>
          <a:p>
            <a:r>
              <a:rPr lang="el-GR" dirty="0"/>
              <a:t>Συντήρηση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5512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Σύντομη ανασκόπηση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Εισαγωγή</a:t>
            </a:r>
            <a:endParaRPr lang="en-US" dirty="0"/>
          </a:p>
          <a:p>
            <a:r>
              <a:rPr lang="el-GR" dirty="0"/>
              <a:t>Στοιχεία πρωτοκόλλου</a:t>
            </a:r>
            <a:endParaRPr lang="en-US" dirty="0"/>
          </a:p>
          <a:p>
            <a:r>
              <a:rPr lang="el-GR" dirty="0"/>
              <a:t>Στόχοι</a:t>
            </a:r>
            <a:endParaRPr lang="en-US" dirty="0"/>
          </a:p>
          <a:p>
            <a:r>
              <a:rPr lang="el-GR" dirty="0"/>
              <a:t>Σχεδιαστικές αρχές</a:t>
            </a:r>
            <a:endParaRPr lang="en-US" dirty="0"/>
          </a:p>
          <a:p>
            <a:r>
              <a:rPr lang="el-GR" dirty="0"/>
              <a:t>Μηχανισμοί ελέγχου</a:t>
            </a:r>
          </a:p>
          <a:p>
            <a:r>
              <a:rPr lang="el-GR" dirty="0"/>
              <a:t>Προσδιορισμός προδιαγραφών (</a:t>
            </a:r>
            <a:r>
              <a:rPr lang="en-US" dirty="0"/>
              <a:t>Specification</a:t>
            </a:r>
            <a:r>
              <a:rPr lang="el-GR" dirty="0"/>
              <a:t>)</a:t>
            </a:r>
          </a:p>
          <a:p>
            <a:r>
              <a:rPr lang="el-GR" altLang="en-US" dirty="0"/>
              <a:t>Ανάπτυξη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Βιβλιογραφία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u="sng"/>
              <a:t>Βιβλία</a:t>
            </a:r>
            <a:r>
              <a:rPr lang="el-GR" u="sng" dirty="0"/>
              <a:t>:</a:t>
            </a:r>
          </a:p>
          <a:p>
            <a:pPr lvl="1"/>
            <a:r>
              <a:rPr lang="en-US" dirty="0"/>
              <a:t>Principles of Protocol Design</a:t>
            </a:r>
            <a:r>
              <a:rPr lang="el-GR" dirty="0"/>
              <a:t>, </a:t>
            </a:r>
            <a:r>
              <a:rPr lang="en-US" dirty="0"/>
              <a:t>Robin Sharp</a:t>
            </a:r>
            <a:endParaRPr lang="el-GR" dirty="0"/>
          </a:p>
          <a:p>
            <a:pPr lvl="1"/>
            <a:r>
              <a:rPr lang="en-US" dirty="0"/>
              <a:t>Elements of Network Protocol Design</a:t>
            </a:r>
            <a:r>
              <a:rPr lang="el-GR" dirty="0"/>
              <a:t>, </a:t>
            </a:r>
            <a:r>
              <a:rPr lang="en-US" dirty="0"/>
              <a:t>Mohamed G. Gouda</a:t>
            </a:r>
          </a:p>
          <a:p>
            <a:pPr lvl="1"/>
            <a:endParaRPr lang="en-US" dirty="0"/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hlinkClick r:id="rId3"/>
              </a:rPr>
              <a:t>http://telematics.upatras.gr/telematics/bouras/undergraduate-courses/diktua-dhmosias-xrhshs-kai-diasundesh-diktuwn?language=el</a:t>
            </a:r>
            <a:r>
              <a:rPr lang="en-US" sz="2000" dirty="0"/>
              <a:t> (</a:t>
            </a:r>
            <a:r>
              <a:rPr lang="el-GR" sz="2000" dirty="0"/>
              <a:t>Δικτυακός τόπος μαθήματος</a:t>
            </a:r>
            <a:r>
              <a:rPr lang="en-US" sz="2000" dirty="0"/>
              <a:t>)</a:t>
            </a:r>
          </a:p>
          <a:p>
            <a:r>
              <a:rPr lang="en-US" sz="2000" dirty="0">
                <a:hlinkClick r:id="rId4"/>
              </a:rPr>
              <a:t>http://pet.ece.iisc.ernet.in/course/E2223/Cha1.pdf</a:t>
            </a:r>
            <a:r>
              <a:rPr lang="el-GR" sz="2000" dirty="0"/>
              <a:t> </a:t>
            </a:r>
            <a:r>
              <a:rPr lang="en-US" sz="2000" dirty="0"/>
              <a:t>(Basics of</a:t>
            </a:r>
            <a:r>
              <a:rPr lang="el-GR" sz="2000" dirty="0"/>
              <a:t> </a:t>
            </a:r>
            <a:r>
              <a:rPr lang="en-US" sz="2000" dirty="0"/>
              <a:t>Communication Protocol Presentation)</a:t>
            </a:r>
            <a:endParaRPr lang="el-GR" sz="2000" dirty="0"/>
          </a:p>
          <a:p>
            <a:r>
              <a:rPr lang="en-US" sz="2000" dirty="0">
                <a:hlinkClick r:id="rId5"/>
              </a:rPr>
              <a:t>http://archive.cone.informatik.uni-freiburg.de/teaching/lecture/protocol-design-s09/slides/01-Introduction.pdf</a:t>
            </a:r>
            <a:r>
              <a:rPr lang="el-GR" sz="2000" dirty="0"/>
              <a:t> </a:t>
            </a:r>
            <a:r>
              <a:rPr lang="en-US" sz="2000" dirty="0"/>
              <a:t>(Presentation on Network Protocol Design</a:t>
            </a:r>
            <a:r>
              <a:rPr lang="el-GR" sz="2000" dirty="0"/>
              <a:t> </a:t>
            </a:r>
            <a:r>
              <a:rPr lang="en-US" sz="2000" dirty="0"/>
              <a:t>and Evaluation)</a:t>
            </a:r>
          </a:p>
          <a:p>
            <a:pPr lvl="1"/>
            <a:endParaRPr lang="en-US" sz="1800" dirty="0"/>
          </a:p>
          <a:p>
            <a:pPr lvl="1"/>
            <a:endParaRPr lang="el-GR" sz="18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32451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03421" y="2502024"/>
            <a:ext cx="8229600" cy="1143000"/>
          </a:xfrm>
        </p:spPr>
        <p:txBody>
          <a:bodyPr/>
          <a:lstStyle/>
          <a:p>
            <a:r>
              <a:rPr lang="el-GR" dirty="0"/>
              <a:t>Ερωτήσεις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11948" y="1340768"/>
            <a:ext cx="8229600" cy="452596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724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Σχεδίαση πρωτοκόλλων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Νέες εφαρμογές εμφανίζονται συνεχώς και όλο και περισσότερες από αυτές σχετίζονται με δίκτυα </a:t>
            </a:r>
          </a:p>
          <a:p>
            <a:r>
              <a:rPr lang="el-GR" dirty="0"/>
              <a:t>Δημιουργούνται συνεχώς νέες απαιτήσεις εξαιτίας της εξέλιξης της τεχνολογίας </a:t>
            </a:r>
            <a:endParaRPr lang="en-US" dirty="0"/>
          </a:p>
          <a:p>
            <a:pPr lvl="1"/>
            <a:r>
              <a:rPr lang="el-GR" dirty="0"/>
              <a:t>Π.χ. ανάγκη για περισσότερες IP διευθύνσεις και η δημιουργία του IPv6 πρωτοκόλλου</a:t>
            </a:r>
            <a:endParaRPr lang="en-US" dirty="0"/>
          </a:p>
          <a:p>
            <a:r>
              <a:rPr lang="el-GR" dirty="0"/>
              <a:t>Η αποσύνθεση των εφαρμογών σε λειτουργικά τμήματα και η διανομή αυτών των τμημάτων κάνει τη σχεδίαση πρωτοκόλλων ένα αναπόσπαστο κομμάτι της σχεδίασης του συστήματος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Προϋποθέσεις Σχεδίασης Πρωτοκόλλων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Προϋποθέσεις πριν τη σχεδίαση:</a:t>
            </a:r>
          </a:p>
          <a:p>
            <a:pPr lvl="1"/>
            <a:r>
              <a:rPr lang="el-GR" dirty="0"/>
              <a:t>η κατανόηση του προβλήματος </a:t>
            </a:r>
          </a:p>
          <a:p>
            <a:pPr lvl="1"/>
            <a:r>
              <a:rPr lang="el-GR" dirty="0"/>
              <a:t>η κατανόηση των απαιτήσεων</a:t>
            </a:r>
            <a:r>
              <a:rPr lang="en-US" dirty="0"/>
              <a:t> </a:t>
            </a:r>
            <a:r>
              <a:rPr lang="el-GR" dirty="0"/>
              <a:t>(λειτουργικές και μη), </a:t>
            </a:r>
          </a:p>
          <a:p>
            <a:pPr lvl="1"/>
            <a:r>
              <a:rPr lang="el-GR" dirty="0"/>
              <a:t>η κατανόηση των περιορισμών </a:t>
            </a:r>
          </a:p>
          <a:p>
            <a:pPr lvl="1"/>
            <a:r>
              <a:rPr lang="el-GR" dirty="0"/>
              <a:t>η λήψη αποφάσεων σχετικά με τις θυσίες σε κάποιους τομείς για καλύτερη απόδοση σε άλλους </a:t>
            </a:r>
          </a:p>
          <a:p>
            <a:pPr lvl="1"/>
            <a:r>
              <a:rPr lang="el-GR" dirty="0"/>
              <a:t>η προσπάθεια για γενίκευση του σχεδιασμού</a:t>
            </a:r>
          </a:p>
          <a:p>
            <a:pPr lvl="1"/>
            <a:r>
              <a:rPr lang="el-GR" dirty="0"/>
              <a:t>η απόφαση της χρήσης της υπάρχουσας τεχνολογίας ή δημιουργία νέας από την αρχή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Στόχοι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Στόχοι της σχεδίασης ενός πρωτοκόλλου είναι:</a:t>
            </a:r>
          </a:p>
          <a:p>
            <a:pPr lvl="1"/>
            <a:r>
              <a:rPr lang="el-GR" dirty="0"/>
              <a:t>Ευελιξία</a:t>
            </a:r>
          </a:p>
          <a:p>
            <a:pPr lvl="1"/>
            <a:r>
              <a:rPr lang="el-GR" dirty="0"/>
              <a:t>Επεκτασιμότητα</a:t>
            </a:r>
          </a:p>
          <a:p>
            <a:pPr lvl="1"/>
            <a:r>
              <a:rPr lang="el-GR" dirty="0"/>
              <a:t>Αποτελεσματικότητα</a:t>
            </a:r>
          </a:p>
          <a:p>
            <a:pPr lvl="1"/>
            <a:r>
              <a:rPr lang="el-GR" dirty="0"/>
              <a:t>Κάλυψη των αναγκών για τους οποίους σχεδιάστηκε</a:t>
            </a:r>
          </a:p>
        </p:txBody>
      </p:sp>
    </p:spTree>
    <p:extLst>
      <p:ext uri="{BB962C8B-B14F-4D97-AF65-F5344CB8AC3E}">
        <p14:creationId xmlns:p14="http://schemas.microsoft.com/office/powerpoint/2010/main" val="128584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Παραδοχές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Το πρωτόκολλο περιλαμβάνει παραδοχές και συμφωνίες για τις μεθόδους που θα χρησιμοποιηθούν για:</a:t>
            </a:r>
          </a:p>
          <a:p>
            <a:pPr lvl="1"/>
            <a:r>
              <a:rPr lang="el-GR" dirty="0"/>
              <a:t>Έναρξη και λήξη της ανταλλαγής δεδομένων</a:t>
            </a:r>
          </a:p>
          <a:p>
            <a:pPr lvl="1"/>
            <a:r>
              <a:rPr lang="el-GR" dirty="0"/>
              <a:t>Συγχρονισμό των αποστολέων και των παραληπτών </a:t>
            </a:r>
          </a:p>
          <a:p>
            <a:pPr lvl="1"/>
            <a:r>
              <a:rPr lang="el-GR" dirty="0"/>
              <a:t>Ανίχνευση και διόρθωση των λαθών μετάδοσης </a:t>
            </a:r>
          </a:p>
          <a:p>
            <a:pPr lvl="1"/>
            <a:r>
              <a:rPr lang="el-GR" dirty="0"/>
              <a:t>Διαμόρφωση και κωδικοποίηση των δεδομένων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50121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5857</TotalTime>
  <Words>2680</Words>
  <Application>Microsoft Office PowerPoint</Application>
  <PresentationFormat>On-screen Show (4:3)</PresentationFormat>
  <Paragraphs>324</Paragraphs>
  <Slides>56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9" baseType="lpstr">
      <vt:lpstr>Arial</vt:lpstr>
      <vt:lpstr>Calibri</vt:lpstr>
      <vt:lpstr>1_Θέμα του Office</vt:lpstr>
      <vt:lpstr>ΔΙΚΤΥΑ ΔΗΜΟΣΙΑΣ ΧΡΗΣΗΣ ΚΑΙ ΔΙΑΣΥΝΔΕΣΗ ΔΙΚΤΥΩΝ</vt:lpstr>
      <vt:lpstr>Περιεχόμενα ενότητας</vt:lpstr>
      <vt:lpstr>Εισαγωγή</vt:lpstr>
      <vt:lpstr>Τι είναι πρωτόκολλο</vt:lpstr>
      <vt:lpstr>Πρωτόκολλο επικοινωνίας</vt:lpstr>
      <vt:lpstr>Σχεδίαση πρωτοκόλλων</vt:lpstr>
      <vt:lpstr>Προϋποθέσεις Σχεδίασης Πρωτοκόλλων</vt:lpstr>
      <vt:lpstr>Στόχοι</vt:lpstr>
      <vt:lpstr>Παραδοχές</vt:lpstr>
      <vt:lpstr>Στοιχεία πρωτοκόλλου</vt:lpstr>
      <vt:lpstr>Στάδια δημιουργίας προδιαγραφών</vt:lpstr>
      <vt:lpstr>Παράδειγμα (1/3)</vt:lpstr>
      <vt:lpstr>Παράδειγμα (2/3)</vt:lpstr>
      <vt:lpstr>Παράδειγμα (3/3)</vt:lpstr>
      <vt:lpstr>Υπηρεσίες και Περιβάλλον</vt:lpstr>
      <vt:lpstr>Λεξιλόγιο και Μορφοποίηση (1/2)</vt:lpstr>
      <vt:lpstr>Λεξιλόγιο και Μορφοποίηση (2/2)</vt:lpstr>
      <vt:lpstr>Βασικές σχεδιαστικές αρχές</vt:lpstr>
      <vt:lpstr>Αξιοπιστία</vt:lpstr>
      <vt:lpstr>Πιθανά προβλήματα αξιοπιστίας</vt:lpstr>
      <vt:lpstr>Συμβιβασμοί</vt:lpstr>
      <vt:lpstr>Μηχανισμοί ελέγχου αξιοπιστίας </vt:lpstr>
      <vt:lpstr>Μηχανισμοί εύρεσης λαθών</vt:lpstr>
      <vt:lpstr>Μηχανισμοί διόρθωσης λαθών</vt:lpstr>
      <vt:lpstr>Απλό Lock-Step Πρωτόκολλο</vt:lpstr>
      <vt:lpstr>Αθροιστικό ACK με Go-back-N (1/2) </vt:lpstr>
      <vt:lpstr>Αθροιστικό ACK με Go-back-N (2/2)  </vt:lpstr>
      <vt:lpstr>Επιλεκτικά ACKs</vt:lpstr>
      <vt:lpstr>Απλό NACK Πρωτόκολλο </vt:lpstr>
      <vt:lpstr>Forward Error Correction - FEC (1/2) </vt:lpstr>
      <vt:lpstr>Forward Error Correction - FEC (2/2)</vt:lpstr>
      <vt:lpstr>Χαλάρωση των απαιτήσεων </vt:lpstr>
      <vt:lpstr>Ανθεκτικότητα</vt:lpstr>
      <vt:lpstr>Εξελιξιμότητα</vt:lpstr>
      <vt:lpstr>Απλότητα</vt:lpstr>
      <vt:lpstr>Modularity</vt:lpstr>
      <vt:lpstr>Επίπεδα διαστρωμάτωσης</vt:lpstr>
      <vt:lpstr>Ενθυλάκωση</vt:lpstr>
      <vt:lpstr>Σωστή μορφοποίηση </vt:lpstr>
      <vt:lpstr>Συνέπεια </vt:lpstr>
      <vt:lpstr>Specification</vt:lpstr>
      <vt:lpstr>State machines </vt:lpstr>
      <vt:lpstr>Mealy μηχανή</vt:lpstr>
      <vt:lpstr>Finite States Machines</vt:lpstr>
      <vt:lpstr>Παράδειγμα (1/3)</vt:lpstr>
      <vt:lpstr>Παράδειγμα (2/3)</vt:lpstr>
      <vt:lpstr>Παράδειγμα (3/3)</vt:lpstr>
      <vt:lpstr>Περιορισμοί</vt:lpstr>
      <vt:lpstr>Specification and Description Language (SDL)</vt:lpstr>
      <vt:lpstr>Ανάπτυξη</vt:lpstr>
      <vt:lpstr>Build-and-Fix Model</vt:lpstr>
      <vt:lpstr>Στάδια ανάπτυξης</vt:lpstr>
      <vt:lpstr>Σύντομη ανασκόπηση</vt:lpstr>
      <vt:lpstr>Βιβλιογραφία</vt:lpstr>
      <vt:lpstr>Links</vt:lpstr>
      <vt:lpstr>Ερωτήσεις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ΚΟΚΚΙΝΟΣ ΒΑΣΙΛΕΙΟΣ</cp:lastModifiedBy>
  <cp:revision>1196</cp:revision>
  <dcterms:created xsi:type="dcterms:W3CDTF">2012-09-06T09:03:05Z</dcterms:created>
  <dcterms:modified xsi:type="dcterms:W3CDTF">2022-12-20T12:29:04Z</dcterms:modified>
</cp:coreProperties>
</file>