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59"/>
  </p:notesMasterIdLst>
  <p:sldIdLst>
    <p:sldId id="498" r:id="rId2"/>
    <p:sldId id="262" r:id="rId3"/>
    <p:sldId id="475" r:id="rId4"/>
    <p:sldId id="434" r:id="rId5"/>
    <p:sldId id="436" r:id="rId6"/>
    <p:sldId id="438" r:id="rId7"/>
    <p:sldId id="439" r:id="rId8"/>
    <p:sldId id="437" r:id="rId9"/>
    <p:sldId id="441" r:id="rId10"/>
    <p:sldId id="442" r:id="rId11"/>
    <p:sldId id="443" r:id="rId12"/>
    <p:sldId id="444" r:id="rId13"/>
    <p:sldId id="445" r:id="rId14"/>
    <p:sldId id="476" r:id="rId15"/>
    <p:sldId id="446" r:id="rId16"/>
    <p:sldId id="477" r:id="rId17"/>
    <p:sldId id="447" r:id="rId18"/>
    <p:sldId id="478" r:id="rId19"/>
    <p:sldId id="449" r:id="rId20"/>
    <p:sldId id="486" r:id="rId21"/>
    <p:sldId id="487" r:id="rId22"/>
    <p:sldId id="488" r:id="rId23"/>
    <p:sldId id="489" r:id="rId24"/>
    <p:sldId id="490" r:id="rId25"/>
    <p:sldId id="501" r:id="rId26"/>
    <p:sldId id="502" r:id="rId27"/>
    <p:sldId id="450" r:id="rId28"/>
    <p:sldId id="451" r:id="rId29"/>
    <p:sldId id="452" r:id="rId30"/>
    <p:sldId id="453" r:id="rId31"/>
    <p:sldId id="454" r:id="rId32"/>
    <p:sldId id="479" r:id="rId33"/>
    <p:sldId id="455" r:id="rId34"/>
    <p:sldId id="456" r:id="rId35"/>
    <p:sldId id="480" r:id="rId36"/>
    <p:sldId id="458" r:id="rId37"/>
    <p:sldId id="459" r:id="rId38"/>
    <p:sldId id="481" r:id="rId39"/>
    <p:sldId id="460" r:id="rId40"/>
    <p:sldId id="463" r:id="rId41"/>
    <p:sldId id="503" r:id="rId42"/>
    <p:sldId id="461" r:id="rId43"/>
    <p:sldId id="482" r:id="rId44"/>
    <p:sldId id="483" r:id="rId45"/>
    <p:sldId id="464" r:id="rId46"/>
    <p:sldId id="466" r:id="rId47"/>
    <p:sldId id="484" r:id="rId48"/>
    <p:sldId id="468" r:id="rId49"/>
    <p:sldId id="469" r:id="rId50"/>
    <p:sldId id="470" r:id="rId51"/>
    <p:sldId id="471" r:id="rId52"/>
    <p:sldId id="472" r:id="rId53"/>
    <p:sldId id="485" r:id="rId54"/>
    <p:sldId id="321" r:id="rId55"/>
    <p:sldId id="320" r:id="rId56"/>
    <p:sldId id="504" r:id="rId57"/>
    <p:sldId id="322" r:id="rId5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9309" autoAdjust="0"/>
  </p:normalViewPr>
  <p:slideViewPr>
    <p:cSldViewPr>
      <p:cViewPr varScale="1">
        <p:scale>
          <a:sx n="72" d="100"/>
          <a:sy n="72" d="100"/>
        </p:scale>
        <p:origin x="111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20/12/2022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dirty="0"/>
          </a:p>
        </p:txBody>
      </p:sp>
    </p:spTree>
    <p:extLst>
      <p:ext uri="{BB962C8B-B14F-4D97-AF65-F5344CB8AC3E}">
        <p14:creationId xmlns:p14="http://schemas.microsoft.com/office/powerpoint/2010/main" val="753798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56</a:t>
            </a:fld>
            <a:endParaRPr lang="el-GR"/>
          </a:p>
        </p:txBody>
      </p:sp>
    </p:spTree>
    <p:extLst>
      <p:ext uri="{BB962C8B-B14F-4D97-AF65-F5344CB8AC3E}">
        <p14:creationId xmlns:p14="http://schemas.microsoft.com/office/powerpoint/2010/main" val="772801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57</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Tree>
    <p:extLst>
      <p:ext uri="{BB962C8B-B14F-4D97-AF65-F5344CB8AC3E}">
        <p14:creationId xmlns:p14="http://schemas.microsoft.com/office/powerpoint/2010/main" val="1223876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Διαχείριση δικτύων</a:t>
            </a:r>
            <a:endParaRPr lang="en-US" sz="1000" dirty="0">
              <a:solidFill>
                <a:srgbClr val="5075BC"/>
              </a:solidFill>
              <a:ea typeface="ＭＳ Ｐゴシック" pitchFamily="34" charset="-128"/>
              <a:cs typeface="+mn-cs"/>
            </a:endParaRPr>
          </a:p>
        </p:txBody>
      </p:sp>
      <p:pic>
        <p:nvPicPr>
          <p:cNvPr id="8" name="Picture 7"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7790"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6724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3904790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3423171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4105077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Διαχείριση δικτύων</a:t>
            </a:r>
            <a:endParaRPr lang="en-US" sz="1000" dirty="0">
              <a:solidFill>
                <a:srgbClr val="5075BC"/>
              </a:solidFill>
              <a:ea typeface="ＭＳ Ｐゴシック" pitchFamily="34" charset="-128"/>
              <a:cs typeface="+mn-cs"/>
            </a:endParaRPr>
          </a:p>
        </p:txBody>
      </p:sp>
      <p:pic>
        <p:nvPicPr>
          <p:cNvPr id="8" name="Picture 7"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7790"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9630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Tree>
    <p:extLst>
      <p:ext uri="{BB962C8B-B14F-4D97-AF65-F5344CB8AC3E}">
        <p14:creationId xmlns:p14="http://schemas.microsoft.com/office/powerpoint/2010/main" val="116891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Διαχείριση δικτύων</a:t>
            </a:r>
            <a:endParaRPr lang="en-US" sz="1000" dirty="0">
              <a:solidFill>
                <a:srgbClr val="5075BC"/>
              </a:solidFill>
              <a:ea typeface="ＭＳ Ｐゴシック" pitchFamily="34" charset="-128"/>
              <a:cs typeface="+mn-cs"/>
            </a:endParaRPr>
          </a:p>
        </p:txBody>
      </p:sp>
      <p:pic>
        <p:nvPicPr>
          <p:cNvPr id="9" name="Picture 8"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7790"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35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Διαχείριση δικτύων</a:t>
            </a:r>
            <a:endParaRPr lang="en-US" sz="1000" dirty="0">
              <a:solidFill>
                <a:srgbClr val="5075BC"/>
              </a:solidFill>
              <a:ea typeface="ＭＳ Ｐゴシック" pitchFamily="34" charset="-128"/>
              <a:cs typeface="+mn-cs"/>
            </a:endParaRPr>
          </a:p>
        </p:txBody>
      </p:sp>
      <p:pic>
        <p:nvPicPr>
          <p:cNvPr id="11" name="Picture 10"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7790"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0075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Διαχείριση δικτύων</a:t>
            </a:r>
            <a:endParaRPr lang="en-US" sz="1000" dirty="0">
              <a:solidFill>
                <a:srgbClr val="5075BC"/>
              </a:solidFill>
              <a:ea typeface="ＭＳ Ｐゴシック" pitchFamily="34" charset="-128"/>
              <a:cs typeface="+mn-cs"/>
            </a:endParaRPr>
          </a:p>
        </p:txBody>
      </p:sp>
      <p:pic>
        <p:nvPicPr>
          <p:cNvPr id="7" name="Picture 6"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7790"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4454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7647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Διαχείριση δικτύων</a:t>
            </a:r>
            <a:endParaRPr lang="en-US" sz="1000" dirty="0">
              <a:solidFill>
                <a:srgbClr val="5075BC"/>
              </a:solidFill>
              <a:ea typeface="ＭＳ Ｐゴシック" pitchFamily="34" charset="-128"/>
              <a:cs typeface="+mn-cs"/>
            </a:endParaRPr>
          </a:p>
        </p:txBody>
      </p:sp>
      <p:pic>
        <p:nvPicPr>
          <p:cNvPr id="8" name="Picture 7"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7790"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139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Διαχείριση δικτύων</a:t>
            </a:r>
            <a:endParaRPr lang="en-US" sz="1000" dirty="0">
              <a:solidFill>
                <a:srgbClr val="5075BC"/>
              </a:solidFill>
              <a:ea typeface="ＭＳ Ｐゴシック" pitchFamily="34" charset="-128"/>
              <a:cs typeface="+mn-cs"/>
            </a:endParaRPr>
          </a:p>
        </p:txBody>
      </p:sp>
      <p:pic>
        <p:nvPicPr>
          <p:cNvPr id="10" name="Picture 9"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7790"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314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410187573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sldNum="0"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kkinos@cti.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telematics.upatras.gr/telematics/bouras?language=e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telematics.upatras.gr/telematics/bouras/undergraduate-courses/diktua-dhmosias-xrhshs-kai-diasundesh-diktuwn?language=e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tu.int/rec/dologin_pub.asp?lang=e&amp;id=T-REC-X.711-199710-I!!PDF-E&amp;type=items" TargetMode="External"/><Relationship Id="rId5" Type="http://schemas.openxmlformats.org/officeDocument/2006/relationships/hyperlink" Target="http://tools.ietf.org/html/rfc3411" TargetMode="External"/><Relationship Id="rId4" Type="http://schemas.openxmlformats.org/officeDocument/2006/relationships/hyperlink" Target="https://www.itu.int/rec/dologin_pub.asp?lang=e&amp;id=T-REC-X.701-199708-I!!PDF-E&amp;type=items"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006575"/>
            <a:ext cx="7772400" cy="1470025"/>
          </a:xfrm>
        </p:spPr>
        <p:txBody>
          <a:bodyPr/>
          <a:lstStyle/>
          <a:p>
            <a:r>
              <a:rPr lang="el-GR" dirty="0"/>
              <a:t>ΔΙΚΤΥΑ ΔΗΜΟΣΙΑΣ ΧΡΗΣΗΣ ΚΑΙ ΔΙΑΣΥΝΔΕΣΗ ΔΙΚΤΥΩΝ</a:t>
            </a:r>
            <a:endParaRPr lang="el-GR" dirty="0">
              <a:solidFill>
                <a:srgbClr val="5075BC"/>
              </a:solidFill>
            </a:endParaRPr>
          </a:p>
        </p:txBody>
      </p:sp>
      <p:sp>
        <p:nvSpPr>
          <p:cNvPr id="3" name="Υπότιτλος 2"/>
          <p:cNvSpPr>
            <a:spLocks noGrp="1"/>
          </p:cNvSpPr>
          <p:nvPr>
            <p:ph type="subTitle" idx="1"/>
          </p:nvPr>
        </p:nvSpPr>
        <p:spPr>
          <a:xfrm>
            <a:off x="0" y="3384822"/>
            <a:ext cx="9144000" cy="2996505"/>
          </a:xfrm>
        </p:spPr>
        <p:txBody>
          <a:bodyPr>
            <a:normAutofit fontScale="92500"/>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a:t>
            </a:r>
            <a:r>
              <a:rPr lang="el-GR" sz="2800" dirty="0">
                <a:solidFill>
                  <a:srgbClr val="5075BC"/>
                </a:solidFill>
                <a:latin typeface="+mj-lt"/>
                <a:ea typeface="+mj-ea"/>
                <a:cs typeface="+mj-cs"/>
              </a:rPr>
              <a:t>1</a:t>
            </a:r>
            <a:r>
              <a:rPr lang="en-US" sz="2800" dirty="0">
                <a:solidFill>
                  <a:srgbClr val="5075BC"/>
                </a:solidFill>
                <a:latin typeface="+mj-lt"/>
                <a:ea typeface="+mj-ea"/>
                <a:cs typeface="+mj-cs"/>
              </a:rPr>
              <a:t>2</a:t>
            </a:r>
            <a:r>
              <a:rPr lang="el-GR" sz="2800" dirty="0">
                <a:solidFill>
                  <a:srgbClr val="5075BC"/>
                </a:solidFill>
                <a:latin typeface="+mj-lt"/>
                <a:ea typeface="+mj-ea"/>
                <a:cs typeface="+mj-cs"/>
              </a:rPr>
              <a:t>:</a:t>
            </a:r>
            <a:r>
              <a:rPr lang="en-US" sz="2800" dirty="0">
                <a:solidFill>
                  <a:srgbClr val="5075BC"/>
                </a:solidFill>
                <a:latin typeface="+mj-lt"/>
                <a:ea typeface="+mj-ea"/>
                <a:cs typeface="+mj-cs"/>
              </a:rPr>
              <a:t> </a:t>
            </a:r>
            <a:r>
              <a:rPr lang="el-GR" sz="2800" dirty="0"/>
              <a:t>Διαχείριση δικτύων</a:t>
            </a:r>
            <a:endParaRPr lang="en-US" sz="2800" dirty="0"/>
          </a:p>
          <a:p>
            <a:endParaRPr lang="el-GR" sz="2800" dirty="0"/>
          </a:p>
          <a:p>
            <a:r>
              <a:rPr lang="el-GR" sz="2800" dirty="0"/>
              <a:t>Βασίλειος Κόκκινος (εκ μέρους του Καθηγητή Χ. Ι. Μπούρα)</a:t>
            </a:r>
          </a:p>
          <a:p>
            <a:r>
              <a:rPr lang="el-GR" sz="2800" dirty="0"/>
              <a:t>Τμήμα Μηχανικών Η/Υ &amp; Πληροφορικής</a:t>
            </a:r>
            <a:r>
              <a:rPr lang="en-US" sz="2800" dirty="0"/>
              <a:t>, </a:t>
            </a:r>
            <a:r>
              <a:rPr lang="el-GR" sz="2800" dirty="0"/>
              <a:t>Πανεπιστήμιο Πατρών</a:t>
            </a:r>
          </a:p>
          <a:p>
            <a:r>
              <a:rPr lang="en-US" sz="2800" dirty="0"/>
              <a:t>email: </a:t>
            </a:r>
            <a:r>
              <a:rPr lang="en-US" sz="2800" dirty="0">
                <a:hlinkClick r:id="rId3"/>
              </a:rPr>
              <a:t>kokkinos@cti.gr</a:t>
            </a:r>
            <a:r>
              <a:rPr lang="el-GR" sz="2800" dirty="0"/>
              <a:t>, </a:t>
            </a:r>
            <a:endParaRPr lang="en-US" sz="2800"/>
          </a:p>
          <a:p>
            <a:r>
              <a:rPr lang="en-US" sz="2800"/>
              <a:t>site</a:t>
            </a:r>
            <a:r>
              <a:rPr lang="en-US" sz="2800" dirty="0"/>
              <a:t>: </a:t>
            </a:r>
            <a:r>
              <a:rPr lang="en-US" sz="2800" dirty="0">
                <a:hlinkClick r:id="rId4"/>
              </a:rPr>
              <a:t>http://telematics.upatras.gr/telematics/bouras?language=el</a:t>
            </a:r>
            <a:endParaRPr lang="en-US" sz="2800" dirty="0"/>
          </a:p>
          <a:p>
            <a:endParaRPr lang="el-GR" sz="2800" dirty="0"/>
          </a:p>
        </p:txBody>
      </p:sp>
      <p:pic>
        <p:nvPicPr>
          <p:cNvPr id="1026" name="Picture 2" descr="Λογότυπος ΠΠ Κάθετος Έγχρωμος  (JPE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1560" y="310296"/>
            <a:ext cx="3657600" cy="1327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361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Διαδικασία</a:t>
            </a:r>
            <a:endParaRPr lang="en-US" dirty="0"/>
          </a:p>
        </p:txBody>
      </p:sp>
      <p:sp>
        <p:nvSpPr>
          <p:cNvPr id="3" name="Content Placeholder 2"/>
          <p:cNvSpPr>
            <a:spLocks noGrp="1"/>
          </p:cNvSpPr>
          <p:nvPr>
            <p:ph idx="1"/>
          </p:nvPr>
        </p:nvSpPr>
        <p:spPr/>
        <p:txBody>
          <a:bodyPr>
            <a:normAutofit/>
          </a:bodyPr>
          <a:lstStyle/>
          <a:p>
            <a:r>
              <a:rPr lang="el-GR" dirty="0"/>
              <a:t>Ο διαχειριστής (</a:t>
            </a:r>
            <a:r>
              <a:rPr lang="el-GR" dirty="0" err="1"/>
              <a:t>manager</a:t>
            </a:r>
            <a:r>
              <a:rPr lang="el-GR" dirty="0"/>
              <a:t>) στέλνει τις κατάλληλες εντολές διαχείρισης και ελέγχου μέσω του πρωτοκόλλου διαχείρισης δικτύου</a:t>
            </a:r>
          </a:p>
          <a:p>
            <a:r>
              <a:rPr lang="el-GR" dirty="0"/>
              <a:t>Οι εντολές αυτές λαμβάνονται από τους αντιπροσώπους στους οποίους απευθύνονται</a:t>
            </a:r>
          </a:p>
          <a:p>
            <a:r>
              <a:rPr lang="el-GR" dirty="0"/>
              <a:t>Οι αντιπρόσωποι εκτελούν τις εντολές αυτές στα διαχειριζόμενα στοιχεία δικτύου, που ελέγχουν</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Μοντέλο διαχειριστή αντιπροσώπου</a:t>
            </a:r>
            <a:endParaRPr lang="en-US" dirty="0"/>
          </a:p>
        </p:txBody>
      </p:sp>
      <p:sp>
        <p:nvSpPr>
          <p:cNvPr id="7" name="Text Placeholder 6"/>
          <p:cNvSpPr>
            <a:spLocks noGrp="1"/>
          </p:cNvSpPr>
          <p:nvPr>
            <p:ph type="body" sz="half" idx="2"/>
          </p:nvPr>
        </p:nvSpPr>
        <p:spPr>
          <a:xfrm>
            <a:off x="479225" y="5707976"/>
            <a:ext cx="8363272" cy="792088"/>
          </a:xfrm>
        </p:spPr>
        <p:txBody>
          <a:bodyPr>
            <a:normAutofit fontScale="92500"/>
          </a:bodyPr>
          <a:lstStyle/>
          <a:p>
            <a:r>
              <a:rPr lang="el-GR" dirty="0"/>
              <a:t>Μοντέλο διαχειριστή αντιπροσώπου</a:t>
            </a:r>
            <a:r>
              <a:rPr lang="en-US" dirty="0"/>
              <a:t> </a:t>
            </a:r>
            <a:r>
              <a:rPr lang="en-US" altLang="en-US" dirty="0"/>
              <a:t>(</a:t>
            </a:r>
            <a:r>
              <a:rPr lang="en-US" dirty="0"/>
              <a:t>source: </a:t>
            </a:r>
            <a:r>
              <a:rPr lang="el-GR" dirty="0"/>
              <a:t>Χρήστος Μπούρας, Πανεπιστημιακές Σημειώσεις στα Δίκτυα Δημόσιας Χρήσης και Διασύνδεσης Δικτύων</a:t>
            </a:r>
            <a:r>
              <a:rPr lang="en-US" altLang="en-US" dirty="0"/>
              <a:t>)</a:t>
            </a:r>
            <a:endParaRPr lang="el-GR" altLang="en-US" dirty="0"/>
          </a:p>
          <a:p>
            <a:endParaRPr lang="en-US" dirty="0"/>
          </a:p>
        </p:txBody>
      </p:sp>
      <p:pic>
        <p:nvPicPr>
          <p:cNvPr id="3" name="Picture Placeholder 2" descr="Μοντέλο διαχειριστή αντιπροσώπου&#10;"/>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2699792" y="1844824"/>
            <a:ext cx="3749168" cy="3192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250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Πληρεξούσιος αντιπρόσωπος</a:t>
            </a:r>
            <a:endParaRPr lang="en-US" dirty="0"/>
          </a:p>
        </p:txBody>
      </p:sp>
      <p:sp>
        <p:nvSpPr>
          <p:cNvPr id="7" name="Content Placeholder 6"/>
          <p:cNvSpPr>
            <a:spLocks noGrp="1"/>
          </p:cNvSpPr>
          <p:nvPr>
            <p:ph idx="1"/>
          </p:nvPr>
        </p:nvSpPr>
        <p:spPr/>
        <p:txBody>
          <a:bodyPr>
            <a:normAutofit fontScale="77500" lnSpcReduction="20000"/>
          </a:bodyPr>
          <a:lstStyle/>
          <a:p>
            <a:r>
              <a:rPr lang="el-GR" dirty="0"/>
              <a:t>Δεν είναι δυνατή η εκτέλεση προγραμμάτων αντιπροσώπου σε όλες τις δικτυακές συσκευές</a:t>
            </a:r>
          </a:p>
          <a:p>
            <a:r>
              <a:rPr lang="el-GR" dirty="0"/>
              <a:t>Συσκευές, όπως τα </a:t>
            </a:r>
            <a:r>
              <a:rPr lang="el-GR" dirty="0" err="1"/>
              <a:t>hubs</a:t>
            </a:r>
            <a:r>
              <a:rPr lang="el-GR" dirty="0"/>
              <a:t> και οι γέφυρες, που δεν έχουν ικανότητα επεξεργασίας δεν μπορούν να εκτελέσουν τέτοια προγράμματα</a:t>
            </a:r>
          </a:p>
          <a:p>
            <a:r>
              <a:rPr lang="el-GR" dirty="0"/>
              <a:t>Λύση: χρησιμοποιούμε τους λεγόμενους πληρεξούσιους αντιπροσώπους (</a:t>
            </a:r>
            <a:r>
              <a:rPr lang="el-GR" dirty="0" err="1"/>
              <a:t>proxy</a:t>
            </a:r>
            <a:r>
              <a:rPr lang="el-GR" dirty="0"/>
              <a:t> </a:t>
            </a:r>
            <a:r>
              <a:rPr lang="el-GR" dirty="0" err="1"/>
              <a:t>agents</a:t>
            </a:r>
            <a:r>
              <a:rPr lang="el-GR" dirty="0"/>
              <a:t>)</a:t>
            </a:r>
          </a:p>
          <a:p>
            <a:r>
              <a:rPr lang="el-GR" dirty="0"/>
              <a:t>Ο πληρεξούσιος αντιπρόσωπος δέχεται τις εντολές από ένα διαχειριστή χρησιμοποιώντας το πρωτόκολλο διαχείρισης, που είναι κατανοητό από αυτόν, και επικοινωνεί με τη συσκευή χρησιμοποιώντας το απλούστερο πρωτόκολλο, που χρησιμοποιεί η συσκευή </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Βάση Πληροφοριών Διαχείρισης</a:t>
            </a:r>
            <a:endParaRPr lang="en-US" dirty="0"/>
          </a:p>
        </p:txBody>
      </p:sp>
      <p:sp>
        <p:nvSpPr>
          <p:cNvPr id="3" name="Content Placeholder 2"/>
          <p:cNvSpPr>
            <a:spLocks noGrp="1"/>
          </p:cNvSpPr>
          <p:nvPr>
            <p:ph idx="1"/>
          </p:nvPr>
        </p:nvSpPr>
        <p:spPr/>
        <p:txBody>
          <a:bodyPr>
            <a:normAutofit fontScale="85000" lnSpcReduction="10000"/>
          </a:bodyPr>
          <a:lstStyle/>
          <a:p>
            <a:r>
              <a:rPr lang="el-GR" dirty="0"/>
              <a:t>Η Βάση Πληροφοριών Διαχείρισης (</a:t>
            </a:r>
            <a:r>
              <a:rPr lang="el-GR" dirty="0" err="1"/>
              <a:t>Management</a:t>
            </a:r>
            <a:r>
              <a:rPr lang="el-GR" dirty="0"/>
              <a:t> Information Base - MIB) είναι μια βάση δεδομένων, που μοιράζονται μεταξύ τους διαχειριστές και αντιπρόσωποι και η οποία περιέχει πληροφορίες σχετικά με τα διαχειριζόμενα στοιχεία δικτύου </a:t>
            </a:r>
          </a:p>
          <a:p>
            <a:r>
              <a:rPr lang="el-GR" dirty="0"/>
              <a:t>Περιέχει, επίσης, πληροφορίες, που καθορίζουν και την δομή του περιεχομένου της διαχειριζόμενης πληροφορίας</a:t>
            </a:r>
          </a:p>
          <a:p>
            <a:r>
              <a:rPr lang="el-GR" dirty="0"/>
              <a:t>Απεικονίζεται με μορφή δέντρου, ενώ τα περιεχόμενά της παριστάνονται από τα φύλλα του δέντρου</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Διάγραμμα διαδικασίας διαχείρισης</a:t>
            </a:r>
            <a:endParaRPr lang="en-US" dirty="0"/>
          </a:p>
        </p:txBody>
      </p:sp>
      <p:sp>
        <p:nvSpPr>
          <p:cNvPr id="3" name="Text Placeholder 2"/>
          <p:cNvSpPr>
            <a:spLocks noGrp="1"/>
          </p:cNvSpPr>
          <p:nvPr>
            <p:ph type="body" sz="half" idx="2"/>
          </p:nvPr>
        </p:nvSpPr>
        <p:spPr>
          <a:xfrm>
            <a:off x="755576" y="5373216"/>
            <a:ext cx="7859216" cy="1015008"/>
          </a:xfrm>
        </p:spPr>
        <p:txBody>
          <a:bodyPr>
            <a:normAutofit fontScale="92500" lnSpcReduction="20000"/>
          </a:bodyPr>
          <a:lstStyle/>
          <a:p>
            <a:pPr algn="ctr"/>
            <a:r>
              <a:rPr lang="el-GR" dirty="0"/>
              <a:t>Παράδειγμα διαχείρισης με συσκευή, που μπορεί να εκτελέσει πρόγραμμα αντιπροσώπου </a:t>
            </a:r>
          </a:p>
          <a:p>
            <a:r>
              <a:rPr lang="el-GR" sz="1500" dirty="0"/>
              <a:t>(πηγή: Μηχανισμοί διαχείρισης απομακρυσμένων δικτύων μέσω του πρωτοκόλλου SNMP, </a:t>
            </a:r>
            <a:r>
              <a:rPr lang="el-GR" sz="1500" dirty="0" err="1"/>
              <a:t>Μητράκος</a:t>
            </a:r>
            <a:r>
              <a:rPr lang="el-GR" sz="1500" dirty="0"/>
              <a:t> Δημήτριος, </a:t>
            </a:r>
            <a:r>
              <a:rPr lang="en-US" sz="1500" dirty="0"/>
              <a:t>http://vivliothmmy.ee.auth.gr/1229</a:t>
            </a:r>
            <a:r>
              <a:rPr lang="el-GR" sz="1500" dirty="0"/>
              <a:t>)</a:t>
            </a:r>
          </a:p>
        </p:txBody>
      </p:sp>
      <p:pic>
        <p:nvPicPr>
          <p:cNvPr id="4" name="Picture 2" descr="Παράδειγμα διαχείρισης με συσκευή που μπορεί να εκτελέσει πρόγραμμα αντιπροσώπου&#10;"/>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1866900" y="1844824"/>
            <a:ext cx="5410200" cy="3305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693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Βασικές λειτουργίες διαχείρισης (1/2)</a:t>
            </a:r>
            <a:endParaRPr lang="en-US" dirty="0"/>
          </a:p>
        </p:txBody>
      </p:sp>
      <p:sp>
        <p:nvSpPr>
          <p:cNvPr id="3" name="Content Placeholder 2"/>
          <p:cNvSpPr>
            <a:spLocks noGrp="1"/>
          </p:cNvSpPr>
          <p:nvPr>
            <p:ph idx="1"/>
          </p:nvPr>
        </p:nvSpPr>
        <p:spPr/>
        <p:txBody>
          <a:bodyPr>
            <a:normAutofit fontScale="70000" lnSpcReduction="20000"/>
          </a:bodyPr>
          <a:lstStyle/>
          <a:p>
            <a:r>
              <a:rPr lang="el-GR" dirty="0"/>
              <a:t>Οι σημαντικότερες λειτουργίες διαχείρισης είναι:</a:t>
            </a:r>
          </a:p>
          <a:p>
            <a:pPr lvl="1"/>
            <a:r>
              <a:rPr lang="el-GR" dirty="0"/>
              <a:t>Έλεγχος λειτουργίας δικτύου</a:t>
            </a:r>
            <a:endParaRPr lang="en-US" dirty="0"/>
          </a:p>
          <a:p>
            <a:pPr lvl="1"/>
            <a:r>
              <a:rPr lang="el-GR" dirty="0"/>
              <a:t>Διοίκηση δικτύου (σε τακτικό επίπεδο)</a:t>
            </a:r>
            <a:endParaRPr lang="en-US" dirty="0"/>
          </a:p>
          <a:p>
            <a:pPr lvl="1"/>
            <a:r>
              <a:rPr lang="el-GR" dirty="0"/>
              <a:t>Ανάλυση δικτύου και βελτιστοποίηση</a:t>
            </a:r>
            <a:endParaRPr lang="en-US" dirty="0"/>
          </a:p>
          <a:p>
            <a:pPr lvl="1"/>
            <a:r>
              <a:rPr lang="el-GR" dirty="0"/>
              <a:t>Σχεδιασμός δικτύου</a:t>
            </a:r>
            <a:endParaRPr lang="en-US" dirty="0"/>
          </a:p>
          <a:p>
            <a:pPr lvl="1"/>
            <a:r>
              <a:rPr lang="el-GR" dirty="0"/>
              <a:t>Απομακρυσμένος έλεγχος και αναδιαμόρφωση δικτυακών συσκευών</a:t>
            </a:r>
            <a:endParaRPr lang="en-US" dirty="0"/>
          </a:p>
          <a:p>
            <a:pPr lvl="1"/>
            <a:r>
              <a:rPr lang="el-GR" dirty="0"/>
              <a:t>Η παρακολούθηση του δικτύου μέσω των συσκευών του</a:t>
            </a:r>
            <a:endParaRPr lang="en-US" dirty="0"/>
          </a:p>
          <a:p>
            <a:pPr lvl="1"/>
            <a:r>
              <a:rPr lang="el-GR" dirty="0"/>
              <a:t>Η σύνθεση βάσεων δεδομένων με το “ιστορικό” της δραστηριότητας του δικτύου</a:t>
            </a:r>
            <a:endParaRPr lang="en-US" dirty="0"/>
          </a:p>
          <a:p>
            <a:pPr lvl="1"/>
            <a:r>
              <a:rPr lang="el-GR" dirty="0"/>
              <a:t>Η δυνατότητα τοποθέτησης παγίδων (</a:t>
            </a:r>
            <a:r>
              <a:rPr lang="el-GR" dirty="0" err="1"/>
              <a:t>traps</a:t>
            </a:r>
            <a:r>
              <a:rPr lang="el-GR" dirty="0"/>
              <a:t>) και συναγερμών (</a:t>
            </a:r>
            <a:r>
              <a:rPr lang="el-GR" dirty="0" err="1"/>
              <a:t>alarms</a:t>
            </a:r>
            <a:r>
              <a:rPr lang="el-GR" dirty="0"/>
              <a:t>) στις δικτυακές συσκευές</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Βασικές λειτουργίες διαχείρισης (2/2)</a:t>
            </a:r>
            <a:endParaRPr lang="en-US" dirty="0"/>
          </a:p>
        </p:txBody>
      </p:sp>
      <p:sp>
        <p:nvSpPr>
          <p:cNvPr id="3" name="Content Placeholder 2"/>
          <p:cNvSpPr>
            <a:spLocks noGrp="1"/>
          </p:cNvSpPr>
          <p:nvPr>
            <p:ph idx="1"/>
          </p:nvPr>
        </p:nvSpPr>
        <p:spPr/>
        <p:txBody>
          <a:bodyPr>
            <a:normAutofit fontScale="77500" lnSpcReduction="20000"/>
          </a:bodyPr>
          <a:lstStyle/>
          <a:p>
            <a:r>
              <a:rPr lang="el-GR" dirty="0"/>
              <a:t>Οι λειτουργίες χωρίζονται σε:</a:t>
            </a:r>
          </a:p>
          <a:p>
            <a:pPr lvl="1"/>
            <a:r>
              <a:rPr lang="el-GR" u="sng" dirty="0" err="1"/>
              <a:t>Προδραστικές</a:t>
            </a:r>
            <a:r>
              <a:rPr lang="el-GR" u="sng" dirty="0"/>
              <a:t> (</a:t>
            </a:r>
            <a:r>
              <a:rPr lang="el-GR" u="sng" dirty="0" err="1"/>
              <a:t>Proactive</a:t>
            </a:r>
            <a:r>
              <a:rPr lang="el-GR" u="sng" dirty="0"/>
              <a:t>):</a:t>
            </a:r>
            <a:endParaRPr lang="en-US" u="sng" dirty="0"/>
          </a:p>
          <a:p>
            <a:pPr lvl="2"/>
            <a:r>
              <a:rPr lang="el-GR" dirty="0"/>
              <a:t>Απομακρυσμένη ρύθμιση (</a:t>
            </a:r>
            <a:r>
              <a:rPr lang="en-GB" dirty="0"/>
              <a:t>remote configuration</a:t>
            </a:r>
            <a:r>
              <a:rPr lang="el-GR" dirty="0"/>
              <a:t>)</a:t>
            </a:r>
            <a:endParaRPr lang="en-US" dirty="0"/>
          </a:p>
          <a:p>
            <a:pPr lvl="2"/>
            <a:r>
              <a:rPr lang="el-GR" dirty="0"/>
              <a:t>Ανάλυση προφίλ δικτύου (</a:t>
            </a:r>
            <a:r>
              <a:rPr lang="en-GB" dirty="0"/>
              <a:t>network profiling</a:t>
            </a:r>
            <a:r>
              <a:rPr lang="el-GR" dirty="0"/>
              <a:t>)</a:t>
            </a:r>
            <a:endParaRPr lang="en-US" dirty="0"/>
          </a:p>
          <a:p>
            <a:pPr lvl="2"/>
            <a:r>
              <a:rPr lang="el-GR" dirty="0"/>
              <a:t>Μοντελοποίηση αλλαγών στο δίκτυο</a:t>
            </a:r>
            <a:endParaRPr lang="en-US" dirty="0"/>
          </a:p>
          <a:p>
            <a:pPr lvl="1"/>
            <a:r>
              <a:rPr lang="el-GR" u="sng" dirty="0" err="1"/>
              <a:t>Μεταδραστικές</a:t>
            </a:r>
            <a:r>
              <a:rPr lang="el-GR" u="sng" dirty="0"/>
              <a:t> (</a:t>
            </a:r>
            <a:r>
              <a:rPr lang="el-GR" u="sng" dirty="0" err="1"/>
              <a:t>Reactive</a:t>
            </a:r>
            <a:r>
              <a:rPr lang="el-GR" u="sng" dirty="0"/>
              <a:t>):</a:t>
            </a:r>
            <a:endParaRPr lang="en-US" u="sng" dirty="0"/>
          </a:p>
          <a:p>
            <a:pPr lvl="2"/>
            <a:r>
              <a:rPr lang="el-GR" dirty="0"/>
              <a:t>ειδοποίηση για προβλήματα στο δίκτυο</a:t>
            </a:r>
            <a:endParaRPr lang="en-US" dirty="0"/>
          </a:p>
          <a:p>
            <a:pPr lvl="2"/>
            <a:r>
              <a:rPr lang="el-GR" dirty="0"/>
              <a:t>διάγνωση προβλημάτων</a:t>
            </a:r>
            <a:endParaRPr lang="en-US" dirty="0"/>
          </a:p>
          <a:p>
            <a:pPr lvl="2"/>
            <a:r>
              <a:rPr lang="el-GR" dirty="0"/>
              <a:t>αυτόματη διαμόρφωση του δικτύου σε περίπτωση σφάλματος</a:t>
            </a:r>
            <a:endParaRPr lang="en-US" dirty="0"/>
          </a:p>
          <a:p>
            <a:pPr lvl="1"/>
            <a:r>
              <a:rPr lang="el-GR" u="sng" dirty="0"/>
              <a:t>Διαδραστικές (</a:t>
            </a:r>
            <a:r>
              <a:rPr lang="el-GR" u="sng" dirty="0" err="1"/>
              <a:t>Interactive</a:t>
            </a:r>
            <a:r>
              <a:rPr lang="el-GR" u="sng" dirty="0"/>
              <a:t>):</a:t>
            </a:r>
            <a:endParaRPr lang="en-US" u="sng" dirty="0"/>
          </a:p>
          <a:p>
            <a:pPr lvl="2"/>
            <a:r>
              <a:rPr lang="el-GR" dirty="0" err="1"/>
              <a:t>Διαδραστικός</a:t>
            </a:r>
            <a:r>
              <a:rPr lang="el-GR" dirty="0"/>
              <a:t> εντοπισμός και επισκευή βλαβών</a:t>
            </a:r>
            <a:endParaRPr lang="en-US" dirty="0"/>
          </a:p>
        </p:txBody>
      </p:sp>
    </p:spTree>
    <p:extLst>
      <p:ext uri="{BB962C8B-B14F-4D97-AF65-F5344CB8AC3E}">
        <p14:creationId xmlns:p14="http://schemas.microsoft.com/office/powerpoint/2010/main" val="1302755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Χαρακτηριστικά συστήματος διαχείρισης δικτύου (1/3)</a:t>
            </a:r>
            <a:endParaRPr lang="en-US" dirty="0"/>
          </a:p>
        </p:txBody>
      </p:sp>
      <p:sp>
        <p:nvSpPr>
          <p:cNvPr id="7" name="Content Placeholder 6"/>
          <p:cNvSpPr>
            <a:spLocks noGrp="1"/>
          </p:cNvSpPr>
          <p:nvPr>
            <p:ph idx="1"/>
          </p:nvPr>
        </p:nvSpPr>
        <p:spPr/>
        <p:txBody>
          <a:bodyPr>
            <a:normAutofit fontScale="77500" lnSpcReduction="20000"/>
          </a:bodyPr>
          <a:lstStyle/>
          <a:p>
            <a:r>
              <a:rPr lang="el-GR" dirty="0"/>
              <a:t>Πρέπει να παρέχει ένα γραφικό σύστημα παρουσίασης της τοπολογίας του δικτύου</a:t>
            </a:r>
          </a:p>
          <a:p>
            <a:pPr lvl="1"/>
            <a:r>
              <a:rPr lang="el-GR" dirty="0"/>
              <a:t>Η παρουσίαση πρέπει να γίνεται με ιεραρχικό τρόπο και να υπάρχουν λογικές συνδέσεις μεταξύ των διαφορετικών επιπέδων</a:t>
            </a:r>
          </a:p>
          <a:p>
            <a:r>
              <a:rPr lang="el-GR" dirty="0"/>
              <a:t>Να είναι σε θέση να αναγνωρίζει τις συνδέσεις μεταξύ των επιπέδων και το πως συσχετίζονται με την απόδοση και την λειτουργία του δικτύου</a:t>
            </a:r>
          </a:p>
          <a:p>
            <a:r>
              <a:rPr lang="el-GR" dirty="0"/>
              <a:t>Να αντιμετωπίζει με ομογενή τρόπο τα στοιχεία του δικτύου σε επίπεδο </a:t>
            </a:r>
            <a:r>
              <a:rPr lang="en-US" dirty="0"/>
              <a:t>interface</a:t>
            </a:r>
            <a:r>
              <a:rPr lang="el-GR" dirty="0"/>
              <a:t>, έστω και αν εσωτερικά υπάρχει ετερογένεια</a:t>
            </a:r>
          </a:p>
          <a:p>
            <a:pPr lvl="1"/>
            <a:r>
              <a:rPr lang="el-GR" dirty="0"/>
              <a:t>Π.χ. σταθμοί εργασίας, που διαχειρίζονται με διαφορετικά πρωτόκολλα να παρουσιάζονται με τον ίδιο τρόπο</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Χαρακτηριστικά συστήματος διαχείρισης δικτύου (2/3)</a:t>
            </a:r>
            <a:endParaRPr lang="en-US" dirty="0"/>
          </a:p>
        </p:txBody>
      </p:sp>
      <p:sp>
        <p:nvSpPr>
          <p:cNvPr id="7" name="Content Placeholder 6"/>
          <p:cNvSpPr>
            <a:spLocks noGrp="1"/>
          </p:cNvSpPr>
          <p:nvPr>
            <p:ph idx="1"/>
          </p:nvPr>
        </p:nvSpPr>
        <p:spPr/>
        <p:txBody>
          <a:bodyPr>
            <a:normAutofit fontScale="85000" lnSpcReduction="10000"/>
          </a:bodyPr>
          <a:lstStyle/>
          <a:p>
            <a:r>
              <a:rPr lang="el-GR" dirty="0"/>
              <a:t>Πρέπει να είναι ικανό να συλλέγει όλες τις πληροφορίες από τους διαχειριζόμενους κόμβους, με όσο είναι δυνατόν μεγαλύτερη διαφάνεια</a:t>
            </a:r>
          </a:p>
          <a:p>
            <a:r>
              <a:rPr lang="el-GR" dirty="0"/>
              <a:t>Να χαρακτηρίζεται από επεκτασιμότητα (</a:t>
            </a:r>
            <a:r>
              <a:rPr lang="el-GR" dirty="0" err="1"/>
              <a:t>expandability</a:t>
            </a:r>
            <a:r>
              <a:rPr lang="el-GR" dirty="0"/>
              <a:t>) και δυνατότητα προσαρμογής σε διαφορετικές ανάγκες διαχείρισης (</a:t>
            </a:r>
            <a:r>
              <a:rPr lang="el-GR" dirty="0" err="1"/>
              <a:t>customization</a:t>
            </a:r>
            <a:r>
              <a:rPr lang="el-GR" dirty="0"/>
              <a:t>)</a:t>
            </a:r>
          </a:p>
          <a:p>
            <a:r>
              <a:rPr lang="el-GR" dirty="0"/>
              <a:t>Να επιτρέπει την εύκολη προσθήκη νέων δυνατοτήτων και εργαλείων διαχείρισης</a:t>
            </a:r>
          </a:p>
          <a:p>
            <a:r>
              <a:rPr lang="el-GR" dirty="0"/>
              <a:t>Να παρέχει λειτουργίες ανίχνευσης και αναφοράς λαθών και προβλημάτων </a:t>
            </a:r>
          </a:p>
        </p:txBody>
      </p:sp>
    </p:spTree>
    <p:extLst>
      <p:ext uri="{BB962C8B-B14F-4D97-AF65-F5344CB8AC3E}">
        <p14:creationId xmlns:p14="http://schemas.microsoft.com/office/powerpoint/2010/main" val="772372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Χαρακτηριστικά συστήματος διαχείρισης δικτύου (3/3)</a:t>
            </a:r>
            <a:endParaRPr lang="en-US" dirty="0"/>
          </a:p>
        </p:txBody>
      </p:sp>
      <p:sp>
        <p:nvSpPr>
          <p:cNvPr id="3" name="Content Placeholder 2"/>
          <p:cNvSpPr>
            <a:spLocks noGrp="1"/>
          </p:cNvSpPr>
          <p:nvPr>
            <p:ph idx="1"/>
          </p:nvPr>
        </p:nvSpPr>
        <p:spPr/>
        <p:txBody>
          <a:bodyPr>
            <a:normAutofit fontScale="77500" lnSpcReduction="20000"/>
          </a:bodyPr>
          <a:lstStyle/>
          <a:p>
            <a:r>
              <a:rPr lang="el-GR" dirty="0"/>
              <a:t>Να παρέχει ένα αποδοτικό τρόπο φύλαξης του όγκου πληροφοριών που χρειάζεται για την διαχείριση, ιδιαίτερα όταν το δίκτυο είναι μεγάλο</a:t>
            </a:r>
          </a:p>
          <a:p>
            <a:pPr lvl="1"/>
            <a:r>
              <a:rPr lang="el-GR" dirty="0"/>
              <a:t>Συχνά ένα σύστημα διαχείρισης βάσης δεδομένων (DBMS) είναι απαραίτητο </a:t>
            </a:r>
          </a:p>
          <a:p>
            <a:r>
              <a:rPr lang="el-GR" dirty="0"/>
              <a:t>Το αποτέλεσμα της  εγκατάστασης του συστήματος σε ένα δίκτυο πρέπει να είναι το ελάχιστο δυνατό, έχοντας ελάχιστη επιρροή στους διαχειριζόμενους κόμβους (π.χ. στις καθυστερήσεις)</a:t>
            </a:r>
            <a:endParaRPr lang="en-US" dirty="0"/>
          </a:p>
          <a:p>
            <a:r>
              <a:rPr lang="el-GR" dirty="0"/>
              <a:t>Να χαρακτηρίζεται από βιωσιμότητα σε κρίσιμες καταστάσεις</a:t>
            </a:r>
          </a:p>
          <a:p>
            <a:r>
              <a:rPr lang="el-GR" dirty="0"/>
              <a:t>Να είναι ανεκτικό στα λάθη του διαχειριζόμενου δικτύου </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Περιεχόμενα ενότητας</a:t>
            </a:r>
            <a:endParaRPr lang="el-GR" dirty="0"/>
          </a:p>
        </p:txBody>
      </p:sp>
      <p:sp>
        <p:nvSpPr>
          <p:cNvPr id="3" name="Content Placeholder 2"/>
          <p:cNvSpPr>
            <a:spLocks noGrp="1"/>
          </p:cNvSpPr>
          <p:nvPr>
            <p:ph idx="1"/>
          </p:nvPr>
        </p:nvSpPr>
        <p:spPr/>
        <p:txBody>
          <a:bodyPr>
            <a:normAutofit fontScale="92500" lnSpcReduction="10000"/>
          </a:bodyPr>
          <a:lstStyle/>
          <a:p>
            <a:pPr lvl="0"/>
            <a:r>
              <a:rPr lang="el-GR" dirty="0"/>
              <a:t>Εισαγωγή</a:t>
            </a:r>
            <a:endParaRPr lang="en-US" dirty="0"/>
          </a:p>
          <a:p>
            <a:pPr lvl="0"/>
            <a:r>
              <a:rPr lang="el-GR" dirty="0"/>
              <a:t>Συστατικά διαχείρισης </a:t>
            </a:r>
            <a:r>
              <a:rPr lang="en-US" dirty="0" err="1"/>
              <a:t>δικτ</a:t>
            </a:r>
            <a:r>
              <a:rPr lang="el-GR" dirty="0"/>
              <a:t>ύ</a:t>
            </a:r>
            <a:r>
              <a:rPr lang="en-US" dirty="0" err="1"/>
              <a:t>ων</a:t>
            </a:r>
            <a:endParaRPr lang="el-GR" dirty="0"/>
          </a:p>
          <a:p>
            <a:pPr lvl="0"/>
            <a:r>
              <a:rPr lang="el-GR" dirty="0"/>
              <a:t>Χαρακτηριστικά</a:t>
            </a:r>
            <a:endParaRPr lang="en-US" dirty="0"/>
          </a:p>
          <a:p>
            <a:pPr lvl="0"/>
            <a:r>
              <a:rPr lang="en-US" dirty="0"/>
              <a:t>FCAPS </a:t>
            </a:r>
            <a:endParaRPr lang="el-GR" dirty="0"/>
          </a:p>
          <a:p>
            <a:pPr lvl="0"/>
            <a:r>
              <a:rPr lang="el-GR" dirty="0"/>
              <a:t>Αρχιτεκτονικές</a:t>
            </a:r>
          </a:p>
          <a:p>
            <a:pPr lvl="0"/>
            <a:r>
              <a:rPr lang="el-GR" dirty="0"/>
              <a:t>Π</a:t>
            </a:r>
            <a:r>
              <a:rPr lang="en-US" dirty="0" err="1"/>
              <a:t>ρωτ</a:t>
            </a:r>
            <a:r>
              <a:rPr lang="el-GR" dirty="0"/>
              <a:t>ό</a:t>
            </a:r>
            <a:r>
              <a:rPr lang="en-US" dirty="0" err="1"/>
              <a:t>κολλ</a:t>
            </a:r>
            <a:r>
              <a:rPr lang="el-GR" dirty="0"/>
              <a:t>α διαχείρισης δικτύων</a:t>
            </a:r>
            <a:r>
              <a:rPr lang="en-US" dirty="0"/>
              <a:t> </a:t>
            </a:r>
            <a:endParaRPr lang="el-GR" dirty="0"/>
          </a:p>
          <a:p>
            <a:pPr lvl="1"/>
            <a:r>
              <a:rPr lang="el-GR" dirty="0"/>
              <a:t>Πρωτόκολλο </a:t>
            </a:r>
            <a:r>
              <a:rPr lang="en-US" dirty="0"/>
              <a:t>SNMP</a:t>
            </a:r>
            <a:endParaRPr lang="el-GR" dirty="0"/>
          </a:p>
          <a:p>
            <a:pPr lvl="1"/>
            <a:r>
              <a:rPr lang="el-GR" dirty="0"/>
              <a:t>Πρωτόκολλο </a:t>
            </a:r>
            <a:r>
              <a:rPr lang="en-US" dirty="0"/>
              <a:t>CMIP</a:t>
            </a:r>
            <a:endParaRPr lang="el-GR" dirty="0"/>
          </a:p>
        </p:txBody>
      </p:sp>
    </p:spTree>
    <p:extLst>
      <p:ext uri="{BB962C8B-B14F-4D97-AF65-F5344CB8AC3E}">
        <p14:creationId xmlns:p14="http://schemas.microsoft.com/office/powerpoint/2010/main" val="3038295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Μοντέλο διαχείρισης δικτύου OSI</a:t>
            </a:r>
            <a:endParaRPr lang="en-US" dirty="0"/>
          </a:p>
        </p:txBody>
      </p:sp>
      <p:sp>
        <p:nvSpPr>
          <p:cNvPr id="3" name="Content Placeholder 2"/>
          <p:cNvSpPr>
            <a:spLocks noGrp="1"/>
          </p:cNvSpPr>
          <p:nvPr>
            <p:ph idx="1"/>
          </p:nvPr>
        </p:nvSpPr>
        <p:spPr/>
        <p:txBody>
          <a:bodyPr>
            <a:normAutofit fontScale="92500"/>
          </a:bodyPr>
          <a:lstStyle/>
          <a:p>
            <a:r>
              <a:rPr lang="el-GR" dirty="0"/>
              <a:t>Ο οργανισμός ISO, υπό την πρωτοβουλία OSI, δημιούργησε ένα μοντέλο διαχείρισης δικτύου ως το κύριο μέσο για την κατανόηση των κυριότερων λειτουργιών των συστημάτων διαχείρισης δικτύου</a:t>
            </a:r>
          </a:p>
          <a:p>
            <a:r>
              <a:rPr lang="el-GR" dirty="0"/>
              <a:t>Το εν λόγω μοντέλο ονομάζεται μοντέλο διαχείρισης δικτύου OSI ή </a:t>
            </a:r>
            <a:r>
              <a:rPr lang="en-US" dirty="0"/>
              <a:t>Fault-management, the Configuration level, the Accounting level, the Performance level and the Security level (FCAPS)</a:t>
            </a:r>
          </a:p>
        </p:txBody>
      </p:sp>
    </p:spTree>
    <p:extLst>
      <p:ext uri="{BB962C8B-B14F-4D97-AF65-F5344CB8AC3E}">
        <p14:creationId xmlns:p14="http://schemas.microsoft.com/office/powerpoint/2010/main" val="2873661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FCAPS</a:t>
            </a:r>
            <a:r>
              <a:rPr lang="el-GR" dirty="0"/>
              <a:t> (1/3)</a:t>
            </a:r>
            <a:endParaRPr lang="en-US" dirty="0"/>
          </a:p>
        </p:txBody>
      </p:sp>
      <p:sp>
        <p:nvSpPr>
          <p:cNvPr id="3" name="Content Placeholder 2"/>
          <p:cNvSpPr>
            <a:spLocks noGrp="1"/>
          </p:cNvSpPr>
          <p:nvPr>
            <p:ph idx="1"/>
          </p:nvPr>
        </p:nvSpPr>
        <p:spPr/>
        <p:txBody>
          <a:bodyPr>
            <a:normAutofit lnSpcReduction="10000"/>
          </a:bodyPr>
          <a:lstStyle/>
          <a:p>
            <a:r>
              <a:rPr lang="el-GR" altLang="en-US" dirty="0"/>
              <a:t>Το μοντέλο διαιρεί όλο το πλέγμα της διαχείρισης σε πέντε λειτουργικές περιοχές:</a:t>
            </a:r>
            <a:endParaRPr lang="en-US" altLang="en-US" dirty="0"/>
          </a:p>
          <a:p>
            <a:pPr lvl="1"/>
            <a:r>
              <a:rPr lang="el-GR" altLang="en-US" dirty="0"/>
              <a:t>Διαχείριση βλαβών (</a:t>
            </a:r>
            <a:r>
              <a:rPr lang="en-GB" altLang="en-US" dirty="0"/>
              <a:t>Fault Management</a:t>
            </a:r>
            <a:r>
              <a:rPr lang="el-GR" altLang="en-US" dirty="0"/>
              <a:t>)</a:t>
            </a:r>
            <a:endParaRPr lang="en-GB" altLang="en-US" dirty="0"/>
          </a:p>
          <a:p>
            <a:pPr lvl="1"/>
            <a:r>
              <a:rPr lang="el-GR" altLang="en-US" dirty="0"/>
              <a:t>Διαχείριση ρυθμίσεων (</a:t>
            </a:r>
            <a:r>
              <a:rPr lang="en-GB" altLang="en-US" dirty="0"/>
              <a:t>Configuration Management</a:t>
            </a:r>
            <a:r>
              <a:rPr lang="el-GR" altLang="en-US" dirty="0"/>
              <a:t>)</a:t>
            </a:r>
          </a:p>
          <a:p>
            <a:pPr lvl="1"/>
            <a:r>
              <a:rPr lang="el-GR" altLang="en-US" dirty="0"/>
              <a:t>Διαχείριση κοστολόγησης (</a:t>
            </a:r>
            <a:r>
              <a:rPr lang="en-GB" altLang="en-US" dirty="0"/>
              <a:t>Accounting Management</a:t>
            </a:r>
            <a:r>
              <a:rPr lang="el-GR" altLang="en-US" dirty="0"/>
              <a:t>)</a:t>
            </a:r>
          </a:p>
          <a:p>
            <a:pPr lvl="1"/>
            <a:r>
              <a:rPr lang="el-GR" altLang="en-US" dirty="0"/>
              <a:t>Διαχείριση απόδοσης</a:t>
            </a:r>
            <a:r>
              <a:rPr lang="en-GB" altLang="en-US" dirty="0"/>
              <a:t> </a:t>
            </a:r>
            <a:r>
              <a:rPr lang="el-GR" altLang="en-US" dirty="0"/>
              <a:t>(</a:t>
            </a:r>
            <a:r>
              <a:rPr lang="en-GB" altLang="en-US" dirty="0"/>
              <a:t>Performance Management</a:t>
            </a:r>
            <a:r>
              <a:rPr lang="el-GR" altLang="en-US" dirty="0"/>
              <a:t>)</a:t>
            </a:r>
          </a:p>
          <a:p>
            <a:pPr lvl="1"/>
            <a:r>
              <a:rPr lang="el-GR" altLang="en-US" dirty="0"/>
              <a:t>Διαχείριση ασφάλειας (</a:t>
            </a:r>
            <a:r>
              <a:rPr lang="en-GB" altLang="en-US" dirty="0"/>
              <a:t>Security Management</a:t>
            </a:r>
            <a:r>
              <a:rPr lang="el-GR" altLang="en-US" dirty="0"/>
              <a:t>)</a:t>
            </a:r>
          </a:p>
          <a:p>
            <a:endParaRPr lang="en-US" dirty="0"/>
          </a:p>
        </p:txBody>
      </p:sp>
    </p:spTree>
    <p:extLst>
      <p:ext uri="{BB962C8B-B14F-4D97-AF65-F5344CB8AC3E}">
        <p14:creationId xmlns:p14="http://schemas.microsoft.com/office/powerpoint/2010/main" val="3156916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FCAPS</a:t>
            </a:r>
            <a:r>
              <a:rPr lang="el-GR"/>
              <a:t> (2/3)</a:t>
            </a:r>
            <a:endParaRPr lang="en-US" dirty="0"/>
          </a:p>
        </p:txBody>
      </p:sp>
      <p:sp>
        <p:nvSpPr>
          <p:cNvPr id="3" name="Content Placeholder 2"/>
          <p:cNvSpPr>
            <a:spLocks noGrp="1"/>
          </p:cNvSpPr>
          <p:nvPr>
            <p:ph idx="1"/>
          </p:nvPr>
        </p:nvSpPr>
        <p:spPr/>
        <p:txBody>
          <a:bodyPr>
            <a:normAutofit fontScale="85000" lnSpcReduction="20000"/>
          </a:bodyPr>
          <a:lstStyle/>
          <a:p>
            <a:r>
              <a:rPr lang="el-GR" altLang="en-US" u="sng" dirty="0"/>
              <a:t>Η Διαχείριση Βλαβών </a:t>
            </a:r>
            <a:r>
              <a:rPr lang="el-GR" altLang="en-US" dirty="0"/>
              <a:t>ορίζεται ως το σύνολο των διαδικασιών για:</a:t>
            </a:r>
          </a:p>
          <a:p>
            <a:pPr lvl="1"/>
            <a:r>
              <a:rPr lang="el-GR" altLang="en-US" dirty="0"/>
              <a:t>την ανίχνευση</a:t>
            </a:r>
          </a:p>
          <a:p>
            <a:pPr lvl="1"/>
            <a:r>
              <a:rPr lang="el-GR" altLang="en-US" dirty="0"/>
              <a:t>τη διάγνωση και</a:t>
            </a:r>
          </a:p>
          <a:p>
            <a:pPr lvl="1"/>
            <a:r>
              <a:rPr lang="el-GR" altLang="en-US" dirty="0"/>
              <a:t>τη διόρθωση βλαβών</a:t>
            </a:r>
          </a:p>
          <a:p>
            <a:r>
              <a:rPr lang="el-GR" altLang="en-US" u="sng" dirty="0"/>
              <a:t>Η Διαχείριση ρυθμίσεων </a:t>
            </a:r>
            <a:r>
              <a:rPr lang="el-GR" altLang="en-US" dirty="0"/>
              <a:t>περιλαμβάνει λειτουργίες, όπως:</a:t>
            </a:r>
          </a:p>
          <a:p>
            <a:pPr lvl="1"/>
            <a:r>
              <a:rPr lang="el-GR" altLang="en-US" dirty="0"/>
              <a:t>αυτοματοποιημένη εύρεση της λογικής και φυσικής τοπολογίας </a:t>
            </a:r>
          </a:p>
          <a:p>
            <a:pPr lvl="1"/>
            <a:r>
              <a:rPr lang="el-GR" altLang="en-US" dirty="0"/>
              <a:t>συλλογή και αποθήκευση στοιχείων ρυθμίσεων </a:t>
            </a:r>
          </a:p>
          <a:p>
            <a:pPr lvl="1"/>
            <a:r>
              <a:rPr lang="el-GR" altLang="en-US" dirty="0"/>
              <a:t>έλεγχος και αλλαγή ρυθμίσεων </a:t>
            </a:r>
          </a:p>
          <a:p>
            <a:endParaRPr lang="en-US" dirty="0"/>
          </a:p>
        </p:txBody>
      </p:sp>
    </p:spTree>
    <p:extLst>
      <p:ext uri="{BB962C8B-B14F-4D97-AF65-F5344CB8AC3E}">
        <p14:creationId xmlns:p14="http://schemas.microsoft.com/office/powerpoint/2010/main" val="17163979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FCAPS</a:t>
            </a:r>
            <a:r>
              <a:rPr lang="el-GR"/>
              <a:t> (3/3)</a:t>
            </a:r>
            <a:endParaRPr lang="en-US" dirty="0"/>
          </a:p>
        </p:txBody>
      </p:sp>
      <p:sp>
        <p:nvSpPr>
          <p:cNvPr id="3" name="Content Placeholder 2"/>
          <p:cNvSpPr>
            <a:spLocks noGrp="1"/>
          </p:cNvSpPr>
          <p:nvPr>
            <p:ph idx="1"/>
          </p:nvPr>
        </p:nvSpPr>
        <p:spPr/>
        <p:txBody>
          <a:bodyPr>
            <a:normAutofit fontScale="77500" lnSpcReduction="20000"/>
          </a:bodyPr>
          <a:lstStyle/>
          <a:p>
            <a:r>
              <a:rPr lang="el-GR" altLang="en-US" u="sng" dirty="0"/>
              <a:t>Η Διαχείριση Κοστολόγησης </a:t>
            </a:r>
            <a:r>
              <a:rPr lang="el-GR" altLang="en-US" dirty="0"/>
              <a:t>είναι οι διαδικασίες που επιτρέπουν την παρακολούθηση των χρηστών ως προς:</a:t>
            </a:r>
          </a:p>
          <a:p>
            <a:pPr lvl="1"/>
            <a:r>
              <a:rPr lang="el-GR" altLang="en-US" dirty="0"/>
              <a:t>το χρόνο χρήσης </a:t>
            </a:r>
          </a:p>
          <a:p>
            <a:pPr lvl="1"/>
            <a:r>
              <a:rPr lang="el-GR" altLang="en-US" dirty="0"/>
              <a:t>τον όγκο της διακινούμενης πληροφορίας</a:t>
            </a:r>
          </a:p>
          <a:p>
            <a:pPr lvl="1"/>
            <a:r>
              <a:rPr lang="el-GR" altLang="en-US" dirty="0"/>
              <a:t>την καταγραφή θύρας πηγής-προορισμού</a:t>
            </a:r>
          </a:p>
          <a:p>
            <a:r>
              <a:rPr lang="el-GR" altLang="en-US" u="sng" dirty="0"/>
              <a:t>Η Διαχείριση Απόδοσης </a:t>
            </a:r>
            <a:r>
              <a:rPr lang="el-GR" altLang="en-US" dirty="0"/>
              <a:t>περιλαμβάνει:</a:t>
            </a:r>
          </a:p>
          <a:p>
            <a:pPr lvl="1"/>
            <a:r>
              <a:rPr lang="el-GR" altLang="en-US" dirty="0"/>
              <a:t>την παρακολούθηση της δραστηριότητας του δικτύου και </a:t>
            </a:r>
          </a:p>
          <a:p>
            <a:pPr lvl="1"/>
            <a:r>
              <a:rPr lang="el-GR" altLang="en-US" dirty="0"/>
              <a:t>τον έλεγχο, που επιτρέπει ρυθμίσεις για τη βελτίωση της απόδοσης</a:t>
            </a:r>
          </a:p>
          <a:p>
            <a:r>
              <a:rPr lang="el-GR" altLang="en-US" u="sng" dirty="0"/>
              <a:t>Η Διαχείριση Ασφάλειας </a:t>
            </a:r>
            <a:r>
              <a:rPr lang="el-GR" altLang="en-US" dirty="0"/>
              <a:t>αναφέρεται σε θέματα ασφάλειας κατά την επικοινωνία συστημάτων</a:t>
            </a:r>
            <a:endParaRPr lang="en-US" dirty="0"/>
          </a:p>
        </p:txBody>
      </p:sp>
    </p:spTree>
    <p:extLst>
      <p:ext uri="{BB962C8B-B14F-4D97-AF65-F5344CB8AC3E}">
        <p14:creationId xmlns:p14="http://schemas.microsoft.com/office/powerpoint/2010/main" val="4057317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Λειτουργίες </a:t>
            </a:r>
            <a:r>
              <a:rPr lang="en-US" dirty="0"/>
              <a:t>FCAPS</a:t>
            </a:r>
          </a:p>
        </p:txBody>
      </p:sp>
      <p:sp>
        <p:nvSpPr>
          <p:cNvPr id="3" name="Text Placeholder 2"/>
          <p:cNvSpPr>
            <a:spLocks noGrp="1"/>
          </p:cNvSpPr>
          <p:nvPr>
            <p:ph type="body" sz="half" idx="2"/>
          </p:nvPr>
        </p:nvSpPr>
        <p:spPr>
          <a:xfrm>
            <a:off x="611560" y="5229200"/>
            <a:ext cx="8075240" cy="943000"/>
          </a:xfrm>
        </p:spPr>
        <p:txBody>
          <a:bodyPr>
            <a:normAutofit/>
          </a:bodyPr>
          <a:lstStyle/>
          <a:p>
            <a:r>
              <a:rPr lang="el-GR" sz="1800" dirty="0"/>
              <a:t>Λειτουργίες </a:t>
            </a:r>
            <a:r>
              <a:rPr lang="en-US" sz="1800" dirty="0"/>
              <a:t>FCAPS (</a:t>
            </a:r>
            <a:r>
              <a:rPr lang="en-US" sz="1600" dirty="0"/>
              <a:t>source: </a:t>
            </a:r>
            <a:r>
              <a:rPr lang="en-US" sz="1600" dirty="0" err="1"/>
              <a:t>Agbariah</a:t>
            </a:r>
            <a:r>
              <a:rPr lang="en-US" sz="1600" dirty="0"/>
              <a:t>, Saeed. Automated Policy Compliance and Change Detection Managed Service in Data Networks. Computer Science &amp; Information Technology. 3. 01-12. 2013</a:t>
            </a:r>
            <a:r>
              <a:rPr lang="en-US" sz="1800" dirty="0"/>
              <a:t>)</a:t>
            </a:r>
            <a:r>
              <a:rPr lang="el-GR" sz="1800" dirty="0"/>
              <a:t> </a:t>
            </a:r>
            <a:endParaRPr lang="en-US"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3288" y="2132856"/>
            <a:ext cx="6417423" cy="2555301"/>
          </a:xfrm>
          <a:prstGeom prst="rect">
            <a:avLst/>
          </a:prstGeom>
        </p:spPr>
      </p:pic>
    </p:spTree>
    <p:extLst>
      <p:ext uri="{BB962C8B-B14F-4D97-AF65-F5344CB8AC3E}">
        <p14:creationId xmlns:p14="http://schemas.microsoft.com/office/powerpoint/2010/main" val="1986655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Πλατφόρμα Διαχείρισης Δικτύου (1/2)</a:t>
            </a:r>
            <a:endParaRPr lang="en-US" dirty="0"/>
          </a:p>
        </p:txBody>
      </p:sp>
      <p:sp>
        <p:nvSpPr>
          <p:cNvPr id="5" name="Content Placeholder 4"/>
          <p:cNvSpPr>
            <a:spLocks noGrp="1"/>
          </p:cNvSpPr>
          <p:nvPr>
            <p:ph idx="1"/>
          </p:nvPr>
        </p:nvSpPr>
        <p:spPr/>
        <p:txBody>
          <a:bodyPr>
            <a:normAutofit fontScale="92500" lnSpcReduction="20000"/>
          </a:bodyPr>
          <a:lstStyle/>
          <a:p>
            <a:r>
              <a:rPr lang="el-GR" dirty="0"/>
              <a:t>Λόγοι οικονομικοί, εξοικονόμησης χώρου, καθώς και η έλλειψη έμπειρων τεχνικών, επέβαλλαν την ανάγκη διαχείρισης του δικτύου από ένα μόνο σύστημα </a:t>
            </a:r>
          </a:p>
          <a:p>
            <a:r>
              <a:rPr lang="el-GR" dirty="0"/>
              <a:t>Το σύστημα παρουσιάζει γραφικά τις διασυνδέσεις του σε ένα διάγραμμα, που ονομάζεται δικτυακός χάρτης</a:t>
            </a:r>
          </a:p>
          <a:p>
            <a:r>
              <a:rPr lang="el-GR" dirty="0"/>
              <a:t>Η πλατφόρμα είναι ένα πακέτο λογισμικού (</a:t>
            </a:r>
            <a:r>
              <a:rPr lang="el-GR"/>
              <a:t>πρόγραμμα), </a:t>
            </a:r>
            <a:r>
              <a:rPr lang="el-GR" dirty="0"/>
              <a:t>το οποίο αποτελεί την πλατφόρμα διαχείρισης δικτύου (Network </a:t>
            </a:r>
            <a:r>
              <a:rPr lang="el-GR" dirty="0" err="1"/>
              <a:t>Management</a:t>
            </a:r>
            <a:r>
              <a:rPr lang="el-GR" dirty="0"/>
              <a:t> </a:t>
            </a:r>
            <a:r>
              <a:rPr lang="el-GR" dirty="0" err="1"/>
              <a:t>Platform</a:t>
            </a:r>
            <a:r>
              <a:rPr lang="el-GR" dirty="0"/>
              <a:t>)</a:t>
            </a:r>
          </a:p>
          <a:p>
            <a:endParaRPr lang="en-US" dirty="0"/>
          </a:p>
        </p:txBody>
      </p:sp>
    </p:spTree>
    <p:extLst>
      <p:ext uri="{BB962C8B-B14F-4D97-AF65-F5344CB8AC3E}">
        <p14:creationId xmlns:p14="http://schemas.microsoft.com/office/powerpoint/2010/main" val="3875080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Πλατφόρμα Διαχείρισης Δικτύου (2/2)</a:t>
            </a:r>
            <a:endParaRPr lang="en-US" dirty="0"/>
          </a:p>
        </p:txBody>
      </p:sp>
      <p:sp>
        <p:nvSpPr>
          <p:cNvPr id="5" name="Content Placeholder 4"/>
          <p:cNvSpPr>
            <a:spLocks noGrp="1"/>
          </p:cNvSpPr>
          <p:nvPr>
            <p:ph idx="1"/>
          </p:nvPr>
        </p:nvSpPr>
        <p:spPr/>
        <p:txBody>
          <a:bodyPr>
            <a:normAutofit fontScale="85000" lnSpcReduction="20000"/>
          </a:bodyPr>
          <a:lstStyle/>
          <a:p>
            <a:r>
              <a:rPr lang="el-GR" dirty="0"/>
              <a:t>Η πλατφόρμα περιλαμβάνει:</a:t>
            </a:r>
          </a:p>
          <a:p>
            <a:pPr lvl="1"/>
            <a:r>
              <a:rPr lang="el-GR" dirty="0"/>
              <a:t>Τη γραφική </a:t>
            </a:r>
            <a:r>
              <a:rPr lang="el-GR" dirty="0" err="1"/>
              <a:t>διεπαφή</a:t>
            </a:r>
            <a:r>
              <a:rPr lang="el-GR" dirty="0"/>
              <a:t> χρήστη</a:t>
            </a:r>
          </a:p>
          <a:p>
            <a:pPr lvl="1"/>
            <a:r>
              <a:rPr lang="el-GR" dirty="0"/>
              <a:t>Το δικτυακό χάρτη </a:t>
            </a:r>
          </a:p>
          <a:p>
            <a:pPr lvl="1"/>
            <a:r>
              <a:rPr lang="el-GR" dirty="0"/>
              <a:t>Το προσαρμοζόμενο σύστημα επιλογών</a:t>
            </a:r>
          </a:p>
          <a:p>
            <a:pPr lvl="1"/>
            <a:r>
              <a:rPr lang="el-GR" dirty="0"/>
              <a:t>Το σύστημα διαχείρισης βάσης δεδομένων</a:t>
            </a:r>
          </a:p>
          <a:p>
            <a:pPr lvl="1"/>
            <a:r>
              <a:rPr lang="el-GR" dirty="0"/>
              <a:t>Το σύστημα πληροφόρησης</a:t>
            </a:r>
          </a:p>
          <a:p>
            <a:pPr lvl="1"/>
            <a:r>
              <a:rPr lang="el-GR" dirty="0"/>
              <a:t>Το ημερολόγιο συμβάντων</a:t>
            </a:r>
          </a:p>
          <a:p>
            <a:pPr lvl="1"/>
            <a:r>
              <a:rPr lang="el-GR" dirty="0"/>
              <a:t>Τα εργαλεία γραφικών</a:t>
            </a:r>
          </a:p>
          <a:p>
            <a:pPr lvl="1"/>
            <a:r>
              <a:rPr lang="el-GR" dirty="0"/>
              <a:t>Την διεπαφή προγράμματος εφαρμογής </a:t>
            </a:r>
          </a:p>
          <a:p>
            <a:pPr lvl="1"/>
            <a:r>
              <a:rPr lang="el-GR" dirty="0"/>
              <a:t>Το σύστημα ασφαλείας </a:t>
            </a:r>
            <a:endParaRPr lang="en-US" dirty="0"/>
          </a:p>
        </p:txBody>
      </p:sp>
    </p:spTree>
    <p:extLst>
      <p:ext uri="{BB962C8B-B14F-4D97-AF65-F5344CB8AC3E}">
        <p14:creationId xmlns:p14="http://schemas.microsoft.com/office/powerpoint/2010/main" val="851669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Αρχιτεκτονικές</a:t>
            </a:r>
            <a:endParaRPr lang="en-US" dirty="0"/>
          </a:p>
        </p:txBody>
      </p:sp>
      <p:sp>
        <p:nvSpPr>
          <p:cNvPr id="7" name="Content Placeholder 6"/>
          <p:cNvSpPr>
            <a:spLocks noGrp="1"/>
          </p:cNvSpPr>
          <p:nvPr>
            <p:ph idx="1"/>
          </p:nvPr>
        </p:nvSpPr>
        <p:spPr/>
        <p:txBody>
          <a:bodyPr>
            <a:normAutofit fontScale="92500" lnSpcReduction="10000"/>
          </a:bodyPr>
          <a:lstStyle/>
          <a:p>
            <a:r>
              <a:rPr lang="el-GR" dirty="0"/>
              <a:t>Οι διαθέσιμες αρχιτεκτονικές διαχείρισης του δικτύου είναι οι εξής: </a:t>
            </a:r>
          </a:p>
          <a:p>
            <a:pPr lvl="1"/>
            <a:r>
              <a:rPr lang="el-GR" dirty="0"/>
              <a:t>Κεντρική</a:t>
            </a:r>
          </a:p>
          <a:p>
            <a:pPr lvl="1"/>
            <a:r>
              <a:rPr lang="el-GR" dirty="0"/>
              <a:t>Ιεραρχική </a:t>
            </a:r>
          </a:p>
          <a:p>
            <a:pPr lvl="1"/>
            <a:r>
              <a:rPr lang="el-GR" dirty="0"/>
              <a:t>Κατανεμημένη</a:t>
            </a:r>
          </a:p>
          <a:p>
            <a:pPr lvl="1"/>
            <a:r>
              <a:rPr lang="el-GR" dirty="0"/>
              <a:t>Δικτυωμένο σύστημα διαχείρισης</a:t>
            </a:r>
          </a:p>
          <a:p>
            <a:r>
              <a:rPr lang="el-GR" dirty="0"/>
              <a:t>Οι διαφορές των αρχιτεκτονικών αναφέρονται κυρίως στον αριθμό  διαχειριστών και στον βαθμό επικοινωνίας - ανεξαρτησίας τους</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Κεντρική Αρχιτεκτονική Διαχείρισης (1/2)</a:t>
            </a:r>
            <a:endParaRPr lang="en-US" dirty="0"/>
          </a:p>
        </p:txBody>
      </p:sp>
      <p:sp>
        <p:nvSpPr>
          <p:cNvPr id="7" name="Content Placeholder 6"/>
          <p:cNvSpPr>
            <a:spLocks noGrp="1"/>
          </p:cNvSpPr>
          <p:nvPr>
            <p:ph idx="1"/>
          </p:nvPr>
        </p:nvSpPr>
        <p:spPr/>
        <p:txBody>
          <a:bodyPr>
            <a:normAutofit fontScale="77500" lnSpcReduction="20000"/>
          </a:bodyPr>
          <a:lstStyle/>
          <a:p>
            <a:r>
              <a:rPr lang="el-GR" dirty="0"/>
              <a:t>Είναι η πιο απλή αρχιτεκτονική, στην οποία η πλατφόρμα διαχείρισης είναι εγκατεστημένη σε έναν κεντρικό σταθμό εργασίας, που αναλαμβάνει όλα τα καθήκοντα διαχείρισης</a:t>
            </a:r>
          </a:p>
          <a:p>
            <a:r>
              <a:rPr lang="el-GR" dirty="0"/>
              <a:t>Η πλατφόρμα διαχείρισης επιτελεί τις εξής λειτουργίες:</a:t>
            </a:r>
            <a:endParaRPr lang="en-US" dirty="0"/>
          </a:p>
          <a:p>
            <a:pPr lvl="1"/>
            <a:r>
              <a:rPr lang="el-GR" dirty="0"/>
              <a:t>Αναλαμβάνει την επικοινωνία με όλα τα διαχειριζόμενα στοιχεία μέσω των αντιπροσώπων και του πρωτοκόλλου διαχείρισης</a:t>
            </a:r>
            <a:endParaRPr lang="en-US" dirty="0"/>
          </a:p>
          <a:p>
            <a:pPr lvl="1"/>
            <a:r>
              <a:rPr lang="el-GR" dirty="0"/>
              <a:t>Διαχειρίζεται την αποθήκευση των πληροφοριών διαχείρισης. Η αποθήκευση μπορεί να γίνει κεντρικά ή για λόγους ασφαλείας κατανεμημένα, αλλά ο έλεγχος κι ο σχεδιασμός είναι κεντρικός</a:t>
            </a:r>
          </a:p>
          <a:p>
            <a:pPr lvl="1"/>
            <a:r>
              <a:rPr lang="el-GR" dirty="0"/>
              <a:t>Παρέχει μια ενιαία εικόνα του διαχειριζόμενου δικτύου μέσω κατάλληλου </a:t>
            </a:r>
            <a:r>
              <a:rPr lang="en-US" dirty="0"/>
              <a:t>interface</a:t>
            </a:r>
          </a:p>
        </p:txBody>
      </p:sp>
    </p:spTree>
    <p:extLst>
      <p:ext uri="{BB962C8B-B14F-4D97-AF65-F5344CB8AC3E}">
        <p14:creationId xmlns:p14="http://schemas.microsoft.com/office/powerpoint/2010/main" val="27752501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fontScale="90000"/>
          </a:bodyPr>
          <a:lstStyle/>
          <a:p>
            <a:r>
              <a:rPr lang="el-GR" dirty="0"/>
              <a:t>Κεντρική Αρχιτεκτονική Διαχείρισης (2/2)</a:t>
            </a:r>
            <a:endParaRPr lang="en-US" dirty="0"/>
          </a:p>
        </p:txBody>
      </p:sp>
      <p:sp>
        <p:nvSpPr>
          <p:cNvPr id="7" name="Text Placeholder 6"/>
          <p:cNvSpPr>
            <a:spLocks noGrp="1"/>
          </p:cNvSpPr>
          <p:nvPr>
            <p:ph type="body" sz="half" idx="2"/>
          </p:nvPr>
        </p:nvSpPr>
        <p:spPr>
          <a:xfrm>
            <a:off x="899592" y="5445224"/>
            <a:ext cx="7272808" cy="1015008"/>
          </a:xfrm>
        </p:spPr>
        <p:txBody>
          <a:bodyPr/>
          <a:lstStyle/>
          <a:p>
            <a:pPr algn="ctr"/>
            <a:r>
              <a:rPr lang="el-GR" dirty="0"/>
              <a:t>Κεντρική Αρχιτεκτονική Διαχείρισης Δικτύου</a:t>
            </a:r>
          </a:p>
          <a:p>
            <a:pPr lvl="0"/>
            <a:r>
              <a:rPr lang="el-GR" sz="1200" dirty="0">
                <a:solidFill>
                  <a:prstClr val="black"/>
                </a:solidFill>
              </a:rPr>
              <a:t>(πηγή: Μηχανισμοί διαχείρισης απομακρυσμένων δικτύων μέσω του πρωτοκόλλου SNMP, </a:t>
            </a:r>
            <a:r>
              <a:rPr lang="el-GR" sz="1200" dirty="0" err="1">
                <a:solidFill>
                  <a:prstClr val="black"/>
                </a:solidFill>
              </a:rPr>
              <a:t>Μητράκος</a:t>
            </a:r>
            <a:r>
              <a:rPr lang="el-GR" sz="1200" dirty="0">
                <a:solidFill>
                  <a:prstClr val="black"/>
                </a:solidFill>
              </a:rPr>
              <a:t> Δημήτριος, </a:t>
            </a:r>
            <a:r>
              <a:rPr lang="en-US" sz="1200" dirty="0">
                <a:solidFill>
                  <a:prstClr val="black"/>
                </a:solidFill>
              </a:rPr>
              <a:t>http://vivliothmmy.ee.auth.gr/1229</a:t>
            </a:r>
            <a:r>
              <a:rPr lang="el-GR" sz="1200" dirty="0">
                <a:solidFill>
                  <a:prstClr val="black"/>
                </a:solidFill>
              </a:rPr>
              <a:t>)</a:t>
            </a:r>
          </a:p>
          <a:p>
            <a:pPr algn="ctr"/>
            <a:endParaRPr lang="en-US" dirty="0"/>
          </a:p>
          <a:p>
            <a:endParaRPr lang="en-US" dirty="0"/>
          </a:p>
        </p:txBody>
      </p:sp>
      <p:pic>
        <p:nvPicPr>
          <p:cNvPr id="3074" name="Picture 2" descr="Κεντρική Αρχιτεκτονική Διαχείρισης Δικτύου&#10;"/>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2411760" y="2132856"/>
            <a:ext cx="4320480" cy="3064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525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Εισαγωγή</a:t>
            </a:r>
            <a:endParaRPr lang="en-US" dirty="0"/>
          </a:p>
        </p:txBody>
      </p:sp>
      <p:sp>
        <p:nvSpPr>
          <p:cNvPr id="3" name="Content Placeholder 2"/>
          <p:cNvSpPr>
            <a:spLocks noGrp="1"/>
          </p:cNvSpPr>
          <p:nvPr>
            <p:ph idx="1"/>
          </p:nvPr>
        </p:nvSpPr>
        <p:spPr/>
        <p:txBody>
          <a:bodyPr>
            <a:normAutofit fontScale="85000" lnSpcReduction="20000"/>
          </a:bodyPr>
          <a:lstStyle/>
          <a:p>
            <a:r>
              <a:rPr lang="el-GR" dirty="0"/>
              <a:t>Τα δίκτυα υπολογιστών και τα συστήματα κατανεμημένης επεξεργασίας έχουν γνωρίσει μεγάλη ανάπτυξη</a:t>
            </a:r>
          </a:p>
          <a:p>
            <a:r>
              <a:rPr lang="el-GR" dirty="0"/>
              <a:t>Υποστηρίζουν περισσότερες εφαρμογές και πολύ περισσότερους χρήστες από ότι παλιότερα</a:t>
            </a:r>
          </a:p>
          <a:p>
            <a:r>
              <a:rPr lang="el-GR" dirty="0"/>
              <a:t>Συνεπώς, έχει αυξηθεί σημαντικά η πιθανότητα να συμβεί κάποιο λάθος και έτσι ολόκληρο το δίκτυο ή μέρος του να τεθεί εκτός λειτουργίας ή να μειωθεί η αξιοπιστία και η απόδοση του</a:t>
            </a:r>
          </a:p>
          <a:p>
            <a:r>
              <a:rPr lang="el-GR" dirty="0"/>
              <a:t>Αυτό καθιστά αναγκαία την ανάπτυξη εργαλείων, που βοηθούν στην αυτόματη και αποτελεσματική διαχείριση των δικτύων</a:t>
            </a:r>
          </a:p>
        </p:txBody>
      </p:sp>
    </p:spTree>
    <p:extLst>
      <p:ext uri="{BB962C8B-B14F-4D97-AF65-F5344CB8AC3E}">
        <p14:creationId xmlns:p14="http://schemas.microsoft.com/office/powerpoint/2010/main" val="25766794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Ιεραρχική Αρχιτεκτονική Διαχείρισης (1/2) </a:t>
            </a:r>
            <a:endParaRPr lang="en-US" dirty="0"/>
          </a:p>
        </p:txBody>
      </p:sp>
      <p:sp>
        <p:nvSpPr>
          <p:cNvPr id="3" name="Content Placeholder 2"/>
          <p:cNvSpPr>
            <a:spLocks noGrp="1"/>
          </p:cNvSpPr>
          <p:nvPr>
            <p:ph idx="1"/>
          </p:nvPr>
        </p:nvSpPr>
        <p:spPr/>
        <p:txBody>
          <a:bodyPr>
            <a:normAutofit fontScale="85000" lnSpcReduction="10000"/>
          </a:bodyPr>
          <a:lstStyle/>
          <a:p>
            <a:r>
              <a:rPr lang="el-GR" dirty="0"/>
              <a:t>Στην αρχιτεκτονική αυτή χρησιμοποιούνται πολλές πλατφόρμες διαχείρισης </a:t>
            </a:r>
          </a:p>
          <a:p>
            <a:r>
              <a:rPr lang="el-GR" dirty="0"/>
              <a:t>Η μία από αυτές λειτουργεί σαν κεντρικός σταθμός εξυπηρέτησης του δικτύου </a:t>
            </a:r>
          </a:p>
          <a:p>
            <a:r>
              <a:rPr lang="el-GR" dirty="0"/>
              <a:t>Οι άλλες λειτουργούν σαν πελάτες και δεν έχουν χωριστό σύστημα διαχείρισης βάσης δεδομένων (DBMS), αλλά χρησιμοποιούν το DBMS του κεντρικού σταθμού </a:t>
            </a:r>
          </a:p>
          <a:p>
            <a:r>
              <a:rPr lang="el-GR" dirty="0"/>
              <a:t>Ο συντονισμός των λειτουργιών τους γίνεται από το διαχειριστή, που βρίσκεται υψηλότερα στην ιεραρχία</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Ιεραρχική Αρχιτεκτονική Διαχείρισης (2/2) </a:t>
            </a:r>
            <a:endParaRPr lang="en-US" dirty="0"/>
          </a:p>
        </p:txBody>
      </p:sp>
      <p:sp>
        <p:nvSpPr>
          <p:cNvPr id="3" name="Content Placeholder 2"/>
          <p:cNvSpPr>
            <a:spLocks noGrp="1"/>
          </p:cNvSpPr>
          <p:nvPr>
            <p:ph idx="1"/>
          </p:nvPr>
        </p:nvSpPr>
        <p:spPr/>
        <p:txBody>
          <a:bodyPr>
            <a:normAutofit fontScale="85000" lnSpcReduction="10000"/>
          </a:bodyPr>
          <a:lstStyle/>
          <a:p>
            <a:r>
              <a:rPr lang="el-GR" dirty="0"/>
              <a:t>Ορισμένες από τις λειτουργίες στο ιεραρχικό σύστημα διαχείρισης εκτελούνται από τον κεντρικό διαχειριστή, ενώ άλλες ανατίθενται στους επιμέρους διαχειριστές</a:t>
            </a:r>
          </a:p>
          <a:p>
            <a:r>
              <a:rPr lang="el-GR" dirty="0"/>
              <a:t>Η επικοινωνία μεταξύ του κεντρικού διαχειριστή και των επιμέρους διαχειριστών μπορεί να γίνεται μέσω του ίδιου του δικτύου, που διαχειρίζονται είτε μέσω ανεξάρτητου δικτύου διαχείρισης</a:t>
            </a:r>
          </a:p>
          <a:p>
            <a:r>
              <a:rPr lang="el-GR" dirty="0"/>
              <a:t>Στην δεύτερη αυτή περίπτωση, έχουμε υψηλότερη αξιοπιστία αφού ακόμα και σε περίπτωση σοβαρής βλάβης του κανονικού δικτύου, θα υπάρχει επικοινωνία των διαχειριστών μεταξύ τους</a:t>
            </a:r>
          </a:p>
          <a:p>
            <a:endParaRPr lang="en-US" dirty="0"/>
          </a:p>
        </p:txBody>
      </p:sp>
    </p:spTree>
    <p:extLst>
      <p:ext uri="{BB962C8B-B14F-4D97-AF65-F5344CB8AC3E}">
        <p14:creationId xmlns:p14="http://schemas.microsoft.com/office/powerpoint/2010/main" val="27752501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Πλεονεκτήματα ιεραρχικής αρχιτεκτονικής</a:t>
            </a:r>
            <a:endParaRPr lang="en-US" dirty="0"/>
          </a:p>
        </p:txBody>
      </p:sp>
      <p:sp>
        <p:nvSpPr>
          <p:cNvPr id="3" name="Content Placeholder 2"/>
          <p:cNvSpPr>
            <a:spLocks noGrp="1"/>
          </p:cNvSpPr>
          <p:nvPr>
            <p:ph idx="1"/>
          </p:nvPr>
        </p:nvSpPr>
        <p:spPr/>
        <p:txBody>
          <a:bodyPr>
            <a:normAutofit fontScale="92500" lnSpcReduction="20000"/>
          </a:bodyPr>
          <a:lstStyle/>
          <a:p>
            <a:r>
              <a:rPr lang="el-GR" dirty="0"/>
              <a:t>Προσφέρει καλύτερο έλεγχο και επίδοση στο διαχειριστή του δικτύου</a:t>
            </a:r>
            <a:endParaRPr lang="en-US" dirty="0"/>
          </a:p>
          <a:p>
            <a:r>
              <a:rPr lang="el-GR" dirty="0"/>
              <a:t>Προσφέρεται για ετερογενή δίκτυα</a:t>
            </a:r>
            <a:endParaRPr lang="en-US" dirty="0"/>
          </a:p>
          <a:p>
            <a:r>
              <a:rPr lang="el-GR" dirty="0"/>
              <a:t>Βρίσκει εφαρμογή και σε δίκτυα που υπάρχει ανάγκη διαίρεσης του διαχειριζόμενου περιβάλλοντος</a:t>
            </a:r>
            <a:endParaRPr lang="en-US" dirty="0"/>
          </a:p>
          <a:p>
            <a:r>
              <a:rPr lang="el-GR" dirty="0"/>
              <a:t>Παρέχει: </a:t>
            </a:r>
          </a:p>
          <a:p>
            <a:pPr lvl="1"/>
            <a:r>
              <a:rPr lang="el-GR" dirty="0"/>
              <a:t>Ολοκληρωμένο διαχειριστικό περιβάλλον</a:t>
            </a:r>
          </a:p>
          <a:p>
            <a:pPr lvl="1"/>
            <a:r>
              <a:rPr lang="el-GR" dirty="0"/>
              <a:t>Ενοποιημένη αναπαράσταση ετερογενούς δικτύου</a:t>
            </a:r>
          </a:p>
          <a:p>
            <a:pPr lvl="1"/>
            <a:r>
              <a:rPr lang="el-GR" dirty="0"/>
              <a:t>Κοινό περιβάλλον επικοινωνίας με το χρήστη</a:t>
            </a:r>
            <a:endParaRPr lang="en-US" dirty="0"/>
          </a:p>
        </p:txBody>
      </p:sp>
    </p:spTree>
    <p:extLst>
      <p:ext uri="{BB962C8B-B14F-4D97-AF65-F5344CB8AC3E}">
        <p14:creationId xmlns:p14="http://schemas.microsoft.com/office/powerpoint/2010/main" val="3172364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Διάγραμμα ιεραρχικής αρχιτεκτονικής</a:t>
            </a:r>
            <a:endParaRPr lang="en-US" dirty="0"/>
          </a:p>
        </p:txBody>
      </p:sp>
      <p:sp>
        <p:nvSpPr>
          <p:cNvPr id="6" name="Text Placeholder 5"/>
          <p:cNvSpPr>
            <a:spLocks noGrp="1"/>
          </p:cNvSpPr>
          <p:nvPr>
            <p:ph type="body" sz="half" idx="2"/>
          </p:nvPr>
        </p:nvSpPr>
        <p:spPr>
          <a:xfrm>
            <a:off x="1043608" y="5661248"/>
            <a:ext cx="7056784" cy="1058004"/>
          </a:xfrm>
        </p:spPr>
        <p:txBody>
          <a:bodyPr>
            <a:normAutofit fontScale="92500" lnSpcReduction="10000"/>
          </a:bodyPr>
          <a:lstStyle/>
          <a:p>
            <a:pPr algn="ctr"/>
            <a:r>
              <a:rPr lang="el-GR" dirty="0"/>
              <a:t>Ιεραρχική Αρχιτεκτονική Διαχείρισης </a:t>
            </a:r>
          </a:p>
          <a:p>
            <a:pPr lvl="0"/>
            <a:r>
              <a:rPr lang="el-GR" sz="1200" dirty="0">
                <a:solidFill>
                  <a:prstClr val="black"/>
                </a:solidFill>
              </a:rPr>
              <a:t>(πηγή: Μηχανισμοί διαχείρισης απομακρυσμένων δικτύων μέσω του πρωτοκόλλου SNMP, </a:t>
            </a:r>
            <a:r>
              <a:rPr lang="el-GR" sz="1200" dirty="0" err="1">
                <a:solidFill>
                  <a:prstClr val="black"/>
                </a:solidFill>
              </a:rPr>
              <a:t>Μητράκος</a:t>
            </a:r>
            <a:r>
              <a:rPr lang="el-GR" sz="1200" dirty="0">
                <a:solidFill>
                  <a:prstClr val="black"/>
                </a:solidFill>
              </a:rPr>
              <a:t> Δημήτριος, </a:t>
            </a:r>
            <a:r>
              <a:rPr lang="en-US" sz="1200" dirty="0">
                <a:solidFill>
                  <a:prstClr val="black"/>
                </a:solidFill>
              </a:rPr>
              <a:t>http://vivliothmmy.ee.auth.gr/1229</a:t>
            </a:r>
            <a:r>
              <a:rPr lang="el-GR" sz="1200" dirty="0">
                <a:solidFill>
                  <a:prstClr val="black"/>
                </a:solidFill>
              </a:rPr>
              <a:t>)</a:t>
            </a:r>
          </a:p>
          <a:p>
            <a:pPr algn="ctr"/>
            <a:r>
              <a:rPr lang="el-GR" dirty="0"/>
              <a:t> </a:t>
            </a:r>
            <a:endParaRPr lang="en-US" dirty="0"/>
          </a:p>
        </p:txBody>
      </p:sp>
      <p:pic>
        <p:nvPicPr>
          <p:cNvPr id="4098" name="Picture 2" descr="Ιεραρχική Αρχιτεκτονική Διαχείρισης &#10;"/>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2411760" y="1695184"/>
            <a:ext cx="4867944" cy="3628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52501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Κατανεμημένη Αρχιτεκτονική Διαχείρισης (1/2)</a:t>
            </a:r>
            <a:endParaRPr lang="en-US" dirty="0"/>
          </a:p>
        </p:txBody>
      </p:sp>
      <p:sp>
        <p:nvSpPr>
          <p:cNvPr id="7" name="Content Placeholder 6"/>
          <p:cNvSpPr>
            <a:spLocks noGrp="1"/>
          </p:cNvSpPr>
          <p:nvPr>
            <p:ph idx="1"/>
          </p:nvPr>
        </p:nvSpPr>
        <p:spPr/>
        <p:txBody>
          <a:bodyPr>
            <a:normAutofit fontScale="92500" lnSpcReduction="10000"/>
          </a:bodyPr>
          <a:lstStyle/>
          <a:p>
            <a:r>
              <a:rPr lang="el-GR" dirty="0"/>
              <a:t>Αποτελεί ουσιαστικά συνδυασμό της κεντρικής και της ιεραρχικής και χρησιμοποιεί πολλές ομότιμες πλατφόρμες διαχείρισης, κάθε μία από τις οποίες αποτελεί ένα κεντρικό σύστημα</a:t>
            </a:r>
          </a:p>
          <a:p>
            <a:r>
              <a:rPr lang="el-GR" dirty="0"/>
              <a:t>Μια πλατφόρμα είναι επικεφαλής μιας σειράς από ομότιμα συστήματα διαχείρισης (όπως στην ιεραρχική αρχιτεκτονική διαχείρισης)</a:t>
            </a:r>
          </a:p>
          <a:p>
            <a:r>
              <a:rPr lang="el-GR" dirty="0"/>
              <a:t>Ωστόσο κάθε πλατφόρμα μπορεί να έχει το δικό της σύστημα DBMS με στοιχεία που να αφορούν οποιοδήποτε σημείο του δικτύου</a:t>
            </a:r>
          </a:p>
          <a:p>
            <a:endParaRPr lang="en-US" dirty="0"/>
          </a:p>
        </p:txBody>
      </p:sp>
    </p:spTree>
    <p:extLst>
      <p:ext uri="{BB962C8B-B14F-4D97-AF65-F5344CB8AC3E}">
        <p14:creationId xmlns:p14="http://schemas.microsoft.com/office/powerpoint/2010/main" val="2775250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Κατανεμημένη Αρχιτεκτονική Διαχείρισης (2/2)</a:t>
            </a:r>
            <a:endParaRPr lang="en-US" dirty="0"/>
          </a:p>
        </p:txBody>
      </p:sp>
      <p:sp>
        <p:nvSpPr>
          <p:cNvPr id="7" name="Content Placeholder 6"/>
          <p:cNvSpPr>
            <a:spLocks noGrp="1"/>
          </p:cNvSpPr>
          <p:nvPr>
            <p:ph idx="1"/>
          </p:nvPr>
        </p:nvSpPr>
        <p:spPr/>
        <p:txBody>
          <a:bodyPr>
            <a:normAutofit fontScale="92500" lnSpcReduction="10000"/>
          </a:bodyPr>
          <a:lstStyle/>
          <a:p>
            <a:r>
              <a:rPr lang="el-GR" dirty="0"/>
              <a:t>Επειδή η διαχείριση κατανέμεται σε τοπικούς διαχειριστές έχει γενικά μικρότερες απαιτήσεις σε υλικό και υπολογιστική ισχύ</a:t>
            </a:r>
          </a:p>
          <a:p>
            <a:r>
              <a:rPr lang="el-GR" dirty="0"/>
              <a:t>Ο καθένας από τους τοπικούς διαχειριστές διαχειρίζεται μόνο τον τομέα της αρμοδιότητας του και δεν έχει το βάρος της παρακολούθησης ολόκληρου του δικτύου</a:t>
            </a:r>
          </a:p>
          <a:p>
            <a:r>
              <a:rPr lang="el-GR" dirty="0"/>
              <a:t>Αν χρειαστεί πληροφορίες για περιοχή του δικτύου που δεν του ανήκει μπορεί να τις ζητήσει από τον αντίστοιχο ομότιμο διαχειριστή</a:t>
            </a:r>
            <a:endParaRPr lang="en-US" dirty="0"/>
          </a:p>
        </p:txBody>
      </p:sp>
    </p:spTree>
    <p:extLst>
      <p:ext uri="{BB962C8B-B14F-4D97-AF65-F5344CB8AC3E}">
        <p14:creationId xmlns:p14="http://schemas.microsoft.com/office/powerpoint/2010/main" val="7585164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Δικτυωμένο Σύστημα Διαχείρισης</a:t>
            </a:r>
            <a:endParaRPr lang="en-US" dirty="0"/>
          </a:p>
        </p:txBody>
      </p:sp>
      <p:sp>
        <p:nvSpPr>
          <p:cNvPr id="7" name="Content Placeholder 6"/>
          <p:cNvSpPr>
            <a:spLocks noGrp="1"/>
          </p:cNvSpPr>
          <p:nvPr>
            <p:ph idx="1"/>
          </p:nvPr>
        </p:nvSpPr>
        <p:spPr/>
        <p:txBody>
          <a:bodyPr>
            <a:normAutofit fontScale="77500" lnSpcReduction="20000"/>
          </a:bodyPr>
          <a:lstStyle/>
          <a:p>
            <a:r>
              <a:rPr lang="el-GR" dirty="0"/>
              <a:t>Συνδυάζει στοιχεία από την κατανεμημένη και ιεραρχική αρχιτεκτονική</a:t>
            </a:r>
          </a:p>
          <a:p>
            <a:r>
              <a:rPr lang="el-GR" dirty="0"/>
              <a:t>Σε αυτήν υπάρχουν οι λεγόμενοι </a:t>
            </a:r>
            <a:r>
              <a:rPr lang="el-GR" dirty="0" err="1"/>
              <a:t>Integrated</a:t>
            </a:r>
            <a:r>
              <a:rPr lang="el-GR" dirty="0"/>
              <a:t> </a:t>
            </a:r>
            <a:r>
              <a:rPr lang="el-GR" dirty="0" err="1"/>
              <a:t>Managers</a:t>
            </a:r>
            <a:r>
              <a:rPr lang="el-GR" dirty="0"/>
              <a:t>, ο καθένας από τους οποίους διαχειρίζεται μια ομάδα διαχειριστών, κάθε ένας από τους οποίους διαχειρίζεται με την σειρά του μια ομάδα κόμβων </a:t>
            </a:r>
          </a:p>
          <a:p>
            <a:r>
              <a:rPr lang="el-GR" dirty="0"/>
              <a:t>Η αρχιτεκτονική αυτή ενθαρρύνεται από το γεγονός ότι όλο και περισσότερα διαχειριστικά συστήματα αναπτύσσουν τυποποιημένα </a:t>
            </a:r>
            <a:r>
              <a:rPr lang="el-GR" dirty="0" err="1"/>
              <a:t>interface</a:t>
            </a:r>
            <a:r>
              <a:rPr lang="en-US" dirty="0"/>
              <a:t>s</a:t>
            </a:r>
            <a:r>
              <a:rPr lang="el-GR" dirty="0"/>
              <a:t>, διευκολύνοντας την επικοινωνία με άλλα συστήματα </a:t>
            </a:r>
          </a:p>
          <a:p>
            <a:r>
              <a:rPr lang="el-GR" dirty="0"/>
              <a:t>Το OSI Network </a:t>
            </a:r>
            <a:r>
              <a:rPr lang="el-GR" dirty="0" err="1"/>
              <a:t>Management</a:t>
            </a:r>
            <a:r>
              <a:rPr lang="el-GR" dirty="0"/>
              <a:t> </a:t>
            </a:r>
            <a:r>
              <a:rPr lang="el-GR" dirty="0" err="1"/>
              <a:t>Forum</a:t>
            </a:r>
            <a:r>
              <a:rPr lang="el-GR" dirty="0"/>
              <a:t> υποστηρίζει την προσπάθεια να επιτευχθεί ένα ευέλικτο και ισχυρό σύστημα που να ακολουθεί αυτή την αρχιτεκτονική</a:t>
            </a:r>
          </a:p>
        </p:txBody>
      </p:sp>
    </p:spTree>
    <p:extLst>
      <p:ext uri="{BB962C8B-B14F-4D97-AF65-F5344CB8AC3E}">
        <p14:creationId xmlns:p14="http://schemas.microsoft.com/office/powerpoint/2010/main" val="27752501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Πλεονεκτήματα / Μειονεκτήματα Δικτυωμένου Συστήματος</a:t>
            </a:r>
            <a:endParaRPr lang="en-US" dirty="0"/>
          </a:p>
        </p:txBody>
      </p:sp>
      <p:sp>
        <p:nvSpPr>
          <p:cNvPr id="3" name="Content Placeholder 2"/>
          <p:cNvSpPr>
            <a:spLocks noGrp="1"/>
          </p:cNvSpPr>
          <p:nvPr>
            <p:ph idx="1"/>
          </p:nvPr>
        </p:nvSpPr>
        <p:spPr/>
        <p:txBody>
          <a:bodyPr>
            <a:normAutofit fontScale="92500"/>
          </a:bodyPr>
          <a:lstStyle/>
          <a:p>
            <a:r>
              <a:rPr lang="el-GR" dirty="0"/>
              <a:t>Η αρχιτεκτονική του δικτυωμένου συστήματος συνδυάζει τα πλεονεκτήματα των κατανεμημένων και ιεραρχικών συστημάτων</a:t>
            </a:r>
          </a:p>
          <a:p>
            <a:r>
              <a:rPr lang="el-GR" dirty="0"/>
              <a:t>Ο ιεραρχικός του χαρακτήρας μπορεί να οδηγήσει στην μείωση του αριθμού των χειριστών στο κέντρο διαχείρισης</a:t>
            </a:r>
          </a:p>
          <a:p>
            <a:r>
              <a:rPr lang="el-GR" dirty="0"/>
              <a:t>Το βασικότερο μειονέκτημα είναι ότι αυξάνει τον αριθμό των διαχειριστικών συστημάτων, που χρησιμοποιεί, γεγονός που αυξάνει το κόστος</a:t>
            </a:r>
          </a:p>
        </p:txBody>
      </p:sp>
    </p:spTree>
    <p:extLst>
      <p:ext uri="{BB962C8B-B14F-4D97-AF65-F5344CB8AC3E}">
        <p14:creationId xmlns:p14="http://schemas.microsoft.com/office/powerpoint/2010/main" val="27752501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Διάγραμμα Δικτυωμένου Συστήματος Διαχείρισης</a:t>
            </a:r>
            <a:endParaRPr lang="en-US" dirty="0"/>
          </a:p>
        </p:txBody>
      </p:sp>
      <p:pic>
        <p:nvPicPr>
          <p:cNvPr id="4098" name="Picture 2" descr="Δικτυωμένο Σύστημα Διαχείρισης"/>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1995203" y="1916832"/>
            <a:ext cx="5359274" cy="3777597"/>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half" idx="2"/>
          </p:nvPr>
        </p:nvSpPr>
        <p:spPr>
          <a:xfrm>
            <a:off x="457200" y="5805264"/>
            <a:ext cx="8435280" cy="576064"/>
          </a:xfrm>
        </p:spPr>
        <p:txBody>
          <a:bodyPr>
            <a:normAutofit fontScale="92500" lnSpcReduction="20000"/>
          </a:bodyPr>
          <a:lstStyle/>
          <a:p>
            <a:r>
              <a:rPr lang="el-GR" dirty="0"/>
              <a:t>Δικτυωμένο Σύστημα Διαχείρισης </a:t>
            </a:r>
            <a:r>
              <a:rPr lang="en-US" altLang="en-US" dirty="0"/>
              <a:t>(</a:t>
            </a:r>
            <a:r>
              <a:rPr lang="en-US" dirty="0"/>
              <a:t>source: </a:t>
            </a:r>
            <a:r>
              <a:rPr lang="el-GR" dirty="0"/>
              <a:t>Χρήστος Μπούρας, Πανεπιστημιακές Σημειώσεις στα Δίκτυα Δημόσιας Χρήσης και Διασύνδεσης Δικτύων</a:t>
            </a:r>
            <a:r>
              <a:rPr lang="en-US" altLang="en-US" dirty="0"/>
              <a:t>)</a:t>
            </a:r>
            <a:endParaRPr lang="el-GR" altLang="en-US" dirty="0"/>
          </a:p>
          <a:p>
            <a:endParaRPr lang="en-US" dirty="0"/>
          </a:p>
          <a:p>
            <a:pPr algn="ctr"/>
            <a:endParaRPr lang="en-US" dirty="0"/>
          </a:p>
        </p:txBody>
      </p:sp>
    </p:spTree>
    <p:extLst>
      <p:ext uri="{BB962C8B-B14F-4D97-AF65-F5344CB8AC3E}">
        <p14:creationId xmlns:p14="http://schemas.microsoft.com/office/powerpoint/2010/main" val="4696191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Πρωτόκολλα Διαχείρισης Δικτύων</a:t>
            </a:r>
            <a:endParaRPr lang="en-US" dirty="0"/>
          </a:p>
        </p:txBody>
      </p:sp>
      <p:sp>
        <p:nvSpPr>
          <p:cNvPr id="3" name="Content Placeholder 2"/>
          <p:cNvSpPr>
            <a:spLocks noGrp="1"/>
          </p:cNvSpPr>
          <p:nvPr>
            <p:ph idx="1"/>
          </p:nvPr>
        </p:nvSpPr>
        <p:spPr/>
        <p:txBody>
          <a:bodyPr>
            <a:normAutofit fontScale="92500"/>
          </a:bodyPr>
          <a:lstStyle/>
          <a:p>
            <a:r>
              <a:rPr lang="el-GR" dirty="0"/>
              <a:t>Τα πρωτόκολλα διαχείρισης καθορίζουν: </a:t>
            </a:r>
            <a:endParaRPr lang="en-US" dirty="0"/>
          </a:p>
          <a:p>
            <a:pPr lvl="1"/>
            <a:r>
              <a:rPr lang="el-GR" dirty="0"/>
              <a:t>Τον ακριβή τρόπο επικοινωνίας διαχειριστή – αντιπροσώπου για τη διαχείριση των στοιχείων</a:t>
            </a:r>
            <a:endParaRPr lang="en-US" dirty="0"/>
          </a:p>
          <a:p>
            <a:pPr lvl="1"/>
            <a:r>
              <a:rPr lang="el-GR" dirty="0"/>
              <a:t>Τη μορφή και τη σημασία των μηνυμάτων, που ανταλλάσσονται</a:t>
            </a:r>
          </a:p>
          <a:p>
            <a:r>
              <a:rPr lang="el-GR" dirty="0"/>
              <a:t>Τα </a:t>
            </a:r>
            <a:r>
              <a:rPr lang="en-US" dirty="0"/>
              <a:t>Simple Network Management Protocol</a:t>
            </a:r>
            <a:r>
              <a:rPr lang="el-GR" dirty="0"/>
              <a:t> (</a:t>
            </a:r>
            <a:r>
              <a:rPr lang="en-US" dirty="0"/>
              <a:t>SNMP</a:t>
            </a:r>
            <a:r>
              <a:rPr lang="el-GR" dirty="0"/>
              <a:t>)</a:t>
            </a:r>
            <a:r>
              <a:rPr lang="en-US" dirty="0"/>
              <a:t> </a:t>
            </a:r>
            <a:r>
              <a:rPr lang="el-GR" dirty="0"/>
              <a:t>και </a:t>
            </a:r>
            <a:r>
              <a:rPr lang="en-US" dirty="0"/>
              <a:t>Common Management Information Protocol (CMIP</a:t>
            </a:r>
            <a:r>
              <a:rPr lang="el-GR" dirty="0"/>
              <a:t>) αποτελούν τα σημαντικότερα πρωτόκολλα διαχείρισης δικτύων</a:t>
            </a:r>
          </a:p>
        </p:txBody>
      </p:sp>
    </p:spTree>
    <p:extLst>
      <p:ext uri="{BB962C8B-B14F-4D97-AF65-F5344CB8AC3E}">
        <p14:creationId xmlns:p14="http://schemas.microsoft.com/office/powerpoint/2010/main" val="2775250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Διαχείριση δικτύων</a:t>
            </a:r>
            <a:endParaRPr lang="en-US" dirty="0"/>
          </a:p>
        </p:txBody>
      </p:sp>
      <p:sp>
        <p:nvSpPr>
          <p:cNvPr id="3" name="Content Placeholder 2"/>
          <p:cNvSpPr>
            <a:spLocks noGrp="1"/>
          </p:cNvSpPr>
          <p:nvPr>
            <p:ph idx="1"/>
          </p:nvPr>
        </p:nvSpPr>
        <p:spPr/>
        <p:txBody>
          <a:bodyPr>
            <a:normAutofit fontScale="92500" lnSpcReduction="10000"/>
          </a:bodyPr>
          <a:lstStyle/>
          <a:p>
            <a:r>
              <a:rPr lang="el-GR" dirty="0"/>
              <a:t>Διαχείριση Δικτύου ορίζεται η διαδικασία του αυτόματου (ή όσο το δυνατόν αυτοματοποιημένου) ελέγχου ενός οποιουδήποτε δικτύου υπολογιστών με σκοπό το κόστος συντήρησης του να είναι κατά το δυνατόν μικρότερο και η απόδοση του η μέγιστη δυνατή</a:t>
            </a:r>
          </a:p>
          <a:p>
            <a:r>
              <a:rPr lang="el-GR" dirty="0"/>
              <a:t>Αποτελείται από ένα σύνολο από λειτουργίες, ενέργειες, διαδικασίες και εργαλεία, που χρησιμοποιούνται για τον έλεγχο της λειτουργίας και για την εκμετάλλευση του δικτύου</a:t>
            </a:r>
            <a:endParaRPr lang="en-US" dirty="0"/>
          </a:p>
          <a:p>
            <a:endParaRPr lang="en-US" dirty="0"/>
          </a:p>
        </p:txBody>
      </p:sp>
    </p:spTree>
    <p:extLst>
      <p:ext uri="{BB962C8B-B14F-4D97-AF65-F5344CB8AC3E}">
        <p14:creationId xmlns:p14="http://schemas.microsoft.com/office/powerpoint/2010/main" val="27752501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SNMP</a:t>
            </a:r>
            <a:endParaRPr lang="en-US" dirty="0"/>
          </a:p>
        </p:txBody>
      </p:sp>
      <p:sp>
        <p:nvSpPr>
          <p:cNvPr id="3" name="Content Placeholder 2"/>
          <p:cNvSpPr>
            <a:spLocks noGrp="1"/>
          </p:cNvSpPr>
          <p:nvPr>
            <p:ph idx="1"/>
          </p:nvPr>
        </p:nvSpPr>
        <p:spPr/>
        <p:txBody>
          <a:bodyPr>
            <a:normAutofit fontScale="77500" lnSpcReduction="20000"/>
          </a:bodyPr>
          <a:lstStyle/>
          <a:p>
            <a:r>
              <a:rPr lang="el-GR" dirty="0"/>
              <a:t>Στο πρωτόκολλο SNMP, που χρησιμοποιείται στο TCP/IP κάθε αντιπρόσωπος διαθέτει μια σειρά από μεταβλητές</a:t>
            </a:r>
          </a:p>
          <a:p>
            <a:r>
              <a:rPr lang="el-GR" dirty="0"/>
              <a:t>Οι μεταβλητές είναι τύπος πληροφοριών των οποίων η τιμή μπορεί να αλλάζει ανάλογα με την κατάσταση του δικτύου</a:t>
            </a:r>
          </a:p>
          <a:p>
            <a:pPr lvl="1"/>
            <a:r>
              <a:rPr lang="el-GR" dirty="0"/>
              <a:t>Για παράδειγμα, αν ένας αντιπρόσωπος παρακολουθεί τα λάθη του δικτύου σε μια πόρτα ενός δρομολογητή, η μεταβλητή είναι «Λάθη δικτύου στο δρομολογητή» και η τιμή της είναι αυτή, που μετράει ο αντιπρόσωπος </a:t>
            </a:r>
            <a:endParaRPr lang="en-US" dirty="0"/>
          </a:p>
          <a:p>
            <a:r>
              <a:rPr lang="el-GR" dirty="0"/>
              <a:t>Ο αντιπρόσωπος πρέπει να είναι σε θέση να παρουσιάσει τις τιμές των μεταβλητών σε κάποιο διαχειριστή που θα τις ζητήσει</a:t>
            </a:r>
          </a:p>
        </p:txBody>
      </p:sp>
    </p:spTree>
    <p:extLst>
      <p:ext uri="{BB962C8B-B14F-4D97-AF65-F5344CB8AC3E}">
        <p14:creationId xmlns:p14="http://schemas.microsoft.com/office/powerpoint/2010/main" val="27752501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539552" y="5661248"/>
            <a:ext cx="8064896" cy="726976"/>
          </a:xfrm>
        </p:spPr>
        <p:txBody>
          <a:bodyPr>
            <a:normAutofit/>
          </a:bodyPr>
          <a:lstStyle/>
          <a:p>
            <a:r>
              <a:rPr lang="el-GR" dirty="0"/>
              <a:t>Αρχιτεκτονική </a:t>
            </a:r>
            <a:r>
              <a:rPr lang="en-US" dirty="0"/>
              <a:t>SNMP </a:t>
            </a:r>
            <a:br>
              <a:rPr lang="en-US" dirty="0"/>
            </a:br>
            <a:r>
              <a:rPr lang="en-US" sz="1500" dirty="0"/>
              <a:t>(</a:t>
            </a:r>
            <a:r>
              <a:rPr lang="el-GR" sz="1500" dirty="0"/>
              <a:t>πηγή</a:t>
            </a:r>
            <a:r>
              <a:rPr lang="en-US" sz="1500" dirty="0"/>
              <a:t>: http://commons.wikimedia.org/wiki/File:SNMP_communication_principles_diagram.PNG)</a:t>
            </a:r>
          </a:p>
        </p:txBody>
      </p:sp>
      <p:sp>
        <p:nvSpPr>
          <p:cNvPr id="4" name="Title 3"/>
          <p:cNvSpPr>
            <a:spLocks noGrp="1"/>
          </p:cNvSpPr>
          <p:nvPr>
            <p:ph type="title"/>
          </p:nvPr>
        </p:nvSpPr>
        <p:spPr/>
        <p:txBody>
          <a:bodyPr/>
          <a:lstStyle/>
          <a:p>
            <a:r>
              <a:rPr lang="el-GR" dirty="0"/>
              <a:t>Αρχιτεκτονική </a:t>
            </a:r>
            <a:r>
              <a:rPr lang="en-US" dirty="0"/>
              <a:t>SNMP</a:t>
            </a:r>
          </a:p>
        </p:txBody>
      </p:sp>
      <p:pic>
        <p:nvPicPr>
          <p:cNvPr id="1026" name="Picture 2" descr="Αρχιτεκτονική SNMP"/>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1403648" y="2060848"/>
            <a:ext cx="6539103"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62397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Διαχείριση στο TCP/IP</a:t>
            </a:r>
            <a:endParaRPr lang="en-US" dirty="0"/>
          </a:p>
        </p:txBody>
      </p:sp>
      <p:sp>
        <p:nvSpPr>
          <p:cNvPr id="3" name="Content Placeholder 2"/>
          <p:cNvSpPr>
            <a:spLocks noGrp="1"/>
          </p:cNvSpPr>
          <p:nvPr>
            <p:ph idx="1"/>
          </p:nvPr>
        </p:nvSpPr>
        <p:spPr/>
        <p:txBody>
          <a:bodyPr>
            <a:normAutofit lnSpcReduction="10000"/>
          </a:bodyPr>
          <a:lstStyle/>
          <a:p>
            <a:r>
              <a:rPr lang="el-GR" dirty="0"/>
              <a:t>Το πρωτόκολλο TCP/IP για μια απλή και αποτελεσματική διαχείριση χρησιμοποιεί ένα συνδυασμό των παρακάτω:</a:t>
            </a:r>
          </a:p>
          <a:p>
            <a:pPr lvl="1"/>
            <a:r>
              <a:rPr lang="el-GR" dirty="0"/>
              <a:t>Το πρωτόκολλο απλής διαχείρισης δικτύου  (</a:t>
            </a:r>
            <a:r>
              <a:rPr lang="el-GR" dirty="0" err="1"/>
              <a:t>Simple</a:t>
            </a:r>
            <a:r>
              <a:rPr lang="el-GR" dirty="0"/>
              <a:t> Network </a:t>
            </a:r>
            <a:r>
              <a:rPr lang="el-GR" dirty="0" err="1"/>
              <a:t>Management</a:t>
            </a:r>
            <a:r>
              <a:rPr lang="el-GR" dirty="0"/>
              <a:t> </a:t>
            </a:r>
            <a:r>
              <a:rPr lang="el-GR" dirty="0" err="1"/>
              <a:t>Protocol</a:t>
            </a:r>
            <a:r>
              <a:rPr lang="en-US" dirty="0"/>
              <a:t>-SNMP</a:t>
            </a:r>
            <a:r>
              <a:rPr lang="el-GR" dirty="0"/>
              <a:t>)</a:t>
            </a:r>
            <a:endParaRPr lang="en-US" dirty="0"/>
          </a:p>
          <a:p>
            <a:pPr lvl="1"/>
            <a:r>
              <a:rPr lang="el-GR" dirty="0"/>
              <a:t>Την δομή πληροφοριών διαχείρισης</a:t>
            </a:r>
            <a:r>
              <a:rPr lang="en-US" dirty="0"/>
              <a:t> </a:t>
            </a:r>
            <a:r>
              <a:rPr lang="el-GR" dirty="0"/>
              <a:t>(</a:t>
            </a:r>
            <a:r>
              <a:rPr lang="en-US" dirty="0"/>
              <a:t>Structure of Management Information</a:t>
            </a:r>
            <a:r>
              <a:rPr lang="el-GR" dirty="0"/>
              <a:t>-</a:t>
            </a:r>
            <a:r>
              <a:rPr lang="en-US" dirty="0"/>
              <a:t>SMI)</a:t>
            </a:r>
          </a:p>
          <a:p>
            <a:pPr lvl="1"/>
            <a:r>
              <a:rPr lang="el-GR" dirty="0"/>
              <a:t>Την βάση πληροφοριών διαχείρισης (</a:t>
            </a:r>
            <a:r>
              <a:rPr lang="el-GR" dirty="0" err="1"/>
              <a:t>Management</a:t>
            </a:r>
            <a:r>
              <a:rPr lang="el-GR" dirty="0"/>
              <a:t> Information </a:t>
            </a:r>
            <a:r>
              <a:rPr lang="el-GR" dirty="0" err="1"/>
              <a:t>Base</a:t>
            </a:r>
            <a:r>
              <a:rPr lang="en-US" dirty="0"/>
              <a:t>- MIB</a:t>
            </a:r>
            <a:r>
              <a:rPr lang="el-GR" dirty="0"/>
              <a:t>)</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Μεταβλητές</a:t>
            </a:r>
            <a:endParaRPr lang="en-US" dirty="0"/>
          </a:p>
        </p:txBody>
      </p:sp>
      <p:sp>
        <p:nvSpPr>
          <p:cNvPr id="3" name="Content Placeholder 2"/>
          <p:cNvSpPr>
            <a:spLocks noGrp="1"/>
          </p:cNvSpPr>
          <p:nvPr>
            <p:ph idx="1"/>
          </p:nvPr>
        </p:nvSpPr>
        <p:spPr/>
        <p:txBody>
          <a:bodyPr>
            <a:normAutofit fontScale="85000" lnSpcReduction="20000"/>
          </a:bodyPr>
          <a:lstStyle/>
          <a:p>
            <a:r>
              <a:rPr lang="el-GR" dirty="0"/>
              <a:t>Οι μεταβλητές μπορεί να είναι απεικονίσεις διάφορων αντικειμένων (διευθύνσεις, μετρητές κ.α.)</a:t>
            </a:r>
          </a:p>
          <a:p>
            <a:r>
              <a:rPr lang="el-GR" dirty="0"/>
              <a:t>Καθεμία από αυτές τις απεικονίσεις μπορεί να μη  δίνει πλήρη εικόνα της κατάστασης του αντικειμένου που αναφέρεται, αφού ένα αντικείμενο μπορεί να έχει περισσότερες από μια απεικονίσεις και κάθε μία να αναφέρεται σε μια διαφορετική ιδιότητα</a:t>
            </a:r>
          </a:p>
          <a:p>
            <a:r>
              <a:rPr lang="el-GR" dirty="0"/>
              <a:t>Για παράδειγμα, σε μια σύνδεση TCP υπάρχουν πολλά μετρήσιμα χαρακτηριστικά και καθένα από αυτά είναι μια απεικόνιση, αλλά κανένα από μόνο του δεν αρκεί για να κρίνουμε την κατάσταση της σύνδεσης συνολικά</a:t>
            </a:r>
            <a:endParaRPr lang="en-US" dirty="0"/>
          </a:p>
          <a:p>
            <a:endParaRPr lang="en-US" dirty="0"/>
          </a:p>
        </p:txBody>
      </p:sp>
    </p:spTree>
    <p:extLst>
      <p:ext uri="{BB962C8B-B14F-4D97-AF65-F5344CB8AC3E}">
        <p14:creationId xmlns:p14="http://schemas.microsoft.com/office/powerpoint/2010/main" val="4598922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Βάση πληροφοριών διαχείρισης</a:t>
            </a:r>
            <a:endParaRPr lang="en-US" dirty="0"/>
          </a:p>
        </p:txBody>
      </p:sp>
      <p:sp>
        <p:nvSpPr>
          <p:cNvPr id="3" name="Content Placeholder 2"/>
          <p:cNvSpPr>
            <a:spLocks noGrp="1"/>
          </p:cNvSpPr>
          <p:nvPr>
            <p:ph idx="1"/>
          </p:nvPr>
        </p:nvSpPr>
        <p:spPr/>
        <p:txBody>
          <a:bodyPr>
            <a:normAutofit fontScale="85000" lnSpcReduction="20000"/>
          </a:bodyPr>
          <a:lstStyle/>
          <a:p>
            <a:r>
              <a:rPr lang="el-GR" dirty="0"/>
              <a:t>Οι απεικονίσεις αυτές συγκεντρώνονται σύμφωνα με το SNMP και αποθηκεύονται σε ένα πίνακα</a:t>
            </a:r>
          </a:p>
          <a:p>
            <a:r>
              <a:rPr lang="el-GR" dirty="0"/>
              <a:t>Το σύνολο όλων αυτών των μεταβλητών αποτελεί τελικά την βάση πληροφοριών διαχείρισης (ΜΙΒ)</a:t>
            </a:r>
          </a:p>
          <a:p>
            <a:r>
              <a:rPr lang="el-GR" dirty="0"/>
              <a:t>Ένας σταθμός διαχείρισης στο SNMP έχει την δυνατότητα να ελέγχει (διαβάζει) τις τιμές και να βγάζει συμπεράσματα για την κατάσταση του στοιχείου του δικτύου</a:t>
            </a:r>
          </a:p>
          <a:p>
            <a:r>
              <a:rPr lang="el-GR" dirty="0"/>
              <a:t>Έχει επίσης δυνατότητα να μεταβάλλει τις τιμές αυτές και με αυτό τον τρόπο να παρεμβαίνει στις ρυθμίσεις του δικτύου</a:t>
            </a:r>
            <a:endParaRPr lang="en-US" dirty="0"/>
          </a:p>
        </p:txBody>
      </p:sp>
    </p:spTree>
    <p:extLst>
      <p:ext uri="{BB962C8B-B14F-4D97-AF65-F5344CB8AC3E}">
        <p14:creationId xmlns:p14="http://schemas.microsoft.com/office/powerpoint/2010/main" val="2139254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l-GR" dirty="0"/>
              <a:t>Δικαιώματα διαχειριστών</a:t>
            </a:r>
            <a:endParaRPr lang="en-US" dirty="0"/>
          </a:p>
        </p:txBody>
      </p:sp>
      <p:sp>
        <p:nvSpPr>
          <p:cNvPr id="3" name="Content Placeholder 2"/>
          <p:cNvSpPr>
            <a:spLocks noGrp="1"/>
          </p:cNvSpPr>
          <p:nvPr>
            <p:ph idx="1"/>
          </p:nvPr>
        </p:nvSpPr>
        <p:spPr/>
        <p:txBody>
          <a:bodyPr>
            <a:normAutofit fontScale="77500" lnSpcReduction="20000"/>
          </a:bodyPr>
          <a:lstStyle/>
          <a:p>
            <a:r>
              <a:rPr lang="el-GR" dirty="0"/>
              <a:t>Ο κάθε αντιπρόσωπος κρατάει πληροφορίες</a:t>
            </a:r>
            <a:r>
              <a:rPr lang="en-US" dirty="0"/>
              <a:t>,</a:t>
            </a:r>
            <a:r>
              <a:rPr lang="el-GR" dirty="0"/>
              <a:t> που αναφέρονται μόνο σε ένα υποσύνολο της βάσης πληροφοριών διαχείρισης</a:t>
            </a:r>
          </a:p>
          <a:p>
            <a:r>
              <a:rPr lang="el-GR" dirty="0"/>
              <a:t>Οι πληροφορίες αυτές είναι ανάλογες με το πρωτόκολλα (IP, TCP, UDP)</a:t>
            </a:r>
            <a:r>
              <a:rPr lang="en-US" dirty="0"/>
              <a:t>,</a:t>
            </a:r>
            <a:r>
              <a:rPr lang="el-GR" dirty="0"/>
              <a:t> που χρησιμοποιούνται</a:t>
            </a:r>
          </a:p>
          <a:p>
            <a:r>
              <a:rPr lang="el-GR" dirty="0"/>
              <a:t>Κάθε διαχειριστής διαθέτει διαφορετικά δικαιώματα πρόσβασης για κάθε απεικόνιση της MIB (ανάγνωσης, εγγραφής)</a:t>
            </a:r>
          </a:p>
          <a:p>
            <a:r>
              <a:rPr lang="el-GR" dirty="0"/>
              <a:t>Οι διαχειριστές</a:t>
            </a:r>
            <a:r>
              <a:rPr lang="en-US" dirty="0"/>
              <a:t>,</a:t>
            </a:r>
            <a:r>
              <a:rPr lang="el-GR" dirty="0"/>
              <a:t> που έχουν δυνατότητα εγγραφής μπορούν να μεταβάλλουν τις ρυθμίσεις του δικτύου </a:t>
            </a:r>
          </a:p>
          <a:p>
            <a:r>
              <a:rPr lang="el-GR" dirty="0"/>
              <a:t>Με το σύστημα των δικαιωμάτων, υλοποιείται ένα μοντέλο ασφαλείας</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l-GR" dirty="0"/>
              <a:t>Μονάδες δεδομένων πρωτοκόλλου</a:t>
            </a:r>
            <a:endParaRPr lang="en-US" dirty="0"/>
          </a:p>
        </p:txBody>
      </p:sp>
      <p:sp>
        <p:nvSpPr>
          <p:cNvPr id="3" name="Content Placeholder 2"/>
          <p:cNvSpPr>
            <a:spLocks noGrp="1"/>
          </p:cNvSpPr>
          <p:nvPr>
            <p:ph idx="1"/>
          </p:nvPr>
        </p:nvSpPr>
        <p:spPr/>
        <p:txBody>
          <a:bodyPr>
            <a:normAutofit fontScale="85000" lnSpcReduction="10000"/>
          </a:bodyPr>
          <a:lstStyle/>
          <a:p>
            <a:r>
              <a:rPr lang="el-GR" dirty="0"/>
              <a:t>Το πρωτόκολλο SNMP δίνει ένα πολύ μικρό ποσοστό από πληροφορίες στις εφαρμογές διαχείρισης σχετικά με τον έλεγχο ή τις αλλαγές τιμών</a:t>
            </a:r>
            <a:r>
              <a:rPr lang="en-US" dirty="0"/>
              <a:t>,</a:t>
            </a:r>
            <a:r>
              <a:rPr lang="el-GR" dirty="0"/>
              <a:t> που έκαναν οι αντιπρόσωποι στις τιμές των απεικονίσεων ΜΙΒ</a:t>
            </a:r>
            <a:endParaRPr lang="en-US" dirty="0"/>
          </a:p>
          <a:p>
            <a:r>
              <a:rPr lang="el-GR" dirty="0"/>
              <a:t>Η επικοινωνία μεταξύ διαχειριστών και αντιπροσώπων γίνεται με την ανταλλαγή μονάδων δεδομένων πρωτοκόλλου (PDU, Protocol </a:t>
            </a:r>
            <a:r>
              <a:rPr lang="el-GR" dirty="0" err="1"/>
              <a:t>Data</a:t>
            </a:r>
            <a:r>
              <a:rPr lang="el-GR" dirty="0"/>
              <a:t> </a:t>
            </a:r>
            <a:r>
              <a:rPr lang="el-GR" dirty="0" err="1"/>
              <a:t>Units</a:t>
            </a:r>
            <a:r>
              <a:rPr lang="el-GR" dirty="0"/>
              <a:t>)</a:t>
            </a:r>
            <a:endParaRPr lang="en-US" dirty="0"/>
          </a:p>
          <a:p>
            <a:r>
              <a:rPr lang="el-GR" dirty="0"/>
              <a:t>Κάθε μία από τις μονάδες αυτές κωδικοποιείται μέσα σε ένα και μοναδικό πακέτο UDP (</a:t>
            </a:r>
            <a:r>
              <a:rPr lang="el-GR" dirty="0" err="1"/>
              <a:t>User</a:t>
            </a:r>
            <a:r>
              <a:rPr lang="el-GR" dirty="0"/>
              <a:t> </a:t>
            </a:r>
            <a:r>
              <a:rPr lang="el-GR" dirty="0" err="1"/>
              <a:t>Datagram</a:t>
            </a:r>
            <a:r>
              <a:rPr lang="el-GR" dirty="0"/>
              <a:t>, αυτοδύναμο πακέτο) και ανταλλάσσεται με την χρήση του πρωτοκόλλου UDP</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Μονάδες δεδομένων πρωτοκόλλου στο SNMP</a:t>
            </a:r>
            <a:endParaRPr lang="en-US" dirty="0"/>
          </a:p>
        </p:txBody>
      </p:sp>
      <p:sp>
        <p:nvSpPr>
          <p:cNvPr id="3" name="Text Placeholder 2"/>
          <p:cNvSpPr>
            <a:spLocks noGrp="1"/>
          </p:cNvSpPr>
          <p:nvPr>
            <p:ph type="body" sz="half" idx="2"/>
          </p:nvPr>
        </p:nvSpPr>
        <p:spPr>
          <a:xfrm>
            <a:off x="457200" y="5445224"/>
            <a:ext cx="8435280" cy="1080120"/>
          </a:xfrm>
        </p:spPr>
        <p:txBody>
          <a:bodyPr>
            <a:normAutofit fontScale="92500" lnSpcReduction="10000"/>
          </a:bodyPr>
          <a:lstStyle/>
          <a:p>
            <a:pPr algn="ctr"/>
            <a:r>
              <a:rPr lang="el-GR" dirty="0"/>
              <a:t>Μονάδες δεδομένων πρωτοκόλλου στο SNMP</a:t>
            </a:r>
          </a:p>
          <a:p>
            <a:pPr lvl="0"/>
            <a:r>
              <a:rPr lang="el-GR" sz="1200" dirty="0">
                <a:solidFill>
                  <a:prstClr val="black"/>
                </a:solidFill>
              </a:rPr>
              <a:t>(πηγή: Μηχανισμοί διαχείρισης απομακρυσμένων δικτύων μέσω του πρωτοκόλλου SNMP, </a:t>
            </a:r>
            <a:r>
              <a:rPr lang="el-GR" sz="1200" dirty="0" err="1">
                <a:solidFill>
                  <a:prstClr val="black"/>
                </a:solidFill>
              </a:rPr>
              <a:t>Μητράκος</a:t>
            </a:r>
            <a:r>
              <a:rPr lang="el-GR" sz="1200" dirty="0">
                <a:solidFill>
                  <a:prstClr val="black"/>
                </a:solidFill>
              </a:rPr>
              <a:t> Δημήτριος, </a:t>
            </a:r>
            <a:r>
              <a:rPr lang="en-US" sz="1200" dirty="0">
                <a:solidFill>
                  <a:prstClr val="black"/>
                </a:solidFill>
              </a:rPr>
              <a:t>http://vivliothmmy.ee.auth.gr/1229</a:t>
            </a:r>
            <a:r>
              <a:rPr lang="el-GR" sz="1200" dirty="0">
                <a:solidFill>
                  <a:prstClr val="black"/>
                </a:solidFill>
              </a:rPr>
              <a:t>)</a:t>
            </a:r>
          </a:p>
          <a:p>
            <a:pPr algn="ctr"/>
            <a:r>
              <a:rPr lang="el-GR" dirty="0"/>
              <a:t> </a:t>
            </a:r>
            <a:endParaRPr lang="en-US" dirty="0"/>
          </a:p>
        </p:txBody>
      </p:sp>
      <p:pic>
        <p:nvPicPr>
          <p:cNvPr id="1026" name="Picture 2" descr="Μονάδες δεδομένων πρωτοκόλλου στο SNMP &#10;"/>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1403648" y="2636912"/>
            <a:ext cx="6646515" cy="18842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226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SNMPv2</a:t>
            </a:r>
            <a:endParaRPr lang="en-US" dirty="0"/>
          </a:p>
        </p:txBody>
      </p:sp>
      <p:sp>
        <p:nvSpPr>
          <p:cNvPr id="3" name="Content Placeholder 2"/>
          <p:cNvSpPr>
            <a:spLocks noGrp="1"/>
          </p:cNvSpPr>
          <p:nvPr>
            <p:ph idx="1"/>
          </p:nvPr>
        </p:nvSpPr>
        <p:spPr/>
        <p:txBody>
          <a:bodyPr>
            <a:normAutofit fontScale="85000" lnSpcReduction="20000"/>
          </a:bodyPr>
          <a:lstStyle/>
          <a:p>
            <a:r>
              <a:rPr lang="el-GR" dirty="0"/>
              <a:t>Το πρότυπο SNMPv2 αποτελεί εξέλιξη του SNMP εξαλείφοντας κάποια από τα σημαντικά μειονεκτήματά του</a:t>
            </a:r>
          </a:p>
          <a:p>
            <a:r>
              <a:rPr lang="el-GR" dirty="0"/>
              <a:t>Παράλληλα επέκτεινε το πρότυπο</a:t>
            </a:r>
            <a:r>
              <a:rPr lang="en-US" dirty="0"/>
              <a:t>,</a:t>
            </a:r>
            <a:r>
              <a:rPr lang="el-GR" dirty="0"/>
              <a:t> ώστε να μπορεί να χρησιμοποιηθεί (εκτός από το TCP/IP) και σε πρωτόκολλα</a:t>
            </a:r>
            <a:r>
              <a:rPr lang="en-US" dirty="0"/>
              <a:t>,</a:t>
            </a:r>
            <a:r>
              <a:rPr lang="el-GR" dirty="0"/>
              <a:t> που ακολουθούν το πρότυπο OSI</a:t>
            </a:r>
          </a:p>
          <a:p>
            <a:r>
              <a:rPr lang="el-GR" dirty="0"/>
              <a:t>Τα σημαντικότερα νέα στοιχεία του SNMPv2 είναι: </a:t>
            </a:r>
            <a:endParaRPr lang="en-US" dirty="0"/>
          </a:p>
          <a:p>
            <a:pPr lvl="1"/>
            <a:r>
              <a:rPr lang="el-GR" dirty="0"/>
              <a:t>Καλύτερη δομή πληροφοριών διαχείρισης</a:t>
            </a:r>
            <a:endParaRPr lang="en-US" dirty="0"/>
          </a:p>
          <a:p>
            <a:pPr lvl="1"/>
            <a:r>
              <a:rPr lang="el-GR" dirty="0"/>
              <a:t>Νέες λειτουργίες πρωτοκόλλου</a:t>
            </a:r>
            <a:endParaRPr lang="en-US" dirty="0"/>
          </a:p>
          <a:p>
            <a:pPr lvl="1"/>
            <a:r>
              <a:rPr lang="el-GR" dirty="0"/>
              <a:t>Νέες MIB</a:t>
            </a:r>
            <a:endParaRPr lang="en-US" dirty="0"/>
          </a:p>
          <a:p>
            <a:pPr lvl="1"/>
            <a:r>
              <a:rPr lang="el-GR" dirty="0"/>
              <a:t>Μεγαλύτερη ασφάλεια</a:t>
            </a:r>
          </a:p>
          <a:p>
            <a:endParaRPr lang="en-US" dirty="0"/>
          </a:p>
        </p:txBody>
      </p:sp>
    </p:spTree>
    <p:extLst>
      <p:ext uri="{BB962C8B-B14F-4D97-AF65-F5344CB8AC3E}">
        <p14:creationId xmlns:p14="http://schemas.microsoft.com/office/powerpoint/2010/main" val="27752501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SNMPv3</a:t>
            </a:r>
            <a:endParaRPr lang="en-US" dirty="0"/>
          </a:p>
        </p:txBody>
      </p:sp>
      <p:sp>
        <p:nvSpPr>
          <p:cNvPr id="3" name="Content Placeholder 2"/>
          <p:cNvSpPr>
            <a:spLocks noGrp="1"/>
          </p:cNvSpPr>
          <p:nvPr>
            <p:ph idx="1"/>
          </p:nvPr>
        </p:nvSpPr>
        <p:spPr/>
        <p:txBody>
          <a:bodyPr>
            <a:normAutofit fontScale="92500" lnSpcReduction="10000"/>
          </a:bodyPr>
          <a:lstStyle/>
          <a:p>
            <a:r>
              <a:rPr lang="el-GR" dirty="0"/>
              <a:t>Λόγω της έλλειψης ασφάλειας με τη χρήση</a:t>
            </a:r>
            <a:r>
              <a:rPr lang="en-US" dirty="0"/>
              <a:t> </a:t>
            </a:r>
            <a:r>
              <a:rPr lang="el-GR" dirty="0"/>
              <a:t>του SNMP, οι διαχειριστές του δικτύου χρησιμοποιούσαν άλλους τρόπους (π.χ. </a:t>
            </a:r>
            <a:r>
              <a:rPr lang="el-GR" dirty="0" err="1"/>
              <a:t>telnet</a:t>
            </a:r>
            <a:r>
              <a:rPr lang="el-GR" dirty="0"/>
              <a:t> ) για τις ρυθμίσεις και τη διαχείριση σφαλμάτων</a:t>
            </a:r>
          </a:p>
          <a:p>
            <a:r>
              <a:rPr lang="el-GR" dirty="0"/>
              <a:t>Η τρίτη έκδοση (</a:t>
            </a:r>
            <a:r>
              <a:rPr lang="el-GR" dirty="0" err="1"/>
              <a:t>SNMPv3</a:t>
            </a:r>
            <a:r>
              <a:rPr lang="el-GR" dirty="0"/>
              <a:t>) ορίζει μια ασφαλή έκδοση του SNMP και, επίσης, διευκολύνει την απομακρυσμένη ρύθμιση (</a:t>
            </a:r>
            <a:r>
              <a:rPr lang="en-US" dirty="0"/>
              <a:t>configuration</a:t>
            </a:r>
            <a:r>
              <a:rPr lang="el-GR" dirty="0"/>
              <a:t>) των στοιχείων στο SNMP</a:t>
            </a:r>
            <a:endParaRPr lang="en-US" dirty="0"/>
          </a:p>
          <a:p>
            <a:r>
              <a:rPr lang="el-GR" dirty="0"/>
              <a:t>Επίσης βελτίωσε θέματα</a:t>
            </a:r>
            <a:r>
              <a:rPr lang="en-US" dirty="0"/>
              <a:t>,</a:t>
            </a:r>
            <a:r>
              <a:rPr lang="el-GR" dirty="0"/>
              <a:t> που σχετίζονται με την ανάπτυξη του SNMP σε μεγάλη κλίμακα</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Στόχοι</a:t>
            </a:r>
            <a:endParaRPr lang="en-US" dirty="0"/>
          </a:p>
        </p:txBody>
      </p:sp>
      <p:sp>
        <p:nvSpPr>
          <p:cNvPr id="3" name="Content Placeholder 2"/>
          <p:cNvSpPr>
            <a:spLocks noGrp="1"/>
          </p:cNvSpPr>
          <p:nvPr>
            <p:ph idx="1"/>
          </p:nvPr>
        </p:nvSpPr>
        <p:spPr/>
        <p:txBody>
          <a:bodyPr>
            <a:normAutofit fontScale="92500"/>
          </a:bodyPr>
          <a:lstStyle/>
          <a:p>
            <a:r>
              <a:rPr lang="el-GR" dirty="0"/>
              <a:t>Η διατήρηση της ικανοποιητικής και αξιόπιστης λειτουργίας ακόμη και κάτω από συνθήκες υπερφόρτωσης ή βλάβης, καθώς επίσης και κάτω από αλλαγές στη διαμόρφωση του δικτύου (εισαγωγή νέων συσκευών ή υπηρεσιών)</a:t>
            </a:r>
            <a:endParaRPr lang="en-US" dirty="0"/>
          </a:p>
          <a:p>
            <a:r>
              <a:rPr lang="el-GR" dirty="0"/>
              <a:t>Η βελτίωση της απόδοσης του δικτύου, η οποία σχετίζεται με την ποιότητα και την ποσότητα των υπηρεσιών, που παρέχονται στους χρήστες</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πρωτόκολλο CMIP (1/2)</a:t>
            </a:r>
            <a:endParaRPr lang="en-US" dirty="0"/>
          </a:p>
        </p:txBody>
      </p:sp>
      <p:sp>
        <p:nvSpPr>
          <p:cNvPr id="3" name="Content Placeholder 2"/>
          <p:cNvSpPr>
            <a:spLocks noGrp="1"/>
          </p:cNvSpPr>
          <p:nvPr>
            <p:ph idx="1"/>
          </p:nvPr>
        </p:nvSpPr>
        <p:spPr/>
        <p:txBody>
          <a:bodyPr>
            <a:normAutofit fontScale="92500" lnSpcReduction="20000"/>
          </a:bodyPr>
          <a:lstStyle/>
          <a:p>
            <a:r>
              <a:rPr lang="el-GR" dirty="0"/>
              <a:t>Το CMIP είναι ένα πρωτόκολλο διαχείρισης δικτύου βασισμένο στο OSI μοντέλο, το οποίο υποστηρίζει ανταλλαγή πληροφοριών μεταξύ των εφαρμογών διαχείρισης δικτύου και των αντίστοιχων </a:t>
            </a:r>
            <a:r>
              <a:rPr lang="en-US" dirty="0"/>
              <a:t>agents</a:t>
            </a:r>
            <a:endParaRPr lang="el-GR" dirty="0"/>
          </a:p>
          <a:p>
            <a:r>
              <a:rPr lang="el-GR" dirty="0"/>
              <a:t>Σχεδιάστηκε για να αντικαταστήσει το SNMP</a:t>
            </a:r>
          </a:p>
          <a:p>
            <a:r>
              <a:rPr lang="el-GR" dirty="0"/>
              <a:t>Χρησιμοποιεί έναν ISO μηχανισμό, προσανατολισμένο προς σύνδεση και έχει ένα ενσωματωμένο σύστημα ασφαλείας το οποίο υποστηρίζει έλεγχο πρόσβασης, εξουσιοδότηση και ημερολόγιο ασφαλείας</a:t>
            </a:r>
          </a:p>
          <a:p>
            <a:endParaRPr lang="en-US" dirty="0"/>
          </a:p>
          <a:p>
            <a:endParaRPr lang="en-US" dirty="0"/>
          </a:p>
        </p:txBody>
      </p:sp>
    </p:spTree>
    <p:extLst>
      <p:ext uri="{BB962C8B-B14F-4D97-AF65-F5344CB8AC3E}">
        <p14:creationId xmlns:p14="http://schemas.microsoft.com/office/powerpoint/2010/main" val="27752501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Το πρωτόκολλο CMIP (2/2)</a:t>
            </a:r>
            <a:endParaRPr lang="en-US" dirty="0"/>
          </a:p>
        </p:txBody>
      </p:sp>
      <p:sp>
        <p:nvSpPr>
          <p:cNvPr id="3" name="Content Placeholder 2"/>
          <p:cNvSpPr>
            <a:spLocks noGrp="1"/>
          </p:cNvSpPr>
          <p:nvPr>
            <p:ph idx="1"/>
          </p:nvPr>
        </p:nvSpPr>
        <p:spPr/>
        <p:txBody>
          <a:bodyPr>
            <a:normAutofit fontScale="85000" lnSpcReduction="20000"/>
          </a:bodyPr>
          <a:lstStyle/>
          <a:p>
            <a:r>
              <a:rPr lang="el-GR" dirty="0"/>
              <a:t>Οι πληροφορίες διαχείρισης ανταλλάσσονται μεταξύ των εφαρμογών διαχείρισης και των αντίστοιχων </a:t>
            </a:r>
            <a:r>
              <a:rPr lang="en-US" dirty="0"/>
              <a:t>agents </a:t>
            </a:r>
            <a:r>
              <a:rPr lang="el-GR" dirty="0"/>
              <a:t>μέσω των διαχειριζόμενων αντικειμένων</a:t>
            </a:r>
          </a:p>
          <a:p>
            <a:r>
              <a:rPr lang="el-GR" dirty="0"/>
              <a:t>Τα διαχειριζόμενα αντικείμενα είναι χαρακτηριστικά μιας διαχειριζόμενης συσκευής και μπορούν να παρακολουθούνται, τροποποιούνται και να ελέγχονται και τα οποία μπορούν να χρησιμοποιηθούν για την εκτέλεση διάφορων εργασιών</a:t>
            </a:r>
          </a:p>
          <a:p>
            <a:r>
              <a:rPr lang="el-GR" dirty="0"/>
              <a:t>Το CMIP δεν καθορίζει τη λειτουργικότητα της εφαρμογής διαχείρισης δικτύου, απλά ορίζει το μηχανισμό ανταλλαγής πληροφοριών και όχι το πώς θα χρησιμοποιηθούν ή θα μεταφραστούν</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Πλεονεκτήματα του CMIP </a:t>
            </a:r>
            <a:endParaRPr lang="en-US" dirty="0"/>
          </a:p>
        </p:txBody>
      </p:sp>
      <p:sp>
        <p:nvSpPr>
          <p:cNvPr id="3" name="Content Placeholder 2"/>
          <p:cNvSpPr>
            <a:spLocks noGrp="1"/>
          </p:cNvSpPr>
          <p:nvPr>
            <p:ph idx="1"/>
          </p:nvPr>
        </p:nvSpPr>
        <p:spPr/>
        <p:txBody>
          <a:bodyPr>
            <a:normAutofit fontScale="77500" lnSpcReduction="20000"/>
          </a:bodyPr>
          <a:lstStyle/>
          <a:p>
            <a:r>
              <a:rPr lang="el-GR" dirty="0"/>
              <a:t>Σε σχέση με το </a:t>
            </a:r>
            <a:r>
              <a:rPr lang="en-US" dirty="0"/>
              <a:t>SNMP</a:t>
            </a:r>
            <a:r>
              <a:rPr lang="el-GR" dirty="0"/>
              <a:t>:</a:t>
            </a:r>
          </a:p>
          <a:p>
            <a:pPr lvl="1"/>
            <a:r>
              <a:rPr lang="el-GR" dirty="0"/>
              <a:t>Οι μεταβλητές του CMIP δεν συσχετίζουν απλά τις πληροφορίες αλλά χρησιμοποιούνται για την εκτέλεση λειτουργιών. Αυτό είναι αδύνατο με το SNMP</a:t>
            </a:r>
            <a:endParaRPr lang="en-US" dirty="0"/>
          </a:p>
          <a:p>
            <a:pPr lvl="1"/>
            <a:r>
              <a:rPr lang="el-GR" dirty="0"/>
              <a:t>Το CMIP είναι πιο ασφαλές σύστημα, εφόσον έχει ενσωματωμένη ασφάλεια</a:t>
            </a:r>
            <a:endParaRPr lang="en-US" dirty="0"/>
          </a:p>
          <a:p>
            <a:pPr lvl="1"/>
            <a:r>
              <a:rPr lang="el-GR" dirty="0"/>
              <a:t>Το CMIP προσφέρει μεγάλες δυνατότητες που επιτρέπουν στις εφαρμογές διαχείρισης να εκτελούν ταυτόχρονα πάνω από μία εργασίες</a:t>
            </a:r>
            <a:endParaRPr lang="en-US" dirty="0"/>
          </a:p>
          <a:p>
            <a:pPr lvl="1"/>
            <a:r>
              <a:rPr lang="el-GR" dirty="0"/>
              <a:t>Το CMIP αναφέρει με καλύτερο τρόπο τυχόν προβλήματα</a:t>
            </a:r>
          </a:p>
          <a:p>
            <a:r>
              <a:rPr lang="el-GR" dirty="0"/>
              <a:t>Παρά την ανωτερότητά του, οι περισσότερες συσκευές TCP/IP υποστηρίζουν SNMP και όχι CMIP εξαιτίας της πολυπλοκότητας και των απαιτήσεων σε πόρους του CMIP</a:t>
            </a:r>
            <a:endParaRPr lang="en-US" dirty="0"/>
          </a:p>
        </p:txBody>
      </p:sp>
    </p:spTree>
    <p:extLst>
      <p:ext uri="{BB962C8B-B14F-4D97-AF65-F5344CB8AC3E}">
        <p14:creationId xmlns:p14="http://schemas.microsoft.com/office/powerpoint/2010/main" val="27752501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Σύγκριση SNMP</a:t>
            </a:r>
            <a:r>
              <a:rPr lang="en-US" dirty="0"/>
              <a:t> </a:t>
            </a:r>
            <a:r>
              <a:rPr lang="el-GR" dirty="0"/>
              <a:t>/</a:t>
            </a:r>
            <a:r>
              <a:rPr lang="en-US" dirty="0"/>
              <a:t> CMIP</a:t>
            </a:r>
          </a:p>
        </p:txBody>
      </p:sp>
      <p:graphicFrame>
        <p:nvGraphicFramePr>
          <p:cNvPr id="5" name="Content Placeholder 4" descr="Σύγκριση SNMP / CMIP"/>
          <p:cNvGraphicFramePr>
            <a:graphicFrameLocks noGrp="1"/>
          </p:cNvGraphicFramePr>
          <p:nvPr>
            <p:ph type="pic" idx="1"/>
            <p:extLst>
              <p:ext uri="{D42A27DB-BD31-4B8C-83A1-F6EECF244321}">
                <p14:modId xmlns:p14="http://schemas.microsoft.com/office/powerpoint/2010/main" val="1952438711"/>
              </p:ext>
            </p:extLst>
          </p:nvPr>
        </p:nvGraphicFramePr>
        <p:xfrm>
          <a:off x="726468" y="1960885"/>
          <a:ext cx="7704856" cy="3312366"/>
        </p:xfrm>
        <a:graphic>
          <a:graphicData uri="http://schemas.openxmlformats.org/drawingml/2006/table">
            <a:tbl>
              <a:tblPr firstRow="1" bandRow="1">
                <a:tableStyleId>{5C22544A-7EE6-4342-B048-85BDC9FD1C3A}</a:tableStyleId>
              </a:tblPr>
              <a:tblGrid>
                <a:gridCol w="1926214">
                  <a:extLst>
                    <a:ext uri="{9D8B030D-6E8A-4147-A177-3AD203B41FA5}">
                      <a16:colId xmlns:a16="http://schemas.microsoft.com/office/drawing/2014/main" val="20000"/>
                    </a:ext>
                  </a:extLst>
                </a:gridCol>
                <a:gridCol w="1926214">
                  <a:extLst>
                    <a:ext uri="{9D8B030D-6E8A-4147-A177-3AD203B41FA5}">
                      <a16:colId xmlns:a16="http://schemas.microsoft.com/office/drawing/2014/main" val="20001"/>
                    </a:ext>
                  </a:extLst>
                </a:gridCol>
                <a:gridCol w="1926214">
                  <a:extLst>
                    <a:ext uri="{9D8B030D-6E8A-4147-A177-3AD203B41FA5}">
                      <a16:colId xmlns:a16="http://schemas.microsoft.com/office/drawing/2014/main" val="20002"/>
                    </a:ext>
                  </a:extLst>
                </a:gridCol>
                <a:gridCol w="1926214">
                  <a:extLst>
                    <a:ext uri="{9D8B030D-6E8A-4147-A177-3AD203B41FA5}">
                      <a16:colId xmlns:a16="http://schemas.microsoft.com/office/drawing/2014/main" val="20003"/>
                    </a:ext>
                  </a:extLst>
                </a:gridCol>
              </a:tblGrid>
              <a:tr h="47816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b="1" kern="1200" dirty="0">
                          <a:solidFill>
                            <a:schemeClr val="lt1"/>
                          </a:solidFill>
                          <a:effectLst/>
                          <a:latin typeface="+mn-lt"/>
                          <a:ea typeface="+mn-ea"/>
                          <a:cs typeface="+mn-cs"/>
                        </a:rPr>
                        <a:t>SNMP</a:t>
                      </a:r>
                      <a:endParaRPr lang="en-US" sz="1800" b="1" kern="1200" dirty="0">
                        <a:solidFill>
                          <a:schemeClr val="lt1"/>
                        </a:solidFill>
                        <a:effectLst/>
                        <a:latin typeface="+mn-lt"/>
                        <a:ea typeface="+mn-ea"/>
                        <a:cs typeface="+mn-cs"/>
                      </a:endParaRPr>
                    </a:p>
                  </a:txBody>
                  <a:tcPr marL="65104" marR="65104" anchor="ctr"/>
                </a:tc>
                <a:tc hMerge="1">
                  <a:txBody>
                    <a:bodyPr/>
                    <a:lstStyle/>
                    <a:p>
                      <a:endParaRPr lang="en-US" dirty="0"/>
                    </a:p>
                  </a:txBody>
                  <a:tcPr/>
                </a:tc>
                <a:tc gridSpan="2">
                  <a:txBody>
                    <a:bodyPr/>
                    <a:lstStyle/>
                    <a:p>
                      <a:pPr algn="ctr"/>
                      <a:r>
                        <a:rPr lang="en-US" dirty="0"/>
                        <a:t>CMIP</a:t>
                      </a:r>
                    </a:p>
                  </a:txBody>
                  <a:tcPr marL="65104" marR="65104" anchor="ctr"/>
                </a:tc>
                <a:tc hMerge="1">
                  <a:txBody>
                    <a:bodyPr/>
                    <a:lstStyle/>
                    <a:p>
                      <a:endParaRPr lang="en-US" dirty="0"/>
                    </a:p>
                  </a:txBody>
                  <a:tcPr/>
                </a:tc>
                <a:extLst>
                  <a:ext uri="{0D108BD9-81ED-4DB2-BD59-A6C34878D82A}">
                    <a16:rowId xmlns:a16="http://schemas.microsoft.com/office/drawing/2014/main" val="10000"/>
                  </a:ext>
                </a:extLst>
              </a:tr>
              <a:tr h="57346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b="1" kern="1200" dirty="0">
                          <a:solidFill>
                            <a:schemeClr val="dk1"/>
                          </a:solidFill>
                          <a:effectLst/>
                          <a:latin typeface="+mn-lt"/>
                          <a:ea typeface="+mn-ea"/>
                          <a:cs typeface="+mn-cs"/>
                        </a:rPr>
                        <a:t>Πλεονεκτήματα</a:t>
                      </a:r>
                      <a:endParaRPr lang="en-US" sz="1400" kern="1200" dirty="0">
                        <a:solidFill>
                          <a:schemeClr val="dk1"/>
                        </a:solidFill>
                        <a:effectLst/>
                        <a:latin typeface="+mn-lt"/>
                        <a:ea typeface="+mn-ea"/>
                        <a:cs typeface="+mn-cs"/>
                      </a:endParaRPr>
                    </a:p>
                    <a:p>
                      <a:pPr algn="ctr"/>
                      <a:endParaRPr lang="en-US" sz="1400" dirty="0"/>
                    </a:p>
                  </a:txBody>
                  <a:tcPr marL="65104" marR="6510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b="1" kern="1200" dirty="0">
                          <a:solidFill>
                            <a:schemeClr val="dk1"/>
                          </a:solidFill>
                          <a:effectLst/>
                          <a:latin typeface="+mn-lt"/>
                          <a:ea typeface="+mn-ea"/>
                          <a:cs typeface="+mn-cs"/>
                        </a:rPr>
                        <a:t>Μειονεκτήματα</a:t>
                      </a:r>
                      <a:endParaRPr lang="en-US" sz="1400" kern="1200" dirty="0">
                        <a:solidFill>
                          <a:schemeClr val="dk1"/>
                        </a:solidFill>
                        <a:effectLst/>
                        <a:latin typeface="+mn-lt"/>
                        <a:ea typeface="+mn-ea"/>
                        <a:cs typeface="+mn-cs"/>
                      </a:endParaRPr>
                    </a:p>
                    <a:p>
                      <a:pPr algn="ctr"/>
                      <a:endParaRPr lang="en-US" sz="1400" dirty="0"/>
                    </a:p>
                  </a:txBody>
                  <a:tcPr marL="65104" marR="6510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b="1" kern="1200" dirty="0">
                          <a:solidFill>
                            <a:schemeClr val="dk1"/>
                          </a:solidFill>
                          <a:effectLst/>
                          <a:latin typeface="+mn-lt"/>
                          <a:ea typeface="+mn-ea"/>
                          <a:cs typeface="+mn-cs"/>
                        </a:rPr>
                        <a:t>Πλεονεκτήματα</a:t>
                      </a:r>
                      <a:endParaRPr lang="en-US" sz="1400" kern="1200" dirty="0">
                        <a:solidFill>
                          <a:schemeClr val="dk1"/>
                        </a:solidFill>
                        <a:effectLst/>
                        <a:latin typeface="+mn-lt"/>
                        <a:ea typeface="+mn-ea"/>
                        <a:cs typeface="+mn-cs"/>
                      </a:endParaRPr>
                    </a:p>
                  </a:txBody>
                  <a:tcPr marL="65104" marR="6510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b="1" kern="1200" dirty="0">
                          <a:solidFill>
                            <a:schemeClr val="dk1"/>
                          </a:solidFill>
                          <a:effectLst/>
                          <a:latin typeface="+mn-lt"/>
                          <a:ea typeface="+mn-ea"/>
                          <a:cs typeface="+mn-cs"/>
                        </a:rPr>
                        <a:t>Μειονεκτήματα</a:t>
                      </a:r>
                      <a:endParaRPr lang="en-US" sz="1400" kern="1200" dirty="0">
                        <a:solidFill>
                          <a:schemeClr val="dk1"/>
                        </a:solidFill>
                        <a:effectLst/>
                        <a:latin typeface="+mn-lt"/>
                        <a:ea typeface="+mn-ea"/>
                        <a:cs typeface="+mn-cs"/>
                      </a:endParaRPr>
                    </a:p>
                  </a:txBody>
                  <a:tcPr marL="65104" marR="65104" anchor="ctr"/>
                </a:tc>
                <a:extLst>
                  <a:ext uri="{0D108BD9-81ED-4DB2-BD59-A6C34878D82A}">
                    <a16:rowId xmlns:a16="http://schemas.microsoft.com/office/drawing/2014/main" val="10001"/>
                  </a:ext>
                </a:extLst>
              </a:tr>
              <a:tr h="809603">
                <a:tc>
                  <a:txBody>
                    <a:bodyPr/>
                    <a:lstStyle/>
                    <a:p>
                      <a:pPr algn="ctr"/>
                      <a:r>
                        <a:rPr lang="el-GR" sz="1400" kern="1200" dirty="0">
                          <a:solidFill>
                            <a:schemeClr val="dk1"/>
                          </a:solidFill>
                          <a:effectLst/>
                          <a:latin typeface="+mn-lt"/>
                          <a:ea typeface="+mn-ea"/>
                          <a:cs typeface="+mn-cs"/>
                        </a:rPr>
                        <a:t>Ευρέως δοκιμασμένο</a:t>
                      </a:r>
                      <a:endParaRPr lang="en-US" sz="1400" dirty="0"/>
                    </a:p>
                  </a:txBody>
                  <a:tcPr marL="65104" marR="65104" anchor="ctr"/>
                </a:tc>
                <a:tc>
                  <a:txBody>
                    <a:bodyPr/>
                    <a:lstStyle/>
                    <a:p>
                      <a:pPr algn="ctr"/>
                      <a:r>
                        <a:rPr lang="en-US" sz="1400" kern="1200" dirty="0">
                          <a:solidFill>
                            <a:schemeClr val="dk1"/>
                          </a:solidFill>
                          <a:effectLst/>
                          <a:latin typeface="+mn-lt"/>
                          <a:ea typeface="+mn-ea"/>
                          <a:cs typeface="+mn-cs"/>
                        </a:rPr>
                        <a:t>C</a:t>
                      </a:r>
                      <a:r>
                        <a:rPr lang="el-GR" sz="1400" kern="1200" dirty="0" err="1">
                          <a:solidFill>
                            <a:schemeClr val="dk1"/>
                          </a:solidFill>
                          <a:effectLst/>
                          <a:latin typeface="+mn-lt"/>
                          <a:ea typeface="+mn-ea"/>
                          <a:cs typeface="+mn-cs"/>
                        </a:rPr>
                        <a:t>onnectionless</a:t>
                      </a:r>
                      <a:r>
                        <a:rPr lang="el-GR" sz="1400" kern="1200" dirty="0">
                          <a:solidFill>
                            <a:schemeClr val="dk1"/>
                          </a:solidFill>
                          <a:effectLst/>
                          <a:latin typeface="+mn-lt"/>
                          <a:ea typeface="+mn-ea"/>
                          <a:cs typeface="+mn-cs"/>
                        </a:rPr>
                        <a:t>, άρα όχι τόσο αξιόπιστο</a:t>
                      </a:r>
                      <a:endParaRPr lang="en-US" sz="1400" dirty="0"/>
                    </a:p>
                  </a:txBody>
                  <a:tcPr marL="65104" marR="6510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kern="1200" dirty="0">
                          <a:solidFill>
                            <a:schemeClr val="dk1"/>
                          </a:solidFill>
                          <a:effectLst/>
                          <a:latin typeface="+mn-lt"/>
                          <a:ea typeface="+mn-ea"/>
                          <a:cs typeface="+mn-cs"/>
                        </a:rPr>
                        <a:t>Πολύ ισχυρότερο και πρότυπο του ISO</a:t>
                      </a:r>
                      <a:endParaRPr lang="en-US" sz="1400" dirty="0"/>
                    </a:p>
                    <a:p>
                      <a:pPr algn="ctr"/>
                      <a:endParaRPr lang="en-US" sz="1400" dirty="0"/>
                    </a:p>
                  </a:txBody>
                  <a:tcPr marL="65104" marR="65104" anchor="ctr"/>
                </a:tc>
                <a:tc>
                  <a:txBody>
                    <a:bodyPr/>
                    <a:lstStyle/>
                    <a:p>
                      <a:pPr algn="ctr"/>
                      <a:r>
                        <a:rPr lang="el-GR" sz="1400" kern="1200" dirty="0">
                          <a:solidFill>
                            <a:schemeClr val="dk1"/>
                          </a:solidFill>
                          <a:effectLst/>
                          <a:latin typeface="+mn-lt"/>
                          <a:ea typeface="+mn-ea"/>
                          <a:cs typeface="+mn-cs"/>
                        </a:rPr>
                        <a:t>Δεν έχει μεγάλη εγκατεστημένη βάση</a:t>
                      </a:r>
                      <a:endParaRPr lang="en-US" sz="1400" dirty="0"/>
                    </a:p>
                  </a:txBody>
                  <a:tcPr marL="65104" marR="65104" anchor="ctr"/>
                </a:tc>
                <a:extLst>
                  <a:ext uri="{0D108BD9-81ED-4DB2-BD59-A6C34878D82A}">
                    <a16:rowId xmlns:a16="http://schemas.microsoft.com/office/drawing/2014/main" val="10002"/>
                  </a:ext>
                </a:extLst>
              </a:tr>
              <a:tr h="809603">
                <a:tc>
                  <a:txBody>
                    <a:bodyPr/>
                    <a:lstStyle/>
                    <a:p>
                      <a:pPr algn="ctr"/>
                      <a:r>
                        <a:rPr lang="el-GR" sz="1400" kern="1200" dirty="0">
                          <a:solidFill>
                            <a:schemeClr val="dk1"/>
                          </a:solidFill>
                          <a:effectLst/>
                          <a:latin typeface="+mn-lt"/>
                          <a:ea typeface="+mn-ea"/>
                          <a:cs typeface="+mn-cs"/>
                        </a:rPr>
                        <a:t>Απλό</a:t>
                      </a:r>
                      <a:endParaRPr lang="en-US" sz="1400" dirty="0"/>
                    </a:p>
                  </a:txBody>
                  <a:tcPr marL="65104" marR="6510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kern="1200" dirty="0">
                          <a:solidFill>
                            <a:schemeClr val="dk1"/>
                          </a:solidFill>
                          <a:effectLst/>
                          <a:latin typeface="+mn-lt"/>
                          <a:ea typeface="+mn-ea"/>
                          <a:cs typeface="+mn-cs"/>
                        </a:rPr>
                        <a:t>Το </a:t>
                      </a:r>
                      <a:r>
                        <a:rPr lang="el-GR" sz="1400" kern="1200" dirty="0" err="1">
                          <a:solidFill>
                            <a:schemeClr val="dk1"/>
                          </a:solidFill>
                          <a:effectLst/>
                          <a:latin typeface="+mn-lt"/>
                          <a:ea typeface="+mn-ea"/>
                          <a:cs typeface="+mn-cs"/>
                        </a:rPr>
                        <a:t>polling</a:t>
                      </a:r>
                      <a:r>
                        <a:rPr lang="el-GR" sz="1400" kern="1200" dirty="0">
                          <a:solidFill>
                            <a:schemeClr val="dk1"/>
                          </a:solidFill>
                          <a:effectLst/>
                          <a:latin typeface="+mn-lt"/>
                          <a:ea typeface="+mn-ea"/>
                          <a:cs typeface="+mn-cs"/>
                        </a:rPr>
                        <a:t> του καταλαμβάνει πολύτιμο </a:t>
                      </a:r>
                      <a:r>
                        <a:rPr lang="el-GR" sz="1400" kern="1200" dirty="0" err="1">
                          <a:solidFill>
                            <a:schemeClr val="dk1"/>
                          </a:solidFill>
                          <a:effectLst/>
                          <a:latin typeface="+mn-lt"/>
                          <a:ea typeface="+mn-ea"/>
                          <a:cs typeface="+mn-cs"/>
                        </a:rPr>
                        <a:t>bandwidth</a:t>
                      </a:r>
                      <a:r>
                        <a:rPr lang="el-GR" sz="1400" kern="1200" dirty="0">
                          <a:solidFill>
                            <a:schemeClr val="dk1"/>
                          </a:solidFill>
                          <a:effectLst/>
                          <a:latin typeface="+mn-lt"/>
                          <a:ea typeface="+mn-ea"/>
                          <a:cs typeface="+mn-cs"/>
                        </a:rPr>
                        <a:t> </a:t>
                      </a:r>
                      <a:endParaRPr lang="en-US" sz="1400" dirty="0"/>
                    </a:p>
                  </a:txBody>
                  <a:tcPr marL="65104" marR="6510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kern="1200" dirty="0">
                          <a:solidFill>
                            <a:schemeClr val="dk1"/>
                          </a:solidFill>
                          <a:effectLst/>
                          <a:latin typeface="+mn-lt"/>
                          <a:ea typeface="+mn-ea"/>
                          <a:cs typeface="+mn-cs"/>
                        </a:rPr>
                        <a:t>Εξετάζει (φιλτράρει) αν θα σταλεί μία πληροφορία </a:t>
                      </a:r>
                      <a:endParaRPr lang="en-US" sz="1400" dirty="0"/>
                    </a:p>
                  </a:txBody>
                  <a:tcPr marL="65104" marR="6510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kern="1200" dirty="0">
                          <a:solidFill>
                            <a:schemeClr val="dk1"/>
                          </a:solidFill>
                          <a:effectLst/>
                          <a:latin typeface="+mn-lt"/>
                          <a:ea typeface="+mn-ea"/>
                          <a:cs typeface="+mn-cs"/>
                        </a:rPr>
                        <a:t>Απαιτεί για κάθε </a:t>
                      </a:r>
                      <a:r>
                        <a:rPr lang="el-GR" sz="1400" kern="1200" dirty="0" err="1">
                          <a:solidFill>
                            <a:schemeClr val="dk1"/>
                          </a:solidFill>
                          <a:effectLst/>
                          <a:latin typeface="+mn-lt"/>
                          <a:ea typeface="+mn-ea"/>
                          <a:cs typeface="+mn-cs"/>
                        </a:rPr>
                        <a:t>agent</a:t>
                      </a:r>
                      <a:r>
                        <a:rPr lang="el-GR" sz="1400" kern="1200" dirty="0">
                          <a:solidFill>
                            <a:schemeClr val="dk1"/>
                          </a:solidFill>
                          <a:effectLst/>
                          <a:latin typeface="+mn-lt"/>
                          <a:ea typeface="+mn-ea"/>
                          <a:cs typeface="+mn-cs"/>
                        </a:rPr>
                        <a:t> </a:t>
                      </a:r>
                      <a:r>
                        <a:rPr lang="en-US" sz="1400" kern="1200" dirty="0">
                          <a:solidFill>
                            <a:schemeClr val="dk1"/>
                          </a:solidFill>
                          <a:effectLst/>
                          <a:latin typeface="+mn-lt"/>
                          <a:ea typeface="+mn-ea"/>
                          <a:cs typeface="+mn-cs"/>
                        </a:rPr>
                        <a:t> 40 </a:t>
                      </a:r>
                      <a:r>
                        <a:rPr lang="el-GR" sz="1400" kern="1200" dirty="0">
                          <a:solidFill>
                            <a:schemeClr val="dk1"/>
                          </a:solidFill>
                          <a:effectLst/>
                          <a:latin typeface="+mn-lt"/>
                          <a:ea typeface="+mn-ea"/>
                          <a:cs typeface="+mn-cs"/>
                        </a:rPr>
                        <a:t>φορές</a:t>
                      </a:r>
                      <a:r>
                        <a:rPr lang="el-GR" sz="1400" kern="1200" baseline="0" dirty="0">
                          <a:solidFill>
                            <a:schemeClr val="dk1"/>
                          </a:solidFill>
                          <a:effectLst/>
                          <a:latin typeface="+mn-lt"/>
                          <a:ea typeface="+mn-ea"/>
                          <a:cs typeface="+mn-cs"/>
                        </a:rPr>
                        <a:t> περισσότερη μνήμη</a:t>
                      </a:r>
                      <a:endParaRPr lang="en-US" sz="1400" dirty="0"/>
                    </a:p>
                  </a:txBody>
                  <a:tcPr marL="65104" marR="65104" anchor="ctr"/>
                </a:tc>
                <a:extLst>
                  <a:ext uri="{0D108BD9-81ED-4DB2-BD59-A6C34878D82A}">
                    <a16:rowId xmlns:a16="http://schemas.microsoft.com/office/drawing/2014/main" val="10003"/>
                  </a:ext>
                </a:extLst>
              </a:tr>
              <a:tr h="641529">
                <a:tc>
                  <a:txBody>
                    <a:bodyPr/>
                    <a:lstStyle/>
                    <a:p>
                      <a:pPr algn="ctr"/>
                      <a:r>
                        <a:rPr lang="el-GR" sz="1400" kern="1200" dirty="0">
                          <a:solidFill>
                            <a:schemeClr val="dk1"/>
                          </a:solidFill>
                          <a:effectLst/>
                          <a:latin typeface="+mn-lt"/>
                          <a:ea typeface="+mn-ea"/>
                          <a:cs typeface="+mn-cs"/>
                        </a:rPr>
                        <a:t>Χαμηλό κόστος </a:t>
                      </a:r>
                      <a:endParaRPr lang="en-US" sz="1400" dirty="0"/>
                    </a:p>
                  </a:txBody>
                  <a:tcPr marL="65104" marR="6510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kern="1200" dirty="0">
                          <a:solidFill>
                            <a:schemeClr val="dk1"/>
                          </a:solidFill>
                          <a:effectLst/>
                          <a:latin typeface="+mn-lt"/>
                          <a:ea typeface="+mn-ea"/>
                          <a:cs typeface="+mn-cs"/>
                        </a:rPr>
                        <a:t>Οι πληροφορίες </a:t>
                      </a:r>
                      <a:r>
                        <a:rPr lang="en-GB" sz="1400" kern="1200" dirty="0">
                          <a:solidFill>
                            <a:schemeClr val="dk1"/>
                          </a:solidFill>
                          <a:effectLst/>
                          <a:latin typeface="+mn-lt"/>
                          <a:ea typeface="+mn-ea"/>
                          <a:cs typeface="+mn-cs"/>
                        </a:rPr>
                        <a:t>SNMP</a:t>
                      </a:r>
                      <a:r>
                        <a:rPr lang="el-GR" sz="1400" kern="1200" dirty="0">
                          <a:solidFill>
                            <a:schemeClr val="dk1"/>
                          </a:solidFill>
                          <a:effectLst/>
                          <a:latin typeface="+mn-lt"/>
                          <a:ea typeface="+mn-ea"/>
                          <a:cs typeface="+mn-cs"/>
                        </a:rPr>
                        <a:t> δεν φιλτράρονται</a:t>
                      </a:r>
                      <a:endParaRPr lang="en-US" sz="1400" dirty="0"/>
                    </a:p>
                  </a:txBody>
                  <a:tcPr marL="65104" marR="6510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C</a:t>
                      </a:r>
                      <a:r>
                        <a:rPr lang="el-GR" sz="1400" kern="1200" dirty="0" err="1">
                          <a:solidFill>
                            <a:schemeClr val="dk1"/>
                          </a:solidFill>
                          <a:effectLst/>
                          <a:latin typeface="+mn-lt"/>
                          <a:ea typeface="+mn-ea"/>
                          <a:cs typeface="+mn-cs"/>
                        </a:rPr>
                        <a:t>onnection</a:t>
                      </a:r>
                      <a:r>
                        <a:rPr lang="el-GR" sz="1400" kern="1200" dirty="0">
                          <a:solidFill>
                            <a:schemeClr val="dk1"/>
                          </a:solidFill>
                          <a:effectLst/>
                          <a:latin typeface="+mn-lt"/>
                          <a:ea typeface="+mn-ea"/>
                          <a:cs typeface="+mn-cs"/>
                        </a:rPr>
                        <a:t> </a:t>
                      </a:r>
                      <a:r>
                        <a:rPr lang="el-GR" sz="1400" kern="1200" dirty="0" err="1">
                          <a:solidFill>
                            <a:schemeClr val="dk1"/>
                          </a:solidFill>
                          <a:effectLst/>
                          <a:latin typeface="+mn-lt"/>
                          <a:ea typeface="+mn-ea"/>
                          <a:cs typeface="+mn-cs"/>
                        </a:rPr>
                        <a:t>oriented</a:t>
                      </a:r>
                      <a:r>
                        <a:rPr lang="el-GR" sz="1400" kern="1200" dirty="0">
                          <a:solidFill>
                            <a:schemeClr val="dk1"/>
                          </a:solidFill>
                          <a:effectLst/>
                          <a:latin typeface="+mn-lt"/>
                          <a:ea typeface="+mn-ea"/>
                          <a:cs typeface="+mn-cs"/>
                        </a:rPr>
                        <a:t> άρα και πιο αξιόπιστο</a:t>
                      </a:r>
                      <a:endParaRPr lang="en-US" sz="1400" dirty="0"/>
                    </a:p>
                  </a:txBody>
                  <a:tcPr marL="65104" marR="65104" anchor="ctr"/>
                </a:tc>
                <a:tc>
                  <a:txBody>
                    <a:bodyPr/>
                    <a:lstStyle/>
                    <a:p>
                      <a:pPr algn="ctr"/>
                      <a:endParaRPr lang="en-US" sz="1400" dirty="0"/>
                    </a:p>
                  </a:txBody>
                  <a:tcPr marL="65104" marR="65104" anchor="ctr"/>
                </a:tc>
                <a:extLst>
                  <a:ext uri="{0D108BD9-81ED-4DB2-BD59-A6C34878D82A}">
                    <a16:rowId xmlns:a16="http://schemas.microsoft.com/office/drawing/2014/main" val="10004"/>
                  </a:ext>
                </a:extLst>
              </a:tr>
            </a:tbl>
          </a:graphicData>
        </a:graphic>
      </p:graphicFrame>
      <p:sp>
        <p:nvSpPr>
          <p:cNvPr id="9" name="Text Placeholder 8"/>
          <p:cNvSpPr>
            <a:spLocks noGrp="1"/>
          </p:cNvSpPr>
          <p:nvPr>
            <p:ph type="body" sz="half" idx="2"/>
          </p:nvPr>
        </p:nvSpPr>
        <p:spPr>
          <a:xfrm>
            <a:off x="1835696" y="5805264"/>
            <a:ext cx="5486400" cy="507504"/>
          </a:xfrm>
        </p:spPr>
        <p:txBody>
          <a:bodyPr/>
          <a:lstStyle/>
          <a:p>
            <a:pPr algn="ctr"/>
            <a:r>
              <a:rPr lang="el-GR" dirty="0"/>
              <a:t>Σύγκριση SNMP</a:t>
            </a:r>
            <a:r>
              <a:rPr lang="en-US" dirty="0"/>
              <a:t> </a:t>
            </a:r>
            <a:r>
              <a:rPr lang="el-GR" dirty="0"/>
              <a:t>/</a:t>
            </a:r>
            <a:r>
              <a:rPr lang="en-US" dirty="0"/>
              <a:t> CMIP</a:t>
            </a:r>
          </a:p>
        </p:txBody>
      </p:sp>
    </p:spTree>
    <p:extLst>
      <p:ext uri="{BB962C8B-B14F-4D97-AF65-F5344CB8AC3E}">
        <p14:creationId xmlns:p14="http://schemas.microsoft.com/office/powerpoint/2010/main" val="30612499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t>Σύντομη ανασκόπηση</a:t>
            </a:r>
            <a:endParaRPr lang="el-GR" dirty="0"/>
          </a:p>
        </p:txBody>
      </p:sp>
      <p:sp>
        <p:nvSpPr>
          <p:cNvPr id="5" name="Θέση περιεχομένου 4"/>
          <p:cNvSpPr>
            <a:spLocks noGrp="1"/>
          </p:cNvSpPr>
          <p:nvPr>
            <p:ph idx="1"/>
          </p:nvPr>
        </p:nvSpPr>
        <p:spPr/>
        <p:txBody>
          <a:bodyPr>
            <a:normAutofit fontScale="92500" lnSpcReduction="10000"/>
          </a:bodyPr>
          <a:lstStyle/>
          <a:p>
            <a:pPr lvl="0"/>
            <a:r>
              <a:rPr lang="el-GR" dirty="0"/>
              <a:t>Εισαγωγή</a:t>
            </a:r>
            <a:endParaRPr lang="en-US" dirty="0"/>
          </a:p>
          <a:p>
            <a:pPr lvl="0"/>
            <a:r>
              <a:rPr lang="el-GR" dirty="0"/>
              <a:t>Συστατικά διαχείρισης δικτύων</a:t>
            </a:r>
          </a:p>
          <a:p>
            <a:pPr lvl="0"/>
            <a:r>
              <a:rPr lang="el-GR" dirty="0"/>
              <a:t>Χαρακτηριστικά</a:t>
            </a:r>
            <a:endParaRPr lang="en-US" dirty="0"/>
          </a:p>
          <a:p>
            <a:pPr lvl="0"/>
            <a:r>
              <a:rPr lang="en-US" dirty="0"/>
              <a:t>FCAPS </a:t>
            </a:r>
            <a:endParaRPr lang="el-GR" dirty="0"/>
          </a:p>
          <a:p>
            <a:pPr lvl="0"/>
            <a:r>
              <a:rPr lang="el-GR" dirty="0"/>
              <a:t>Αρχιτεκτονικές</a:t>
            </a:r>
          </a:p>
          <a:p>
            <a:pPr lvl="0"/>
            <a:r>
              <a:rPr lang="el-GR" dirty="0"/>
              <a:t>Πρωτόκολλα διαχείρισης δικτύων</a:t>
            </a:r>
            <a:r>
              <a:rPr lang="en-US" dirty="0"/>
              <a:t> </a:t>
            </a:r>
            <a:endParaRPr lang="el-GR" dirty="0"/>
          </a:p>
          <a:p>
            <a:pPr lvl="1"/>
            <a:r>
              <a:rPr lang="el-GR" dirty="0"/>
              <a:t>Πρωτόκολλο </a:t>
            </a:r>
            <a:r>
              <a:rPr lang="en-US" dirty="0"/>
              <a:t>SNMP</a:t>
            </a:r>
            <a:endParaRPr lang="el-GR" dirty="0"/>
          </a:p>
          <a:p>
            <a:pPr lvl="1"/>
            <a:r>
              <a:rPr lang="el-GR" dirty="0"/>
              <a:t>Πρωτόκολλο </a:t>
            </a:r>
            <a:r>
              <a:rPr lang="en-US" dirty="0"/>
              <a:t>CMIP</a:t>
            </a:r>
            <a:endParaRPr lang="el-GR" dirty="0"/>
          </a:p>
        </p:txBody>
      </p:sp>
    </p:spTree>
    <p:extLst>
      <p:ext uri="{BB962C8B-B14F-4D97-AF65-F5344CB8AC3E}">
        <p14:creationId xmlns:p14="http://schemas.microsoft.com/office/powerpoint/2010/main" val="28348870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t>Βιβλιογραφία</a:t>
            </a:r>
            <a:endParaRPr lang="el-GR" dirty="0"/>
          </a:p>
        </p:txBody>
      </p:sp>
      <p:sp>
        <p:nvSpPr>
          <p:cNvPr id="5" name="Θέση περιεχομένου 4"/>
          <p:cNvSpPr>
            <a:spLocks noGrp="1"/>
          </p:cNvSpPr>
          <p:nvPr>
            <p:ph idx="1"/>
          </p:nvPr>
        </p:nvSpPr>
        <p:spPr/>
        <p:txBody>
          <a:bodyPr>
            <a:normAutofit/>
          </a:bodyPr>
          <a:lstStyle/>
          <a:p>
            <a:r>
              <a:rPr lang="el-GR" u="sng" dirty="0"/>
              <a:t>Βιβλία:</a:t>
            </a:r>
          </a:p>
          <a:p>
            <a:pPr lvl="1"/>
            <a:r>
              <a:rPr lang="en-US" dirty="0"/>
              <a:t>Computer Networking  A Top Down Approach, J</a:t>
            </a:r>
            <a:r>
              <a:rPr lang="el-GR" dirty="0"/>
              <a:t>.</a:t>
            </a:r>
            <a:r>
              <a:rPr lang="en-US" dirty="0"/>
              <a:t> F. Kurose, K</a:t>
            </a:r>
            <a:r>
              <a:rPr lang="el-GR" dirty="0"/>
              <a:t>.</a:t>
            </a:r>
            <a:r>
              <a:rPr lang="en-US" dirty="0"/>
              <a:t> W. Ross</a:t>
            </a:r>
          </a:p>
          <a:p>
            <a:pPr lvl="1"/>
            <a:r>
              <a:rPr lang="en-US" dirty="0"/>
              <a:t>Computer Networks and Internets, D</a:t>
            </a:r>
            <a:r>
              <a:rPr lang="el-GR" dirty="0"/>
              <a:t>.</a:t>
            </a:r>
            <a:r>
              <a:rPr lang="en-US" dirty="0"/>
              <a:t> E. Comer</a:t>
            </a:r>
          </a:p>
          <a:p>
            <a:pPr lvl="1"/>
            <a:endParaRPr lang="en-US" dirty="0"/>
          </a:p>
          <a:p>
            <a:pPr lvl="1"/>
            <a:endParaRPr lang="en-US" dirty="0"/>
          </a:p>
          <a:p>
            <a:pPr lvl="1"/>
            <a:endParaRPr lang="en-US" dirty="0"/>
          </a:p>
          <a:p>
            <a:pPr lvl="1"/>
            <a:endParaRPr lang="el-GR" dirty="0"/>
          </a:p>
          <a:p>
            <a:pPr lvl="1"/>
            <a:endParaRPr lang="en-US" dirty="0"/>
          </a:p>
        </p:txBody>
      </p:sp>
    </p:spTree>
    <p:extLst>
      <p:ext uri="{BB962C8B-B14F-4D97-AF65-F5344CB8AC3E}">
        <p14:creationId xmlns:p14="http://schemas.microsoft.com/office/powerpoint/2010/main" val="28348870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US" dirty="0"/>
              <a:t>Links</a:t>
            </a:r>
            <a:endParaRPr lang="el-GR" dirty="0"/>
          </a:p>
        </p:txBody>
      </p:sp>
      <p:sp>
        <p:nvSpPr>
          <p:cNvPr id="5" name="Θέση περιεχομένου 4"/>
          <p:cNvSpPr>
            <a:spLocks noGrp="1"/>
          </p:cNvSpPr>
          <p:nvPr>
            <p:ph idx="1"/>
          </p:nvPr>
        </p:nvSpPr>
        <p:spPr/>
        <p:txBody>
          <a:bodyPr>
            <a:normAutofit/>
          </a:bodyPr>
          <a:lstStyle/>
          <a:p>
            <a:r>
              <a:rPr lang="en-US" sz="2400" dirty="0">
                <a:hlinkClick r:id="rId3"/>
              </a:rPr>
              <a:t>http://telematics.upatras.gr/telematics/bouras/undergraduate-courses/diktua-dhmosias-xrhshs-kai-diasundesh-diktuwn?language=el</a:t>
            </a:r>
            <a:r>
              <a:rPr lang="en-US" sz="2400" dirty="0"/>
              <a:t> (</a:t>
            </a:r>
            <a:r>
              <a:rPr lang="el-GR" sz="2400" dirty="0"/>
              <a:t>Δικτυακός τόπος μαθήματος</a:t>
            </a:r>
            <a:r>
              <a:rPr lang="en-US" sz="2400" dirty="0"/>
              <a:t>)</a:t>
            </a:r>
          </a:p>
          <a:p>
            <a:r>
              <a:rPr lang="en-US" sz="2400" dirty="0">
                <a:hlinkClick r:id="rId4"/>
              </a:rPr>
              <a:t>https://www.itu.int/rec/dologin_pub.asp?lang=e&amp;id=T-REC-X.701-199708-I!!PDF-E&amp;type=items</a:t>
            </a:r>
            <a:r>
              <a:rPr lang="en-US" sz="2400" dirty="0"/>
              <a:t>, (OSI management – Systems Management framework and architecture)</a:t>
            </a:r>
          </a:p>
          <a:p>
            <a:r>
              <a:rPr lang="en-US" sz="2400" dirty="0">
                <a:hlinkClick r:id="rId5"/>
              </a:rPr>
              <a:t>http://tools.ietf.org/html/rfc3411</a:t>
            </a:r>
            <a:r>
              <a:rPr lang="en-US" sz="2400" dirty="0"/>
              <a:t> , (RFC on</a:t>
            </a:r>
            <a:r>
              <a:rPr lang="el-GR" sz="2400" dirty="0"/>
              <a:t> </a:t>
            </a:r>
            <a:r>
              <a:rPr lang="en-US" sz="2400" dirty="0"/>
              <a:t>SNMPv3) </a:t>
            </a:r>
          </a:p>
          <a:p>
            <a:r>
              <a:rPr lang="en-US" sz="2400" dirty="0">
                <a:hlinkClick r:id="rId6"/>
              </a:rPr>
              <a:t>https://www.itu.int/rec/dologin_pub.asp?lang=e&amp;id=T-REC-X.711-199710-I!!PDF-E&amp;type=items</a:t>
            </a:r>
            <a:r>
              <a:rPr lang="en-US" sz="2400" dirty="0"/>
              <a:t>, (Specification for CMIP)</a:t>
            </a:r>
            <a:endParaRPr lang="el-GR" sz="2400" dirty="0"/>
          </a:p>
          <a:p>
            <a:pPr lvl="1"/>
            <a:endParaRPr lang="en-US" sz="2000" dirty="0"/>
          </a:p>
          <a:p>
            <a:pPr lvl="1"/>
            <a:endParaRPr lang="en-US" sz="2000" dirty="0"/>
          </a:p>
          <a:p>
            <a:pPr lvl="1"/>
            <a:endParaRPr lang="en-US" sz="2000" dirty="0"/>
          </a:p>
          <a:p>
            <a:pPr lvl="1"/>
            <a:endParaRPr lang="el-GR" sz="2000" dirty="0"/>
          </a:p>
          <a:p>
            <a:pPr lvl="1"/>
            <a:endParaRPr lang="en-US" sz="2000" dirty="0"/>
          </a:p>
        </p:txBody>
      </p:sp>
    </p:spTree>
    <p:extLst>
      <p:ext uri="{BB962C8B-B14F-4D97-AF65-F5344CB8AC3E}">
        <p14:creationId xmlns:p14="http://schemas.microsoft.com/office/powerpoint/2010/main" val="32037814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433498" y="2564904"/>
            <a:ext cx="8229600" cy="1143000"/>
          </a:xfrm>
        </p:spPr>
        <p:txBody>
          <a:bodyPr/>
          <a:lstStyle/>
          <a:p>
            <a:r>
              <a:rPr lang="el-GR" dirty="0"/>
              <a:t>Ερωτήσεις</a:t>
            </a:r>
          </a:p>
        </p:txBody>
      </p:sp>
      <p:sp>
        <p:nvSpPr>
          <p:cNvPr id="5" name="Θέση περιεχομένου 4"/>
          <p:cNvSpPr>
            <a:spLocks noGrp="1"/>
          </p:cNvSpPr>
          <p:nvPr>
            <p:ph idx="1"/>
          </p:nvPr>
        </p:nvSpPr>
        <p:spPr/>
        <p:txBody>
          <a:bodyPr/>
          <a:lstStyle/>
          <a:p>
            <a:endParaRPr lang="el-GR" dirty="0"/>
          </a:p>
          <a:p>
            <a:endParaRPr lang="el-GR" dirty="0"/>
          </a:p>
        </p:txBody>
      </p:sp>
    </p:spTree>
    <p:extLst>
      <p:ext uri="{BB962C8B-B14F-4D97-AF65-F5344CB8AC3E}">
        <p14:creationId xmlns:p14="http://schemas.microsoft.com/office/powerpoint/2010/main" val="4167249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Υποδομές</a:t>
            </a:r>
            <a:endParaRPr lang="en-US" dirty="0"/>
          </a:p>
        </p:txBody>
      </p:sp>
      <p:sp>
        <p:nvSpPr>
          <p:cNvPr id="3" name="Content Placeholder 2"/>
          <p:cNvSpPr>
            <a:spLocks noGrp="1"/>
          </p:cNvSpPr>
          <p:nvPr>
            <p:ph idx="1"/>
          </p:nvPr>
        </p:nvSpPr>
        <p:spPr/>
        <p:txBody>
          <a:bodyPr>
            <a:normAutofit fontScale="77500" lnSpcReduction="20000"/>
          </a:bodyPr>
          <a:lstStyle/>
          <a:p>
            <a:r>
              <a:rPr lang="el-GR" dirty="0"/>
              <a:t>Αποτελούνται από:</a:t>
            </a:r>
          </a:p>
          <a:p>
            <a:pPr lvl="1"/>
            <a:r>
              <a:rPr lang="el-GR" dirty="0"/>
              <a:t>Το Σύστημα Διαχείρισης των Δικτύων (Network </a:t>
            </a:r>
            <a:r>
              <a:rPr lang="el-GR" dirty="0" err="1"/>
              <a:t>Management</a:t>
            </a:r>
            <a:r>
              <a:rPr lang="el-GR" dirty="0"/>
              <a:t> System, NMS)</a:t>
            </a:r>
            <a:r>
              <a:rPr lang="en-US" dirty="0"/>
              <a:t>:</a:t>
            </a:r>
            <a:endParaRPr lang="el-GR" dirty="0"/>
          </a:p>
          <a:p>
            <a:pPr lvl="2"/>
            <a:r>
              <a:rPr lang="el-GR" dirty="0"/>
              <a:t>είναι μια εφαρμογή ή ένα σύνολο εφαρμογών που επιτρέπει στους διαχειριστές δικτύου να διαχειρίζονται στοιχεία δικτύου σε ένα μεγαλύτερο πλαίσιο διαχείρισης.</a:t>
            </a:r>
            <a:endParaRPr lang="en-US" dirty="0"/>
          </a:p>
          <a:p>
            <a:pPr lvl="1"/>
            <a:r>
              <a:rPr lang="el-GR" dirty="0"/>
              <a:t>Το Λειτουργικό Σύστημα (</a:t>
            </a:r>
            <a:r>
              <a:rPr lang="el-GR" dirty="0" err="1"/>
              <a:t>Operati</a:t>
            </a:r>
            <a:r>
              <a:rPr lang="en-US" dirty="0"/>
              <a:t>ng</a:t>
            </a:r>
            <a:r>
              <a:rPr lang="el-GR" dirty="0"/>
              <a:t> Systems, OS): </a:t>
            </a:r>
          </a:p>
          <a:p>
            <a:pPr lvl="2"/>
            <a:r>
              <a:rPr lang="el-GR" dirty="0"/>
              <a:t>επιτρέπει την πρόσβαση σε κοινόχρηστο αρχείο και εκτυπωτή μεταξύ πολλών υπολογιστών σε ένα δίκτυο, την κοινή χρήση δεδομένων, χρηστών, ομάδων, ασφάλειας, εφαρμογών και άλλων λειτουργιών δικτύωσης.</a:t>
            </a:r>
          </a:p>
          <a:p>
            <a:pPr lvl="1"/>
            <a:r>
              <a:rPr lang="el-GR" dirty="0"/>
              <a:t>Τα Στοιχεία των Δικτύων (Network </a:t>
            </a:r>
            <a:r>
              <a:rPr lang="el-GR" dirty="0" err="1"/>
              <a:t>Elements</a:t>
            </a:r>
            <a:r>
              <a:rPr lang="el-GR" dirty="0"/>
              <a:t>, NE ):</a:t>
            </a:r>
          </a:p>
          <a:p>
            <a:pPr lvl="2"/>
            <a:r>
              <a:rPr lang="el-GR" dirty="0"/>
              <a:t>Ορίζεται</a:t>
            </a:r>
            <a:r>
              <a:rPr lang="en-US" dirty="0"/>
              <a:t> </a:t>
            </a:r>
            <a:r>
              <a:rPr lang="el-GR" dirty="0"/>
              <a:t>ως μια λογική οντότητα</a:t>
            </a:r>
            <a:r>
              <a:rPr lang="en-US" dirty="0"/>
              <a:t>,</a:t>
            </a:r>
            <a:r>
              <a:rPr lang="el-GR" dirty="0"/>
              <a:t> που ενώνει μία ή περισσότερες φυσικές συσκευές.</a:t>
            </a:r>
          </a:p>
        </p:txBody>
      </p:sp>
    </p:spTree>
    <p:extLst>
      <p:ext uri="{BB962C8B-B14F-4D97-AF65-F5344CB8AC3E}">
        <p14:creationId xmlns:p14="http://schemas.microsoft.com/office/powerpoint/2010/main" val="2775250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Στοιχεία δικτύου</a:t>
            </a:r>
            <a:endParaRPr lang="en-US" dirty="0"/>
          </a:p>
        </p:txBody>
      </p:sp>
      <p:sp>
        <p:nvSpPr>
          <p:cNvPr id="3" name="Content Placeholder 2"/>
          <p:cNvSpPr>
            <a:spLocks noGrp="1"/>
          </p:cNvSpPr>
          <p:nvPr>
            <p:ph idx="1"/>
          </p:nvPr>
        </p:nvSpPr>
        <p:spPr/>
        <p:txBody>
          <a:bodyPr>
            <a:normAutofit fontScale="92500" lnSpcReduction="10000"/>
          </a:bodyPr>
          <a:lstStyle/>
          <a:p>
            <a:r>
              <a:rPr lang="el-GR" dirty="0"/>
              <a:t>Στοιχεία δικτύου (</a:t>
            </a:r>
            <a:r>
              <a:rPr lang="en-US" dirty="0"/>
              <a:t>NE</a:t>
            </a:r>
            <a:r>
              <a:rPr lang="el-GR" dirty="0"/>
              <a:t>)</a:t>
            </a:r>
            <a:r>
              <a:rPr lang="en-US" dirty="0"/>
              <a:t> </a:t>
            </a:r>
            <a:r>
              <a:rPr lang="el-GR" dirty="0"/>
              <a:t>είναι:</a:t>
            </a:r>
          </a:p>
          <a:p>
            <a:pPr lvl="1"/>
            <a:r>
              <a:rPr lang="el-GR" dirty="0"/>
              <a:t>μηχανήματα αποθήκευσης ή επεξεργασίας πληροφοριών, όπως </a:t>
            </a:r>
            <a:r>
              <a:rPr lang="el-GR" dirty="0" err="1"/>
              <a:t>hosts</a:t>
            </a:r>
            <a:r>
              <a:rPr lang="el-GR" dirty="0"/>
              <a:t> (</a:t>
            </a:r>
            <a:r>
              <a:rPr lang="el-GR" dirty="0" err="1"/>
              <a:t>workstation,terminal</a:t>
            </a:r>
            <a:r>
              <a:rPr lang="el-GR" dirty="0"/>
              <a:t> </a:t>
            </a:r>
            <a:r>
              <a:rPr lang="el-GR" dirty="0" err="1"/>
              <a:t>servers</a:t>
            </a:r>
            <a:r>
              <a:rPr lang="el-GR" dirty="0"/>
              <a:t> κ.α.),</a:t>
            </a:r>
          </a:p>
          <a:p>
            <a:pPr lvl="1"/>
            <a:r>
              <a:rPr lang="el-GR" dirty="0"/>
              <a:t>μηχανήματα διασύνδεσης δικτύων (</a:t>
            </a:r>
            <a:r>
              <a:rPr lang="el-GR" dirty="0" err="1"/>
              <a:t>routers</a:t>
            </a:r>
            <a:r>
              <a:rPr lang="el-GR" dirty="0"/>
              <a:t> ,</a:t>
            </a:r>
            <a:r>
              <a:rPr lang="el-GR" dirty="0" err="1"/>
              <a:t>bridges</a:t>
            </a:r>
            <a:r>
              <a:rPr lang="el-GR" dirty="0"/>
              <a:t>, </a:t>
            </a:r>
            <a:r>
              <a:rPr lang="el-GR" dirty="0" err="1"/>
              <a:t>repeaters</a:t>
            </a:r>
            <a:r>
              <a:rPr lang="el-GR" dirty="0"/>
              <a:t> κ.α.) </a:t>
            </a:r>
          </a:p>
          <a:p>
            <a:r>
              <a:rPr lang="el-GR" dirty="0"/>
              <a:t>Στα ΝΕ τρέχουν διαδικασίες διαχείρισης που ονομάζονται αντιπρόσωποι (</a:t>
            </a:r>
            <a:r>
              <a:rPr lang="el-GR" dirty="0" err="1"/>
              <a:t>agents</a:t>
            </a:r>
            <a:r>
              <a:rPr lang="el-GR" dirty="0"/>
              <a:t>) και είναι υπεύθυνες για την εκτέλεση των συναρτήσεων, που καλούν τα συστήματα διαχείρισης</a:t>
            </a:r>
            <a:endParaRPr lang="en-US" dirty="0"/>
          </a:p>
          <a:p>
            <a:endParaRPr lang="en-US" dirty="0"/>
          </a:p>
        </p:txBody>
      </p:sp>
    </p:spTree>
    <p:extLst>
      <p:ext uri="{BB962C8B-B14F-4D97-AF65-F5344CB8AC3E}">
        <p14:creationId xmlns:p14="http://schemas.microsoft.com/office/powerpoint/2010/main" val="2775250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Στοιχεία συστήματος</a:t>
            </a:r>
            <a:endParaRPr lang="en-US" dirty="0"/>
          </a:p>
        </p:txBody>
      </p:sp>
      <p:sp>
        <p:nvSpPr>
          <p:cNvPr id="3" name="Content Placeholder 2"/>
          <p:cNvSpPr>
            <a:spLocks noGrp="1"/>
          </p:cNvSpPr>
          <p:nvPr>
            <p:ph idx="1"/>
          </p:nvPr>
        </p:nvSpPr>
        <p:spPr/>
        <p:txBody>
          <a:bodyPr>
            <a:normAutofit fontScale="70000" lnSpcReduction="20000"/>
          </a:bodyPr>
          <a:lstStyle/>
          <a:p>
            <a:r>
              <a:rPr lang="el-GR" dirty="0"/>
              <a:t>Κονσόλα Διαχείρισης Δικτύου (Network </a:t>
            </a:r>
            <a:r>
              <a:rPr lang="el-GR" dirty="0" err="1"/>
              <a:t>Management</a:t>
            </a:r>
            <a:r>
              <a:rPr lang="el-GR" dirty="0"/>
              <a:t> </a:t>
            </a:r>
            <a:r>
              <a:rPr lang="el-GR" dirty="0" err="1"/>
              <a:t>Console</a:t>
            </a:r>
            <a:r>
              <a:rPr lang="el-GR" dirty="0"/>
              <a:t>):</a:t>
            </a:r>
            <a:endParaRPr lang="en-US" dirty="0"/>
          </a:p>
          <a:p>
            <a:pPr lvl="1"/>
            <a:r>
              <a:rPr lang="el-GR" dirty="0"/>
              <a:t>Ο σταθμός εργασίας, όπου παρακολουθεί ο διαχειριστής την κατάσταση του δικτύου</a:t>
            </a:r>
            <a:endParaRPr lang="en-US" dirty="0"/>
          </a:p>
          <a:p>
            <a:r>
              <a:rPr lang="el-GR" dirty="0"/>
              <a:t>Πρωτόκολλο Διαχείρισης Δικτύου (</a:t>
            </a:r>
            <a:r>
              <a:rPr lang="en-GB" dirty="0"/>
              <a:t>Network Management Protocol</a:t>
            </a:r>
            <a:r>
              <a:rPr lang="el-GR" dirty="0"/>
              <a:t>)</a:t>
            </a:r>
            <a:r>
              <a:rPr lang="en-GB" dirty="0"/>
              <a:t>:</a:t>
            </a:r>
            <a:endParaRPr lang="en-US" dirty="0"/>
          </a:p>
          <a:p>
            <a:pPr lvl="1"/>
            <a:r>
              <a:rPr lang="el-GR" dirty="0"/>
              <a:t>Το πρωτόκολλο με το οποίο επικοινωνεί με τις δικτυακές συσκευές</a:t>
            </a:r>
            <a:endParaRPr lang="en-US" dirty="0"/>
          </a:p>
          <a:p>
            <a:r>
              <a:rPr lang="el-GR" dirty="0"/>
              <a:t>Αντιπρόσωπος Διαχείρισης Δικτύου (</a:t>
            </a:r>
            <a:r>
              <a:rPr lang="el-GR" dirty="0" err="1"/>
              <a:t>Νetwork</a:t>
            </a:r>
            <a:r>
              <a:rPr lang="el-GR" dirty="0"/>
              <a:t> </a:t>
            </a:r>
            <a:r>
              <a:rPr lang="el-GR" dirty="0" err="1"/>
              <a:t>Management</a:t>
            </a:r>
            <a:r>
              <a:rPr lang="el-GR" dirty="0"/>
              <a:t> </a:t>
            </a:r>
            <a:r>
              <a:rPr lang="el-GR" dirty="0" err="1"/>
              <a:t>Agent</a:t>
            </a:r>
            <a:r>
              <a:rPr lang="el-GR" dirty="0"/>
              <a:t>):</a:t>
            </a:r>
            <a:endParaRPr lang="en-US" dirty="0"/>
          </a:p>
          <a:p>
            <a:pPr lvl="1"/>
            <a:r>
              <a:rPr lang="el-GR" dirty="0"/>
              <a:t>Το λογισμικό, που εγκαθίσταται στην δικτυακή συσκευή για χρήση του πρωτοκόλλου διαχείρισης</a:t>
            </a:r>
            <a:endParaRPr lang="en-US" dirty="0"/>
          </a:p>
          <a:p>
            <a:r>
              <a:rPr lang="el-GR" dirty="0"/>
              <a:t>Δικτυακές συσκευές:</a:t>
            </a:r>
            <a:endParaRPr lang="en-US" dirty="0"/>
          </a:p>
          <a:p>
            <a:pPr lvl="1"/>
            <a:r>
              <a:rPr lang="en-GB" dirty="0"/>
              <a:t>router, switches, hubs, servers, applications</a:t>
            </a:r>
            <a:endParaRPr lang="en-US" dirty="0"/>
          </a:p>
          <a:p>
            <a:endParaRPr lang="en-US" dirty="0"/>
          </a:p>
        </p:txBody>
      </p:sp>
    </p:spTree>
    <p:extLst>
      <p:ext uri="{BB962C8B-B14F-4D97-AF65-F5344CB8AC3E}">
        <p14:creationId xmlns:p14="http://schemas.microsoft.com/office/powerpoint/2010/main" val="2775250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Μοντέλο διαχείρισης</a:t>
            </a:r>
            <a:endParaRPr lang="en-US" dirty="0"/>
          </a:p>
        </p:txBody>
      </p:sp>
      <p:sp>
        <p:nvSpPr>
          <p:cNvPr id="3" name="Content Placeholder 2"/>
          <p:cNvSpPr>
            <a:spLocks noGrp="1"/>
          </p:cNvSpPr>
          <p:nvPr>
            <p:ph idx="1"/>
          </p:nvPr>
        </p:nvSpPr>
        <p:spPr/>
        <p:txBody>
          <a:bodyPr>
            <a:normAutofit fontScale="85000" lnSpcReduction="10000"/>
          </a:bodyPr>
          <a:lstStyle/>
          <a:p>
            <a:r>
              <a:rPr lang="el-GR" dirty="0"/>
              <a:t>Το μοντέλο διαχείρισης συστήματος αποτελείται από:</a:t>
            </a:r>
            <a:endParaRPr lang="en-US" dirty="0"/>
          </a:p>
          <a:p>
            <a:pPr lvl="1"/>
            <a:r>
              <a:rPr lang="el-GR" dirty="0"/>
              <a:t>Το διαχειριστή (</a:t>
            </a:r>
            <a:r>
              <a:rPr lang="el-GR" dirty="0" err="1"/>
              <a:t>manager</a:t>
            </a:r>
            <a:r>
              <a:rPr lang="el-GR" dirty="0"/>
              <a:t>): ένα πρόγραμμα, που εκτελείται σε κάποιο μηχάνημα του δικτύου και το οποίο χρησιμοποιεί ο υπεύθυνος συντήρησης του δικτύου (network </a:t>
            </a:r>
            <a:r>
              <a:rPr lang="el-GR" dirty="0" err="1"/>
              <a:t>administrator</a:t>
            </a:r>
            <a:r>
              <a:rPr lang="el-GR" dirty="0"/>
              <a:t>) για να στείλει εντολές διαχείρισης</a:t>
            </a:r>
          </a:p>
          <a:p>
            <a:pPr lvl="1"/>
            <a:r>
              <a:rPr lang="el-GR" dirty="0"/>
              <a:t>Τα διαχειριζόμενα στοιχεία δικτύου (Network </a:t>
            </a:r>
            <a:r>
              <a:rPr lang="el-GR" dirty="0" err="1"/>
              <a:t>Elements</a:t>
            </a:r>
            <a:r>
              <a:rPr lang="el-GR" dirty="0"/>
              <a:t> - NE): τα οποία είναι δικτυακές συσκευές </a:t>
            </a:r>
          </a:p>
          <a:p>
            <a:pPr lvl="1"/>
            <a:r>
              <a:rPr lang="el-GR" dirty="0"/>
              <a:t>Τους αντιπροσώπους (</a:t>
            </a:r>
            <a:r>
              <a:rPr lang="el-GR" dirty="0" err="1"/>
              <a:t>Agents</a:t>
            </a:r>
            <a:r>
              <a:rPr lang="el-GR" dirty="0"/>
              <a:t>): προγράμματα εγκατεστημένα σε κάθε διαχειριζόμενο στοιχείο δικτύου με σκοπό να καταστήσουν δυνατή την επικοινωνία τους με το διαχειριστή</a:t>
            </a:r>
          </a:p>
          <a:p>
            <a:endParaRPr lang="en-US" dirty="0"/>
          </a:p>
        </p:txBody>
      </p:sp>
    </p:spTree>
    <p:extLst>
      <p:ext uri="{BB962C8B-B14F-4D97-AF65-F5344CB8AC3E}">
        <p14:creationId xmlns:p14="http://schemas.microsoft.com/office/powerpoint/2010/main" val="2775250121"/>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5311</TotalTime>
  <Words>3469</Words>
  <Application>Microsoft Office PowerPoint</Application>
  <PresentationFormat>On-screen Show (4:3)</PresentationFormat>
  <Paragraphs>334</Paragraphs>
  <Slides>57</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57</vt:i4>
      </vt:variant>
    </vt:vector>
  </HeadingPairs>
  <TitlesOfParts>
    <vt:vector size="60" baseType="lpstr">
      <vt:lpstr>Arial</vt:lpstr>
      <vt:lpstr>Calibri</vt:lpstr>
      <vt:lpstr>1_Θέμα του Office</vt:lpstr>
      <vt:lpstr>ΔΙΚΤΥΑ ΔΗΜΟΣΙΑΣ ΧΡΗΣΗΣ ΚΑΙ ΔΙΑΣΥΝΔΕΣΗ ΔΙΚΤΥΩΝ</vt:lpstr>
      <vt:lpstr>Περιεχόμενα ενότητας</vt:lpstr>
      <vt:lpstr>Εισαγωγή</vt:lpstr>
      <vt:lpstr>Διαχείριση δικτύων</vt:lpstr>
      <vt:lpstr>Στόχοι</vt:lpstr>
      <vt:lpstr>Υποδομές</vt:lpstr>
      <vt:lpstr>Στοιχεία δικτύου</vt:lpstr>
      <vt:lpstr>Στοιχεία συστήματος</vt:lpstr>
      <vt:lpstr>Μοντέλο διαχείρισης</vt:lpstr>
      <vt:lpstr>Διαδικασία</vt:lpstr>
      <vt:lpstr>Μοντέλο διαχειριστή αντιπροσώπου</vt:lpstr>
      <vt:lpstr>Πληρεξούσιος αντιπρόσωπος</vt:lpstr>
      <vt:lpstr>Βάση Πληροφοριών Διαχείρισης</vt:lpstr>
      <vt:lpstr>Διάγραμμα διαδικασίας διαχείρισης</vt:lpstr>
      <vt:lpstr>Βασικές λειτουργίες διαχείρισης (1/2)</vt:lpstr>
      <vt:lpstr>Βασικές λειτουργίες διαχείρισης (2/2)</vt:lpstr>
      <vt:lpstr>Χαρακτηριστικά συστήματος διαχείρισης δικτύου (1/3)</vt:lpstr>
      <vt:lpstr>Χαρακτηριστικά συστήματος διαχείρισης δικτύου (2/3)</vt:lpstr>
      <vt:lpstr>Χαρακτηριστικά συστήματος διαχείρισης δικτύου (3/3)</vt:lpstr>
      <vt:lpstr>Μοντέλο διαχείρισης δικτύου OSI</vt:lpstr>
      <vt:lpstr>FCAPS (1/3)</vt:lpstr>
      <vt:lpstr>FCAPS (2/3)</vt:lpstr>
      <vt:lpstr>FCAPS (3/3)</vt:lpstr>
      <vt:lpstr>Λειτουργίες FCAPS</vt:lpstr>
      <vt:lpstr>Πλατφόρμα Διαχείρισης Δικτύου (1/2)</vt:lpstr>
      <vt:lpstr>Πλατφόρμα Διαχείρισης Δικτύου (2/2)</vt:lpstr>
      <vt:lpstr>Αρχιτεκτονικές</vt:lpstr>
      <vt:lpstr>Κεντρική Αρχιτεκτονική Διαχείρισης (1/2)</vt:lpstr>
      <vt:lpstr>Κεντρική Αρχιτεκτονική Διαχείρισης (2/2)</vt:lpstr>
      <vt:lpstr>Ιεραρχική Αρχιτεκτονική Διαχείρισης (1/2) </vt:lpstr>
      <vt:lpstr>Ιεραρχική Αρχιτεκτονική Διαχείρισης (2/2) </vt:lpstr>
      <vt:lpstr>Πλεονεκτήματα ιεραρχικής αρχιτεκτονικής</vt:lpstr>
      <vt:lpstr>Διάγραμμα ιεραρχικής αρχιτεκτονικής</vt:lpstr>
      <vt:lpstr>Κατανεμημένη Αρχιτεκτονική Διαχείρισης (1/2)</vt:lpstr>
      <vt:lpstr>Κατανεμημένη Αρχιτεκτονική Διαχείρισης (2/2)</vt:lpstr>
      <vt:lpstr>Δικτυωμένο Σύστημα Διαχείρισης</vt:lpstr>
      <vt:lpstr>Πλεονεκτήματα / Μειονεκτήματα Δικτυωμένου Συστήματος</vt:lpstr>
      <vt:lpstr>Διάγραμμα Δικτυωμένου Συστήματος Διαχείρισης</vt:lpstr>
      <vt:lpstr>Πρωτόκολλα Διαχείρισης Δικτύων</vt:lpstr>
      <vt:lpstr>SNMP</vt:lpstr>
      <vt:lpstr>Αρχιτεκτονική SNMP</vt:lpstr>
      <vt:lpstr>Διαχείριση στο TCP/IP</vt:lpstr>
      <vt:lpstr>Μεταβλητές</vt:lpstr>
      <vt:lpstr>Βάση πληροφοριών διαχείρισης</vt:lpstr>
      <vt:lpstr>Δικαιώματα διαχειριστών</vt:lpstr>
      <vt:lpstr>Μονάδες δεδομένων πρωτοκόλλου</vt:lpstr>
      <vt:lpstr>Μονάδες δεδομένων πρωτοκόλλου στο SNMP</vt:lpstr>
      <vt:lpstr>SNMPv2</vt:lpstr>
      <vt:lpstr>SNMPv3</vt:lpstr>
      <vt:lpstr>Το πρωτόκολλο CMIP (1/2)</vt:lpstr>
      <vt:lpstr>Το πρωτόκολλο CMIP (2/2)</vt:lpstr>
      <vt:lpstr>Πλεονεκτήματα του CMIP </vt:lpstr>
      <vt:lpstr>Σύγκριση SNMP / CMIP</vt:lpstr>
      <vt:lpstr>Σύντομη ανασκόπηση</vt:lpstr>
      <vt:lpstr>Βιβλιογραφία</vt:lpstr>
      <vt:lpstr>Links</vt:lpstr>
      <vt:lpstr>Ερωτήσεις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ΚΟΚΚΙΝΟΣ ΒΑΣΙΛΕΙΟΣ</cp:lastModifiedBy>
  <cp:revision>1159</cp:revision>
  <dcterms:created xsi:type="dcterms:W3CDTF">2012-09-06T09:03:05Z</dcterms:created>
  <dcterms:modified xsi:type="dcterms:W3CDTF">2022-12-20T12:29:19Z</dcterms:modified>
</cp:coreProperties>
</file>