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0"/>
  </p:notesMasterIdLst>
  <p:sldIdLst>
    <p:sldId id="490" r:id="rId2"/>
    <p:sldId id="261" r:id="rId3"/>
    <p:sldId id="262" r:id="rId4"/>
    <p:sldId id="491" r:id="rId5"/>
    <p:sldId id="462" r:id="rId6"/>
    <p:sldId id="463" r:id="rId7"/>
    <p:sldId id="513" r:id="rId8"/>
    <p:sldId id="459" r:id="rId9"/>
    <p:sldId id="512" r:id="rId10"/>
    <p:sldId id="510" r:id="rId11"/>
    <p:sldId id="465" r:id="rId12"/>
    <p:sldId id="511" r:id="rId13"/>
    <p:sldId id="464" r:id="rId14"/>
    <p:sldId id="468" r:id="rId15"/>
    <p:sldId id="514" r:id="rId16"/>
    <p:sldId id="515" r:id="rId17"/>
    <p:sldId id="473" r:id="rId18"/>
    <p:sldId id="479" r:id="rId19"/>
    <p:sldId id="474" r:id="rId20"/>
    <p:sldId id="475" r:id="rId21"/>
    <p:sldId id="476" r:id="rId22"/>
    <p:sldId id="492" r:id="rId23"/>
    <p:sldId id="500" r:id="rId24"/>
    <p:sldId id="505" r:id="rId25"/>
    <p:sldId id="506" r:id="rId26"/>
    <p:sldId id="508" r:id="rId27"/>
    <p:sldId id="507" r:id="rId28"/>
    <p:sldId id="509" r:id="rId29"/>
    <p:sldId id="477" r:id="rId30"/>
    <p:sldId id="516" r:id="rId31"/>
    <p:sldId id="517" r:id="rId32"/>
    <p:sldId id="466" r:id="rId33"/>
    <p:sldId id="518" r:id="rId34"/>
    <p:sldId id="519" r:id="rId35"/>
    <p:sldId id="520" r:id="rId36"/>
    <p:sldId id="521" r:id="rId37"/>
    <p:sldId id="522" r:id="rId38"/>
    <p:sldId id="523" r:id="rId39"/>
    <p:sldId id="524" r:id="rId40"/>
    <p:sldId id="526" r:id="rId41"/>
    <p:sldId id="527" r:id="rId42"/>
    <p:sldId id="528" r:id="rId43"/>
    <p:sldId id="525" r:id="rId44"/>
    <p:sldId id="467" r:id="rId45"/>
    <p:sldId id="321" r:id="rId46"/>
    <p:sldId id="320" r:id="rId47"/>
    <p:sldId id="400" r:id="rId48"/>
    <p:sldId id="322" r:id="rId4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kanakisn" initials=""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9309" autoAdjust="0"/>
  </p:normalViewPr>
  <p:slideViewPr>
    <p:cSldViewPr>
      <p:cViewPr varScale="1">
        <p:scale>
          <a:sx n="111" d="100"/>
          <a:sy n="111" d="100"/>
        </p:scale>
        <p:origin x="193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19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24/2/2022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16644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158209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Κινητά Δίκτυα </a:t>
            </a:r>
            <a:r>
              <a:rPr lang="en-US" sz="1000" dirty="0">
                <a:solidFill>
                  <a:srgbClr val="5075BC"/>
                </a:solidFill>
              </a:rPr>
              <a:t>(</a:t>
            </a:r>
            <a:r>
              <a:rPr lang="el-GR" sz="1000" dirty="0">
                <a:solidFill>
                  <a:srgbClr val="5075BC"/>
                </a:solidFill>
              </a:rPr>
              <a:t>Μέρος 2</a:t>
            </a:r>
            <a:r>
              <a:rPr lang="en-US" sz="1000" dirty="0">
                <a:solidFill>
                  <a:srgbClr val="5075BC"/>
                </a:solidFill>
              </a:rPr>
              <a:t>)</a:t>
            </a:r>
            <a:r>
              <a:rPr lang="el-GR" sz="1000" dirty="0">
                <a:solidFill>
                  <a:srgbClr val="5075BC"/>
                </a:solidFill>
              </a:rPr>
              <a:t> - </a:t>
            </a:r>
            <a:r>
              <a:rPr lang="en-US" sz="1000" dirty="0">
                <a:solidFill>
                  <a:srgbClr val="5075BC"/>
                </a:solidFill>
              </a:rPr>
              <a:t>5G, 5G Beyond, 6G</a:t>
            </a:r>
            <a:endParaRPr lang="el-GR" sz="1000" dirty="0">
              <a:solidFill>
                <a:srgbClr val="5075BC"/>
              </a:solidFill>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160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281268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Κινητά Δίκτυα </a:t>
            </a:r>
            <a:r>
              <a:rPr lang="en-US" sz="1000" dirty="0">
                <a:solidFill>
                  <a:srgbClr val="5075BC"/>
                </a:solidFill>
              </a:rPr>
              <a:t>4G – 5G </a:t>
            </a:r>
            <a:r>
              <a:rPr lang="el-GR" sz="1000" dirty="0">
                <a:solidFill>
                  <a:srgbClr val="5075BC"/>
                </a:solidFill>
              </a:rPr>
              <a:t>(Μέρος 2)</a:t>
            </a:r>
          </a:p>
        </p:txBody>
      </p:sp>
      <p:pic>
        <p:nvPicPr>
          <p:cNvPr id="9"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75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Κινητά Δίκτυα </a:t>
            </a:r>
            <a:r>
              <a:rPr lang="en-US" sz="1000" dirty="0">
                <a:solidFill>
                  <a:srgbClr val="5075BC"/>
                </a:solidFill>
              </a:rPr>
              <a:t>4G – 5G </a:t>
            </a:r>
            <a:r>
              <a:rPr lang="el-GR" sz="1000" dirty="0">
                <a:solidFill>
                  <a:srgbClr val="5075BC"/>
                </a:solidFill>
              </a:rPr>
              <a:t>(Μέρος 2)</a:t>
            </a:r>
          </a:p>
        </p:txBody>
      </p:sp>
      <p:pic>
        <p:nvPicPr>
          <p:cNvPr id="11"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43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Κινητά Δίκτυα </a:t>
            </a:r>
            <a:r>
              <a:rPr lang="en-US" sz="1000" dirty="0">
                <a:solidFill>
                  <a:srgbClr val="5075BC"/>
                </a:solidFill>
              </a:rPr>
              <a:t>4G – 5G </a:t>
            </a:r>
            <a:r>
              <a:rPr lang="el-GR" sz="1000" dirty="0">
                <a:solidFill>
                  <a:srgbClr val="5075BC"/>
                </a:solidFill>
              </a:rPr>
              <a:t>(Μέρος 2)</a:t>
            </a:r>
          </a:p>
        </p:txBody>
      </p:sp>
      <p:pic>
        <p:nvPicPr>
          <p:cNvPr id="7"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3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6219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Κινητά Δίκτυα </a:t>
            </a:r>
            <a:r>
              <a:rPr lang="en-US" sz="1000" dirty="0">
                <a:solidFill>
                  <a:srgbClr val="5075BC"/>
                </a:solidFill>
              </a:rPr>
              <a:t>4G – 5G </a:t>
            </a:r>
            <a:r>
              <a:rPr lang="el-GR" sz="1000" dirty="0">
                <a:solidFill>
                  <a:srgbClr val="5075BC"/>
                </a:solidFill>
              </a:rPr>
              <a:t>(Μέρος 2)</a:t>
            </a: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8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Κινητά Δίκτυα </a:t>
            </a:r>
            <a:r>
              <a:rPr lang="en-US" sz="1000" dirty="0">
                <a:solidFill>
                  <a:srgbClr val="5075BC"/>
                </a:solidFill>
              </a:rPr>
              <a:t>4G – 5G </a:t>
            </a:r>
            <a:r>
              <a:rPr lang="el-GR" sz="1000" dirty="0">
                <a:solidFill>
                  <a:srgbClr val="5075BC"/>
                </a:solidFill>
              </a:rPr>
              <a:t>(Μέρος 2)</a:t>
            </a:r>
          </a:p>
        </p:txBody>
      </p:sp>
      <p:pic>
        <p:nvPicPr>
          <p:cNvPr id="10"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209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extLst>
      <p:ext uri="{BB962C8B-B14F-4D97-AF65-F5344CB8AC3E}">
        <p14:creationId xmlns:p14="http://schemas.microsoft.com/office/powerpoint/2010/main" val="222041224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60" r:id="rId10"/>
    <p:sldLayoutId id="2147483661" r:id="rId11"/>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www.statista.com/chart/9604/5g-subscription-forecas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www.5gitaly.eu/2018/wp-content/uploads/2019/01/5G-Italy-White-eBook-Beyond-5G.pdf" TargetMode="External"/><Relationship Id="rId3" Type="http://schemas.openxmlformats.org/officeDocument/2006/relationships/hyperlink" Target="http://telematics.upatras.gr/telematics/bouras/undergraduate-courses/euruzwnikes-texnologies?language=el" TargetMode="External"/><Relationship Id="rId7" Type="http://schemas.openxmlformats.org/officeDocument/2006/relationships/hyperlink" Target="http://5g-ppp.e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huawei.com/ilink/en/download/HW_314849" TargetMode="External"/><Relationship Id="rId5" Type="http://schemas.openxmlformats.org/officeDocument/2006/relationships/hyperlink" Target="https://www.metis2020.com/" TargetMode="External"/><Relationship Id="rId4" Type="http://schemas.openxmlformats.org/officeDocument/2006/relationships/hyperlink" Target="http://www.3gpp.org/specifications/67-releases"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ricsson.com/en/mobility-report/articles/industries-expectations-for-5g-wef-edi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qorvo.com/design-hub/blog/getting-to-5g-comparing-4g-and-5g-system-requirements"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ΕΥΡΥΖΩΝΙΚΕΣ ΤΕΧΝΟΛΟΓΙΕΣ</a:t>
            </a:r>
            <a:endParaRPr lang="el-GR" dirty="0">
              <a:solidFill>
                <a:srgbClr val="5075BC"/>
              </a:solidFill>
            </a:endParaRPr>
          </a:p>
        </p:txBody>
      </p:sp>
      <p:sp>
        <p:nvSpPr>
          <p:cNvPr id="3" name="Υπότιτλος 2"/>
          <p:cNvSpPr>
            <a:spLocks noGrp="1"/>
          </p:cNvSpPr>
          <p:nvPr>
            <p:ph type="subTitle" idx="1"/>
          </p:nvPr>
        </p:nvSpPr>
        <p:spPr>
          <a:xfrm>
            <a:off x="683568" y="3384822"/>
            <a:ext cx="7776864" cy="3212530"/>
          </a:xfrm>
        </p:spPr>
        <p:txBody>
          <a:bodyPr>
            <a:normAutofit fontScale="85000" lnSpcReduction="10000"/>
          </a:bodyPr>
          <a:lstStyle/>
          <a:p>
            <a:r>
              <a:rPr lang="el-GR" sz="2900" dirty="0">
                <a:solidFill>
                  <a:srgbClr val="5075BC"/>
                </a:solidFill>
              </a:rPr>
              <a:t>Ενότητα </a:t>
            </a:r>
            <a:r>
              <a:rPr lang="en-US" sz="2900" dirty="0">
                <a:solidFill>
                  <a:srgbClr val="5075BC"/>
                </a:solidFill>
              </a:rPr>
              <a:t># 1</a:t>
            </a:r>
            <a:r>
              <a:rPr lang="el-GR" sz="2900" dirty="0">
                <a:solidFill>
                  <a:srgbClr val="5075BC"/>
                </a:solidFill>
              </a:rPr>
              <a:t>2:</a:t>
            </a:r>
            <a:r>
              <a:rPr lang="en-US" sz="2900" dirty="0"/>
              <a:t> </a:t>
            </a:r>
            <a:r>
              <a:rPr lang="el-GR" sz="2800" dirty="0"/>
              <a:t>Κινητά Δίκτυα Επόμενης Γενιάς </a:t>
            </a:r>
            <a:r>
              <a:rPr lang="en-US" sz="2800" dirty="0"/>
              <a:t>(</a:t>
            </a:r>
            <a:r>
              <a:rPr lang="el-GR" sz="2800" dirty="0"/>
              <a:t>2</a:t>
            </a:r>
            <a:r>
              <a:rPr lang="en-US" sz="2800" dirty="0"/>
              <a:t>)</a:t>
            </a:r>
          </a:p>
          <a:p>
            <a:endParaRPr lang="el-GR" sz="2800" dirty="0"/>
          </a:p>
          <a:p>
            <a:r>
              <a:rPr lang="el-GR" sz="2800"/>
              <a:t>Βασίλειος Κόκκινος</a:t>
            </a:r>
            <a:endParaRPr lang="el-GR" sz="2800" dirty="0"/>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dirty="0"/>
          </a:p>
          <a:p>
            <a:r>
              <a:rPr lang="en-US" sz="2800" dirty="0"/>
              <a:t>site: </a:t>
            </a:r>
            <a:r>
              <a:rPr lang="en-US" sz="2800" dirty="0">
                <a:hlinkClick r:id="rId4"/>
              </a:rPr>
              <a:t>http://telematics.upatras.gr/telematics/bouras?language=el</a:t>
            </a:r>
            <a:endParaRPr lang="en-US" sz="2800" dirty="0"/>
          </a:p>
          <a:p>
            <a:endParaRPr lang="en-US" sz="2800" dirty="0"/>
          </a:p>
          <a:p>
            <a:endParaRPr lang="el-GR" sz="2800" dirty="0"/>
          </a:p>
        </p:txBody>
      </p:sp>
      <p:pic>
        <p:nvPicPr>
          <p:cNvPr id="6" name="Picture 4" descr="https://www.upatras.gr/sites/www.upatras.gr/files/up_2017_logo_g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1818" y="293700"/>
            <a:ext cx="3749040" cy="1360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197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Κινητά Δίκτυα Επικοινωνιών 5ης Γενιάς (5G)</a:t>
            </a:r>
            <a:endParaRPr lang="en-US" dirty="0"/>
          </a:p>
        </p:txBody>
      </p:sp>
      <p:sp>
        <p:nvSpPr>
          <p:cNvPr id="3" name="Content Placeholder 2"/>
          <p:cNvSpPr>
            <a:spLocks noGrp="1"/>
          </p:cNvSpPr>
          <p:nvPr>
            <p:ph idx="1"/>
          </p:nvPr>
        </p:nvSpPr>
        <p:spPr/>
        <p:txBody>
          <a:bodyPr>
            <a:normAutofit fontScale="85000" lnSpcReduction="20000"/>
          </a:bodyPr>
          <a:lstStyle/>
          <a:p>
            <a:r>
              <a:rPr lang="el-GR" altLang="en-US" dirty="0"/>
              <a:t>Σε μια έρευνα που έγινε πρόσφατα από τη </a:t>
            </a:r>
            <a:r>
              <a:rPr lang="en-US" altLang="en-US" dirty="0"/>
              <a:t>Deutsche Telekom, </a:t>
            </a:r>
            <a:r>
              <a:rPr lang="el-GR" altLang="en-US" dirty="0"/>
              <a:t>μετρήθηκε πραγματική ταχύτητα της τάξης των 3 </a:t>
            </a:r>
            <a:r>
              <a:rPr lang="en-US" altLang="en-US" dirty="0"/>
              <a:t>Gbit/sec</a:t>
            </a:r>
          </a:p>
          <a:p>
            <a:r>
              <a:rPr lang="el-GR" altLang="en-US" dirty="0"/>
              <a:t>Υπό ιδανικές συνθήκες το </a:t>
            </a:r>
            <a:r>
              <a:rPr lang="en-US" altLang="en-US" dirty="0"/>
              <a:t>5G </a:t>
            </a:r>
            <a:r>
              <a:rPr lang="el-GR" altLang="en-US" dirty="0"/>
              <a:t>εκτιμάται ότι θα φτάσει ταχύτητες που αγγίζουν τα 10</a:t>
            </a:r>
            <a:r>
              <a:rPr lang="en-US" altLang="en-US" dirty="0"/>
              <a:t> Gbit/s</a:t>
            </a:r>
          </a:p>
          <a:p>
            <a:r>
              <a:rPr lang="el-GR" altLang="en-US" dirty="0"/>
              <a:t>Σε μια τέτοια περίπτωση, μια συσκευή που υποστηρίζει 5</a:t>
            </a:r>
            <a:r>
              <a:rPr lang="en-US" altLang="en-US" dirty="0"/>
              <a:t>G </a:t>
            </a:r>
            <a:r>
              <a:rPr lang="el-GR" altLang="en-US" dirty="0"/>
              <a:t>θα μπορούσε να κατεβάσει περιεχόμενο ταινίας μεγέθους </a:t>
            </a:r>
            <a:r>
              <a:rPr lang="en-US" altLang="en-US" dirty="0"/>
              <a:t>4</a:t>
            </a:r>
            <a:r>
              <a:rPr lang="el-GR" altLang="en-US" dirty="0"/>
              <a:t>.7 </a:t>
            </a:r>
            <a:r>
              <a:rPr lang="en-US" altLang="en-US" dirty="0"/>
              <a:t>GB</a:t>
            </a:r>
            <a:r>
              <a:rPr lang="el-GR" altLang="en-US" dirty="0"/>
              <a:t> σε λιγότερο από πέντε δευτερόλεπτα</a:t>
            </a:r>
            <a:endParaRPr lang="en-US" altLang="en-US" dirty="0"/>
          </a:p>
          <a:p>
            <a:r>
              <a:rPr lang="el-GR" altLang="en-US" dirty="0"/>
              <a:t>Οι εκτιμήσεις δείχνουν ότι πραγματική εκτόξευση των συνδρομητών που έχουν 5</a:t>
            </a:r>
            <a:r>
              <a:rPr lang="en-US" altLang="en-US" dirty="0"/>
              <a:t>G </a:t>
            </a:r>
            <a:r>
              <a:rPr lang="el-GR" altLang="en-US" dirty="0"/>
              <a:t>συσκευή θα δούμε από το 2021</a:t>
            </a:r>
            <a:endParaRPr lang="en-GB" altLang="en-US" dirty="0"/>
          </a:p>
        </p:txBody>
      </p:sp>
    </p:spTree>
    <p:extLst>
      <p:ext uri="{BB962C8B-B14F-4D97-AF65-F5344CB8AC3E}">
        <p14:creationId xmlns:p14="http://schemas.microsoft.com/office/powerpoint/2010/main" val="29418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Εξέλιξη ταχυτήτων ανά γενιά συστημάτων</a:t>
            </a:r>
            <a:endParaRPr lang="en-US" dirty="0"/>
          </a:p>
        </p:txBody>
      </p:sp>
      <p:pic>
        <p:nvPicPr>
          <p:cNvPr id="2050" name="Picture 2" descr="Εξέλιξη ταχυτήτων ανά γενιά συστημάτων"/>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879" b="87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6"/>
          <p:cNvSpPr>
            <a:spLocks noGrp="1"/>
          </p:cNvSpPr>
          <p:nvPr>
            <p:ph type="body" sz="half" idx="2"/>
          </p:nvPr>
        </p:nvSpPr>
        <p:spPr/>
        <p:txBody>
          <a:bodyPr/>
          <a:lstStyle/>
          <a:p>
            <a:pPr algn="ctr"/>
            <a:r>
              <a:rPr lang="el-GR" dirty="0"/>
              <a:t>Εξέλιξη ταχυτήτων ανά γενιά συστημάτων</a:t>
            </a:r>
            <a:endParaRPr lang="en-US" dirty="0"/>
          </a:p>
        </p:txBody>
      </p:sp>
    </p:spTree>
    <p:extLst>
      <p:ext uri="{BB962C8B-B14F-4D97-AF65-F5344CB8AC3E}">
        <p14:creationId xmlns:p14="http://schemas.microsoft.com/office/powerpoint/2010/main" val="4040440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Πλήθος συνδρομητών 5G σε εκατομμύρια</a:t>
            </a:r>
            <a:endParaRPr lang="en-US" dirty="0"/>
          </a:p>
        </p:txBody>
      </p:sp>
      <p:pic>
        <p:nvPicPr>
          <p:cNvPr id="5" name="Picture 4" descr="A screenshot of a cell phone&#10;&#10;Description automatically generated">
            <a:extLst>
              <a:ext uri="{FF2B5EF4-FFF2-40B4-BE49-F238E27FC236}">
                <a16:creationId xmlns:a16="http://schemas.microsoft.com/office/drawing/2014/main" id="{7B513AF9-A3CA-4F62-A17A-FC3E47AD9F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7928" y="1412913"/>
            <a:ext cx="5868144" cy="4181053"/>
          </a:xfrm>
          <a:prstGeom prst="rect">
            <a:avLst/>
          </a:prstGeom>
        </p:spPr>
      </p:pic>
      <p:sp>
        <p:nvSpPr>
          <p:cNvPr id="6" name="TextBox 5">
            <a:extLst>
              <a:ext uri="{FF2B5EF4-FFF2-40B4-BE49-F238E27FC236}">
                <a16:creationId xmlns:a16="http://schemas.microsoft.com/office/drawing/2014/main" id="{195436F6-2046-45C9-AB8D-E6977D0E7E8C}"/>
              </a:ext>
            </a:extLst>
          </p:cNvPr>
          <p:cNvSpPr txBox="1"/>
          <p:nvPr/>
        </p:nvSpPr>
        <p:spPr>
          <a:xfrm>
            <a:off x="3779912" y="5301208"/>
            <a:ext cx="2016224" cy="1562472"/>
          </a:xfrm>
          <a:prstGeom prst="rect">
            <a:avLst/>
          </a:prstGeom>
        </p:spPr>
        <p:txBody>
          <a:bodyPr vert="horz" wrap="none" lIns="91440" tIns="45720" rIns="91440" bIns="45720" rtlCol="0" anchor="ctr">
            <a:normAutofit/>
          </a:bodyPr>
          <a:lstStyle/>
          <a:p>
            <a:r>
              <a:rPr lang="el-GR" dirty="0"/>
              <a:t>Πηγή: </a:t>
            </a:r>
            <a:r>
              <a:rPr lang="en-US" dirty="0" err="1">
                <a:hlinkClick r:id="rId3"/>
              </a:rPr>
              <a:t>statista</a:t>
            </a:r>
            <a:endParaRPr lang="en-US" dirty="0"/>
          </a:p>
        </p:txBody>
      </p:sp>
    </p:spTree>
    <p:extLst>
      <p:ext uri="{BB962C8B-B14F-4D97-AF65-F5344CB8AC3E}">
        <p14:creationId xmlns:p14="http://schemas.microsoft.com/office/powerpoint/2010/main" val="4254777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Επιδόσεις στην πράξη</a:t>
            </a:r>
            <a:endParaRPr lang="en-US" dirty="0"/>
          </a:p>
        </p:txBody>
      </p:sp>
      <p:sp>
        <p:nvSpPr>
          <p:cNvPr id="3" name="Content Placeholder 2"/>
          <p:cNvSpPr>
            <a:spLocks noGrp="1"/>
          </p:cNvSpPr>
          <p:nvPr>
            <p:ph idx="1"/>
          </p:nvPr>
        </p:nvSpPr>
        <p:spPr/>
        <p:txBody>
          <a:bodyPr>
            <a:normAutofit fontScale="85000" lnSpcReduction="20000"/>
          </a:bodyPr>
          <a:lstStyle/>
          <a:p>
            <a:r>
              <a:rPr lang="el-GR" dirty="0"/>
              <a:t>Οι επιδόσεις και οι προδιαγραφές θα εξαρτώνται άμεσα από τη χρησιμοποιούμενη :</a:t>
            </a:r>
          </a:p>
          <a:p>
            <a:pPr lvl="1"/>
            <a:r>
              <a:rPr lang="el-GR" dirty="0"/>
              <a:t>Ταχύτητες  από 50 </a:t>
            </a:r>
            <a:r>
              <a:rPr lang="en-US" dirty="0"/>
              <a:t>Mbit/s </a:t>
            </a:r>
            <a:r>
              <a:rPr lang="el-GR" dirty="0"/>
              <a:t>μέχρι </a:t>
            </a:r>
            <a:r>
              <a:rPr lang="en-US" dirty="0"/>
              <a:t>1 Gb/s</a:t>
            </a:r>
            <a:r>
              <a:rPr lang="el-GR" dirty="0"/>
              <a:t>, ανάλογα και με το </a:t>
            </a:r>
            <a:r>
              <a:rPr lang="el-GR" dirty="0" err="1"/>
              <a:t>συχνοτικό</a:t>
            </a:r>
            <a:r>
              <a:rPr lang="el-GR" dirty="0"/>
              <a:t> εύρος που θα χρησιμοποιείται</a:t>
            </a:r>
          </a:p>
          <a:p>
            <a:pPr lvl="1"/>
            <a:r>
              <a:rPr lang="el-GR" dirty="0"/>
              <a:t>Οι υψηλότερες ταχύτητες επιτυγχάνονται με την αξιοποίηση του </a:t>
            </a:r>
            <a:r>
              <a:rPr lang="en-US" dirty="0" err="1"/>
              <a:t>mmWave</a:t>
            </a:r>
            <a:r>
              <a:rPr lang="en-US" dirty="0"/>
              <a:t>, </a:t>
            </a:r>
            <a:r>
              <a:rPr lang="el-GR" dirty="0"/>
              <a:t>για το οποίο θα μιλήσουμε στη συνέχεια και αγγίζουν το </a:t>
            </a:r>
            <a:r>
              <a:rPr lang="en-US" dirty="0"/>
              <a:t>1</a:t>
            </a:r>
            <a:r>
              <a:rPr lang="el-GR" dirty="0"/>
              <a:t>,8</a:t>
            </a:r>
            <a:r>
              <a:rPr lang="en-US" dirty="0"/>
              <a:t> Gb/s</a:t>
            </a:r>
            <a:endParaRPr lang="el-GR" dirty="0"/>
          </a:p>
          <a:p>
            <a:pPr lvl="1"/>
            <a:r>
              <a:rPr lang="el-GR" dirty="0"/>
              <a:t>Σαφή μείωση του </a:t>
            </a:r>
            <a:r>
              <a:rPr lang="en-US" dirty="0"/>
              <a:t>latency </a:t>
            </a:r>
            <a:r>
              <a:rPr lang="el-GR" dirty="0"/>
              <a:t>στα ~10</a:t>
            </a:r>
            <a:r>
              <a:rPr lang="en-US" dirty="0" err="1"/>
              <a:t>ms</a:t>
            </a:r>
            <a:endParaRPr lang="el-GR" dirty="0"/>
          </a:p>
          <a:p>
            <a:pPr lvl="1"/>
            <a:r>
              <a:rPr lang="en-US" dirty="0"/>
              <a:t>To latency </a:t>
            </a:r>
            <a:r>
              <a:rPr lang="el-GR" dirty="0"/>
              <a:t>αναμένεται να μειωθεί ακόμα περισσότερο στα επόμενα χρόνια</a:t>
            </a:r>
          </a:p>
          <a:p>
            <a:pPr lvl="1"/>
            <a:r>
              <a:rPr lang="el-GR" dirty="0"/>
              <a:t>1000 φορές μικρότερη κατανάλωση ενέργειας ανά </a:t>
            </a:r>
            <a:r>
              <a:rPr lang="en-US" dirty="0"/>
              <a:t>bit</a:t>
            </a:r>
            <a:endParaRPr lang="el-GR" dirty="0"/>
          </a:p>
        </p:txBody>
      </p:sp>
    </p:spTree>
    <p:extLst>
      <p:ext uri="{BB962C8B-B14F-4D97-AF65-F5344CB8AC3E}">
        <p14:creationId xmlns:p14="http://schemas.microsoft.com/office/powerpoint/2010/main" val="3534366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Τεχνολογίες</a:t>
            </a:r>
            <a:endParaRPr lang="en-US" dirty="0"/>
          </a:p>
        </p:txBody>
      </p:sp>
      <p:sp>
        <p:nvSpPr>
          <p:cNvPr id="3" name="Content Placeholder 2"/>
          <p:cNvSpPr>
            <a:spLocks noGrp="1"/>
          </p:cNvSpPr>
          <p:nvPr>
            <p:ph idx="1"/>
          </p:nvPr>
        </p:nvSpPr>
        <p:spPr/>
        <p:txBody>
          <a:bodyPr>
            <a:normAutofit lnSpcReduction="10000"/>
          </a:bodyPr>
          <a:lstStyle/>
          <a:p>
            <a:r>
              <a:rPr lang="el-GR" dirty="0"/>
              <a:t>Οι τεχνολογίες</a:t>
            </a:r>
            <a:r>
              <a:rPr lang="en-US" dirty="0"/>
              <a:t>/</a:t>
            </a:r>
            <a:r>
              <a:rPr lang="el-GR" dirty="0"/>
              <a:t>έννοιες που έχουν τραβήξει το ενδιαφέρον στα πλαίσια των ερευνών, είναι:</a:t>
            </a:r>
          </a:p>
          <a:p>
            <a:pPr lvl="1"/>
            <a:r>
              <a:rPr lang="en-US" dirty="0"/>
              <a:t>Ultra Dense Networks</a:t>
            </a:r>
            <a:endParaRPr lang="el-GR" dirty="0"/>
          </a:p>
          <a:p>
            <a:pPr lvl="1"/>
            <a:r>
              <a:rPr lang="en-US" dirty="0"/>
              <a:t>Advanced interference and mobility management</a:t>
            </a:r>
            <a:endParaRPr lang="el-GR" dirty="0"/>
          </a:p>
          <a:p>
            <a:pPr lvl="1"/>
            <a:r>
              <a:rPr lang="el-GR" dirty="0"/>
              <a:t>Χρήση </a:t>
            </a:r>
            <a:r>
              <a:rPr lang="en-US" dirty="0"/>
              <a:t>millimeter wave </a:t>
            </a:r>
            <a:r>
              <a:rPr lang="el-GR" dirty="0"/>
              <a:t>συχνοτήτων</a:t>
            </a:r>
            <a:endParaRPr lang="en-US" dirty="0"/>
          </a:p>
          <a:p>
            <a:pPr lvl="1"/>
            <a:r>
              <a:rPr lang="en-US" dirty="0"/>
              <a:t>Pervasive networks</a:t>
            </a:r>
            <a:endParaRPr lang="el-GR" dirty="0"/>
          </a:p>
          <a:p>
            <a:pPr lvl="1"/>
            <a:r>
              <a:rPr lang="en-US" dirty="0"/>
              <a:t>Multi-hop networks</a:t>
            </a:r>
            <a:endParaRPr lang="el-GR" dirty="0"/>
          </a:p>
          <a:p>
            <a:pPr lvl="1"/>
            <a:r>
              <a:rPr lang="en-US" dirty="0"/>
              <a:t>Cognitive radio technology</a:t>
            </a:r>
            <a:endParaRPr lang="el-GR" dirty="0"/>
          </a:p>
        </p:txBody>
      </p:sp>
    </p:spTree>
    <p:extLst>
      <p:ext uri="{BB962C8B-B14F-4D97-AF65-F5344CB8AC3E}">
        <p14:creationId xmlns:p14="http://schemas.microsoft.com/office/powerpoint/2010/main" val="3223260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mmWAVE</a:t>
            </a:r>
            <a:r>
              <a:rPr lang="en-US" dirty="0"/>
              <a:t> (1/2)</a:t>
            </a:r>
          </a:p>
        </p:txBody>
      </p:sp>
      <p:sp>
        <p:nvSpPr>
          <p:cNvPr id="3" name="Content Placeholder 2"/>
          <p:cNvSpPr>
            <a:spLocks noGrp="1"/>
          </p:cNvSpPr>
          <p:nvPr>
            <p:ph idx="1"/>
          </p:nvPr>
        </p:nvSpPr>
        <p:spPr/>
        <p:txBody>
          <a:bodyPr>
            <a:normAutofit/>
          </a:bodyPr>
          <a:lstStyle/>
          <a:p>
            <a:r>
              <a:rPr lang="el-GR" dirty="0"/>
              <a:t>Ονομάζεται η αξιοποίηση του φάσματος συχνοτήτων το οποίο περιέχει συχνότητες από 30 </a:t>
            </a:r>
            <a:r>
              <a:rPr lang="en-US" dirty="0"/>
              <a:t>GHz </a:t>
            </a:r>
            <a:r>
              <a:rPr lang="el-GR" dirty="0"/>
              <a:t>μέχρι τα 300 </a:t>
            </a:r>
            <a:r>
              <a:rPr lang="en-US" dirty="0"/>
              <a:t>GHz</a:t>
            </a:r>
            <a:endParaRPr lang="el-GR" dirty="0"/>
          </a:p>
          <a:p>
            <a:r>
              <a:rPr lang="el-GR" dirty="0"/>
              <a:t>Η αξιοποίηση αυτών συχνοτήτων δίνει τις καλύτερες δυνατές ταχύτητες για το </a:t>
            </a:r>
            <a:r>
              <a:rPr lang="en-US" dirty="0"/>
              <a:t>5G </a:t>
            </a:r>
          </a:p>
          <a:p>
            <a:r>
              <a:rPr lang="el-GR" dirty="0"/>
              <a:t>Αυτή τη στιγμή χρησιμοποιείται για περιπτώσεις απαιτούνται σημαντικοί πόροι όπως το</a:t>
            </a:r>
            <a:r>
              <a:rPr lang="en-US" dirty="0"/>
              <a:t> streaming </a:t>
            </a:r>
            <a:r>
              <a:rPr lang="el-GR" dirty="0"/>
              <a:t>για  </a:t>
            </a:r>
            <a:r>
              <a:rPr lang="en-US" dirty="0"/>
              <a:t>High/Resolution video</a:t>
            </a:r>
            <a:endParaRPr lang="el-GR" dirty="0"/>
          </a:p>
        </p:txBody>
      </p:sp>
    </p:spTree>
    <p:extLst>
      <p:ext uri="{BB962C8B-B14F-4D97-AF65-F5344CB8AC3E}">
        <p14:creationId xmlns:p14="http://schemas.microsoft.com/office/powerpoint/2010/main" val="1699126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mmWAVE</a:t>
            </a:r>
            <a:r>
              <a:rPr lang="en-US"/>
              <a:t> (2/2)</a:t>
            </a:r>
            <a:endParaRPr lang="en-US" dirty="0"/>
          </a:p>
        </p:txBody>
      </p:sp>
      <p:sp>
        <p:nvSpPr>
          <p:cNvPr id="3" name="Content Placeholder 2"/>
          <p:cNvSpPr>
            <a:spLocks noGrp="1"/>
          </p:cNvSpPr>
          <p:nvPr>
            <p:ph idx="1"/>
          </p:nvPr>
        </p:nvSpPr>
        <p:spPr/>
        <p:txBody>
          <a:bodyPr>
            <a:normAutofit fontScale="92500" lnSpcReduction="10000"/>
          </a:bodyPr>
          <a:lstStyle/>
          <a:p>
            <a:r>
              <a:rPr lang="el-GR" dirty="0"/>
              <a:t>Η αξιοποίηση αυτών των συχνοτήτων προσφέρει μικρή εμβέλεια μετάδοσης</a:t>
            </a:r>
          </a:p>
          <a:p>
            <a:r>
              <a:rPr lang="el-GR" dirty="0"/>
              <a:t>Εξαρτάται σε μεγάλο βαθμό από το </a:t>
            </a:r>
            <a:r>
              <a:rPr lang="en-US" dirty="0"/>
              <a:t>LOS</a:t>
            </a:r>
            <a:r>
              <a:rPr lang="el-GR" dirty="0"/>
              <a:t>. Τα σήματα που μεταδίδονται σε αυτές τις συχνότητες δεν μπορούν να διαπεράσουν κτίρια </a:t>
            </a:r>
          </a:p>
          <a:p>
            <a:r>
              <a:rPr lang="el-GR" dirty="0"/>
              <a:t>Επίσης τα σήματα που μεταδίδονται σε αυτές τις συχνότητες έχουν πολύ μικρή εμβέλεια καθώς απορροφώνται σε μεγάλο βαθμό από στοιχεία του περιβάλλοντος όπως αέρια στην ατμόσφαιρα ή την βροχή</a:t>
            </a:r>
            <a:endParaRPr lang="en-US" dirty="0"/>
          </a:p>
        </p:txBody>
      </p:sp>
    </p:spTree>
    <p:extLst>
      <p:ext uri="{BB962C8B-B14F-4D97-AF65-F5344CB8AC3E}">
        <p14:creationId xmlns:p14="http://schemas.microsoft.com/office/powerpoint/2010/main" val="2024826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Ασύρματη διεπαφή - Διαχείριση φάσματος</a:t>
            </a:r>
            <a:endParaRPr lang="en-US" dirty="0"/>
          </a:p>
        </p:txBody>
      </p:sp>
      <p:sp>
        <p:nvSpPr>
          <p:cNvPr id="3" name="Content Placeholder 2"/>
          <p:cNvSpPr>
            <a:spLocks noGrp="1"/>
          </p:cNvSpPr>
          <p:nvPr>
            <p:ph idx="1"/>
          </p:nvPr>
        </p:nvSpPr>
        <p:spPr/>
        <p:txBody>
          <a:bodyPr>
            <a:normAutofit fontScale="77500" lnSpcReduction="20000"/>
          </a:bodyPr>
          <a:lstStyle/>
          <a:p>
            <a:r>
              <a:rPr lang="el-GR" dirty="0"/>
              <a:t>Η ασύρματη διεπαφή θα ανταποκρίνεται στη μεγάλη ποικιλία των σεναρίων και εφαρμογών και στις αυξημένες απαιτήσεις εξυπηρέτησης</a:t>
            </a:r>
          </a:p>
          <a:p>
            <a:r>
              <a:rPr lang="el-GR" dirty="0"/>
              <a:t>Θα διαχειρίζεται τις παρεμβολές και την κινητικότητα  συντονίζοντας τη διαχείριση φάσματος και τις δυνατότητες MIMO</a:t>
            </a:r>
            <a:r>
              <a:rPr lang="en-US" dirty="0"/>
              <a:t>,</a:t>
            </a:r>
            <a:r>
              <a:rPr lang="el-GR" dirty="0"/>
              <a:t> αξιοποιώντας τις επιδόσεις της </a:t>
            </a:r>
            <a:r>
              <a:rPr lang="en-US" dirty="0"/>
              <a:t>mm-wave</a:t>
            </a:r>
            <a:r>
              <a:rPr lang="el-GR" dirty="0"/>
              <a:t> διασύνδεσης</a:t>
            </a:r>
            <a:r>
              <a:rPr lang="en-US" dirty="0"/>
              <a:t> </a:t>
            </a:r>
            <a:r>
              <a:rPr lang="el-GR" dirty="0"/>
              <a:t>και της </a:t>
            </a:r>
            <a:r>
              <a:rPr lang="en-US" dirty="0"/>
              <a:t>device to device (D2D) </a:t>
            </a:r>
            <a:r>
              <a:rPr lang="el-GR" dirty="0"/>
              <a:t>επικοινωνίας</a:t>
            </a:r>
          </a:p>
          <a:p>
            <a:r>
              <a:rPr lang="el-GR" dirty="0"/>
              <a:t>Θα είναι ευέλικτο ώστε να υποστηρίξει το σύνολο των επιπέδων ποιότητας υπηρεσίας και το σύνολο των συσκευών </a:t>
            </a:r>
          </a:p>
          <a:p>
            <a:r>
              <a:rPr lang="el-GR" dirty="0"/>
              <a:t>Θα χαρακτηρίζεται από επεκτασιμότητα και ενεργειακή απόδοση, ομοιόμορφη κάλυψη, υψηλή χωρητικότητα και υψηλή φασματική απόδοση</a:t>
            </a:r>
            <a:endParaRPr lang="en-US" dirty="0"/>
          </a:p>
        </p:txBody>
      </p:sp>
    </p:spTree>
    <p:extLst>
      <p:ext uri="{BB962C8B-B14F-4D97-AF65-F5344CB8AC3E}">
        <p14:creationId xmlns:p14="http://schemas.microsoft.com/office/powerpoint/2010/main" val="3593842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Device-to-Device (D2D) </a:t>
            </a:r>
            <a:r>
              <a:rPr lang="el-GR" dirty="0"/>
              <a:t>επικοινωνία</a:t>
            </a:r>
            <a:endParaRPr lang="en-US" dirty="0"/>
          </a:p>
        </p:txBody>
      </p:sp>
      <p:sp>
        <p:nvSpPr>
          <p:cNvPr id="3" name="Text Placeholder 2"/>
          <p:cNvSpPr>
            <a:spLocks noGrp="1"/>
          </p:cNvSpPr>
          <p:nvPr>
            <p:ph type="body" sz="half" idx="2"/>
          </p:nvPr>
        </p:nvSpPr>
        <p:spPr/>
        <p:txBody>
          <a:bodyPr>
            <a:normAutofit/>
          </a:bodyPr>
          <a:lstStyle/>
          <a:p>
            <a:pPr algn="ctr"/>
            <a:r>
              <a:rPr lang="en-US" dirty="0"/>
              <a:t>Device-to-Device (D2D) </a:t>
            </a:r>
            <a:r>
              <a:rPr lang="el-GR" dirty="0"/>
              <a:t>επικοινωνία </a:t>
            </a:r>
          </a:p>
          <a:p>
            <a:pPr algn="ctr"/>
            <a:r>
              <a:rPr lang="el-GR" sz="1700" dirty="0"/>
              <a:t>(πηγή: </a:t>
            </a:r>
            <a:r>
              <a:rPr lang="en-US" sz="1700" dirty="0"/>
              <a:t>http://www.hindawi.com/journals/aee/2014/261390/</a:t>
            </a:r>
            <a:r>
              <a:rPr lang="el-GR" sz="1700" dirty="0"/>
              <a:t>) </a:t>
            </a:r>
            <a:endParaRPr lang="en-US" sz="1700" dirty="0"/>
          </a:p>
        </p:txBody>
      </p:sp>
      <p:pic>
        <p:nvPicPr>
          <p:cNvPr id="5123" name="Picture 3" descr="Device-to-Device (D2D) επικοινωνία"/>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2051720" y="1556792"/>
            <a:ext cx="4972744" cy="3505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444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M2M technologies– E2E services</a:t>
            </a:r>
          </a:p>
        </p:txBody>
      </p:sp>
      <p:sp>
        <p:nvSpPr>
          <p:cNvPr id="3" name="Content Placeholder 2"/>
          <p:cNvSpPr>
            <a:spLocks noGrp="1"/>
          </p:cNvSpPr>
          <p:nvPr>
            <p:ph idx="1"/>
          </p:nvPr>
        </p:nvSpPr>
        <p:spPr/>
        <p:txBody>
          <a:bodyPr>
            <a:normAutofit fontScale="85000" lnSpcReduction="20000"/>
          </a:bodyPr>
          <a:lstStyle/>
          <a:p>
            <a:r>
              <a:rPr lang="el-GR" dirty="0"/>
              <a:t>Μέρος της έρευνας θα αφορά την ανάπτυξη συστημάτων για μαζικές επικοινωνίες </a:t>
            </a:r>
            <a:r>
              <a:rPr lang="en-US" dirty="0"/>
              <a:t>machine to machine </a:t>
            </a:r>
            <a:r>
              <a:rPr lang="el-GR" dirty="0"/>
              <a:t>(Μ2Μ)</a:t>
            </a:r>
            <a:r>
              <a:rPr lang="en-US" dirty="0"/>
              <a:t> </a:t>
            </a:r>
            <a:r>
              <a:rPr lang="el-GR" dirty="0"/>
              <a:t>σε τομείς όπως η ενέργεια, η δημόσια ασφάλεια κλπ. </a:t>
            </a:r>
          </a:p>
          <a:p>
            <a:r>
              <a:rPr lang="el-GR" dirty="0"/>
              <a:t>Θα απαιτεί πραγματικού χρόνου σχεδίαση πολλαπλών συνδέσμων, υποστήριξη πλοήγησης σε φορητές συσκευές, υψηλή αξιοπιστία και διαθεσιμότητα </a:t>
            </a:r>
          </a:p>
          <a:p>
            <a:r>
              <a:rPr lang="el-GR" dirty="0"/>
              <a:t>Θα πρέπει να υποστηρίζει καθολική υποστήριξη των επιχειρηματικών μοντέλων (B2B, B2C, C2C, D2D)</a:t>
            </a:r>
          </a:p>
          <a:p>
            <a:r>
              <a:rPr lang="el-GR" dirty="0"/>
              <a:t>Θα υποστηρίζει </a:t>
            </a:r>
            <a:r>
              <a:rPr lang="el-GR" dirty="0" err="1"/>
              <a:t>End</a:t>
            </a:r>
            <a:r>
              <a:rPr lang="el-GR" dirty="0"/>
              <a:t>-</a:t>
            </a:r>
            <a:r>
              <a:rPr lang="el-GR" dirty="0" err="1"/>
              <a:t>to</a:t>
            </a:r>
            <a:r>
              <a:rPr lang="el-GR" dirty="0"/>
              <a:t>-</a:t>
            </a:r>
            <a:r>
              <a:rPr lang="el-GR" dirty="0" err="1"/>
              <a:t>End</a:t>
            </a:r>
            <a:r>
              <a:rPr lang="el-GR" dirty="0"/>
              <a:t> υπηρεσίες με μηχανισμούς ταυτοποίησης για ασφάλεια και προσαρμογή της υπηρεσίας βάσει τοποθεσίας και περιεχομένου</a:t>
            </a:r>
            <a:endParaRPr lang="en-US" dirty="0"/>
          </a:p>
        </p:txBody>
      </p:sp>
    </p:spTree>
    <p:extLst>
      <p:ext uri="{BB962C8B-B14F-4D97-AF65-F5344CB8AC3E}">
        <p14:creationId xmlns:p14="http://schemas.microsoft.com/office/powerpoint/2010/main" val="209643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Σκοποί  ενότητας</a:t>
            </a:r>
            <a:endParaRPr lang="el-GR" dirty="0"/>
          </a:p>
        </p:txBody>
      </p:sp>
      <p:sp>
        <p:nvSpPr>
          <p:cNvPr id="3" name="Content Placeholder 2"/>
          <p:cNvSpPr>
            <a:spLocks noGrp="1"/>
          </p:cNvSpPr>
          <p:nvPr>
            <p:ph idx="1"/>
          </p:nvPr>
        </p:nvSpPr>
        <p:spPr/>
        <p:txBody>
          <a:bodyPr/>
          <a:lstStyle/>
          <a:p>
            <a:r>
              <a:rPr lang="el-GR" altLang="en-US" dirty="0"/>
              <a:t>Παρουσίαση της έρευνας πάνω στα δίκτυα πέμπτης γενιάς (</a:t>
            </a:r>
            <a:r>
              <a:rPr lang="en-US" altLang="en-US" dirty="0"/>
              <a:t>5G</a:t>
            </a:r>
            <a:r>
              <a:rPr lang="el-GR" altLang="en-US" dirty="0"/>
              <a:t>)</a:t>
            </a:r>
            <a:endParaRPr lang="en-US" altLang="en-US" dirty="0"/>
          </a:p>
          <a:p>
            <a:r>
              <a:rPr lang="el-GR" altLang="en-US" dirty="0"/>
              <a:t>Παρουσίαση των δικτύων έκτης γενιάς (</a:t>
            </a:r>
            <a:r>
              <a:rPr lang="en-US" altLang="en-US" dirty="0"/>
              <a:t>6G</a:t>
            </a:r>
            <a:r>
              <a:rPr lang="el-GR" altLang="en-US" dirty="0"/>
              <a:t>)</a:t>
            </a:r>
            <a:endParaRPr lang="en-US" altLang="en-US" dirty="0"/>
          </a:p>
          <a:p>
            <a:endParaRPr lang="el-GR" dirty="0"/>
          </a:p>
        </p:txBody>
      </p:sp>
    </p:spTree>
    <p:extLst>
      <p:ext uri="{BB962C8B-B14F-4D97-AF65-F5344CB8AC3E}">
        <p14:creationId xmlns:p14="http://schemas.microsoft.com/office/powerpoint/2010/main" val="2061497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Ολιστική αρχιτεκτονική</a:t>
            </a:r>
            <a:endParaRPr lang="en-US" dirty="0"/>
          </a:p>
        </p:txBody>
      </p:sp>
      <p:sp>
        <p:nvSpPr>
          <p:cNvPr id="3" name="Content Placeholder 2"/>
          <p:cNvSpPr>
            <a:spLocks noGrp="1"/>
          </p:cNvSpPr>
          <p:nvPr>
            <p:ph idx="1"/>
          </p:nvPr>
        </p:nvSpPr>
        <p:spPr/>
        <p:txBody>
          <a:bodyPr>
            <a:normAutofit fontScale="85000" lnSpcReduction="20000"/>
          </a:bodyPr>
          <a:lstStyle/>
          <a:p>
            <a:r>
              <a:rPr lang="el-GR" dirty="0"/>
              <a:t>Η αρχιτεκτονική θα υποστηρίζει πληθώρα διαφορετικών περιπτώσεων χρήσης, καθώς και εύκολη ενσωμάτωση επεκτάσεων</a:t>
            </a:r>
          </a:p>
          <a:p>
            <a:r>
              <a:rPr lang="el-GR" dirty="0"/>
              <a:t>Στόχοι είναι η σχεδίαση της σηματοδοσίας και των πρωτοκόλλων κατά μήκος πολλαπλών σημείων, ζωνών και στρωμάτων και η ολοκλήρωση των RAN και CN λειτουργιών με χαμηλό κόστος</a:t>
            </a:r>
          </a:p>
          <a:p>
            <a:r>
              <a:rPr lang="el-GR" dirty="0"/>
              <a:t>Η έννοια του συστήματος  θα είναι ολιστική καλύπτοντας διαφορετικά σενάρια (</a:t>
            </a:r>
            <a:r>
              <a:rPr lang="en-US" dirty="0"/>
              <a:t>fixed-mobile</a:t>
            </a:r>
            <a:r>
              <a:rPr lang="el-GR" dirty="0"/>
              <a:t>)</a:t>
            </a:r>
            <a:endParaRPr lang="en-US" dirty="0"/>
          </a:p>
          <a:p>
            <a:r>
              <a:rPr lang="el-GR" dirty="0"/>
              <a:t>Θα καθορίσει ένα συγκλίνον επίπεδο ελέγχου για τα ετερογενή περιβάλλοντα βασιζόμενο σε τρία στοιχεία: Κινητικότητα, </a:t>
            </a:r>
            <a:r>
              <a:rPr lang="en-US" dirty="0"/>
              <a:t>QoS </a:t>
            </a:r>
            <a:r>
              <a:rPr lang="el-GR" dirty="0"/>
              <a:t>και Ασφάλεια</a:t>
            </a:r>
          </a:p>
        </p:txBody>
      </p:sp>
    </p:spTree>
    <p:extLst>
      <p:ext uri="{BB962C8B-B14F-4D97-AF65-F5344CB8AC3E}">
        <p14:creationId xmlns:p14="http://schemas.microsoft.com/office/powerpoint/2010/main" val="2009443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Cognitive network - Unified control</a:t>
            </a:r>
          </a:p>
        </p:txBody>
      </p:sp>
      <p:sp>
        <p:nvSpPr>
          <p:cNvPr id="3" name="Content Placeholder 2"/>
          <p:cNvSpPr>
            <a:spLocks noGrp="1"/>
          </p:cNvSpPr>
          <p:nvPr>
            <p:ph idx="1"/>
          </p:nvPr>
        </p:nvSpPr>
        <p:spPr/>
        <p:txBody>
          <a:bodyPr>
            <a:normAutofit fontScale="77500" lnSpcReduction="20000"/>
          </a:bodyPr>
          <a:lstStyle/>
          <a:p>
            <a:r>
              <a:rPr lang="el-GR" dirty="0"/>
              <a:t>Η προσέγγιση </a:t>
            </a:r>
            <a:r>
              <a:rPr lang="en-US" dirty="0"/>
              <a:t>Cognitive network management </a:t>
            </a:r>
            <a:r>
              <a:rPr lang="el-GR" dirty="0"/>
              <a:t>θα αναπτύξει αλγόριθμους που θα επιτρέψουν στα δίκτυα 5G να είναι αυτό-διαχειριζόμενα</a:t>
            </a:r>
          </a:p>
          <a:p>
            <a:r>
              <a:rPr lang="el-GR" dirty="0"/>
              <a:t>Στόχος είναι αυτοματοποιημένες διεργασίες και αρχιτεκτονικές για τη διαχείριση και τη συντήρηση που θα μειώσουν το </a:t>
            </a:r>
            <a:r>
              <a:rPr lang="en-US" dirty="0"/>
              <a:t>OPEX</a:t>
            </a:r>
            <a:r>
              <a:rPr lang="el-GR" dirty="0"/>
              <a:t>, δηλαδή τα λειτουργικά έξοδα</a:t>
            </a:r>
            <a:r>
              <a:rPr lang="en-US" dirty="0"/>
              <a:t> </a:t>
            </a:r>
            <a:r>
              <a:rPr lang="el-GR" dirty="0"/>
              <a:t>και θα βελτιώσουν την ποιότητα των υπηρεσιών και την αξιοπιστία </a:t>
            </a:r>
          </a:p>
          <a:p>
            <a:r>
              <a:rPr lang="en-US" dirty="0"/>
              <a:t>Unified control </a:t>
            </a:r>
            <a:r>
              <a:rPr lang="el-GR" dirty="0"/>
              <a:t>είναι ο επιδιωκόμενος σχεδιασμός τεχνολογιών για ενιαίο έλεγχο των ετερογενών δικτύων και συσκευών (τερματικά, οχήματα, μηχανές) μέσω μηχανισμών ανεξάρτητων από τον τύπο πρόσβασης (ασύρματο, </a:t>
            </a:r>
            <a:r>
              <a:rPr lang="en-US" dirty="0"/>
              <a:t>fixed</a:t>
            </a:r>
            <a:r>
              <a:rPr lang="el-GR" dirty="0"/>
              <a:t>, δορυφορικό)</a:t>
            </a:r>
          </a:p>
        </p:txBody>
      </p:sp>
    </p:spTree>
    <p:extLst>
      <p:ext uri="{BB962C8B-B14F-4D97-AF65-F5344CB8AC3E}">
        <p14:creationId xmlns:p14="http://schemas.microsoft.com/office/powerpoint/2010/main" val="457661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slicing</a:t>
            </a:r>
            <a:r>
              <a:rPr lang="el-GR" dirty="0"/>
              <a:t> (1/5)</a:t>
            </a:r>
            <a:endParaRPr lang="en-US" dirty="0"/>
          </a:p>
        </p:txBody>
      </p:sp>
      <p:sp>
        <p:nvSpPr>
          <p:cNvPr id="3" name="Content Placeholder 2"/>
          <p:cNvSpPr>
            <a:spLocks noGrp="1"/>
          </p:cNvSpPr>
          <p:nvPr>
            <p:ph idx="1"/>
          </p:nvPr>
        </p:nvSpPr>
        <p:spPr/>
        <p:txBody>
          <a:bodyPr>
            <a:normAutofit fontScale="92500" lnSpcReduction="20000"/>
          </a:bodyPr>
          <a:lstStyle/>
          <a:p>
            <a:r>
              <a:rPr lang="el-GR" dirty="0"/>
              <a:t>Μετάβαση από δίκτυα οντοτήτων σε δίκτυα λειτουργιών</a:t>
            </a:r>
          </a:p>
          <a:p>
            <a:r>
              <a:rPr lang="en-US" dirty="0"/>
              <a:t>Network slicing</a:t>
            </a:r>
            <a:r>
              <a:rPr lang="el-GR" dirty="0"/>
              <a:t>: οι πόροι του δικτύου θα μπορούν να χωρίζονται δυναμικά προκειμένου να δημιουργούν “</a:t>
            </a:r>
            <a:r>
              <a:rPr lang="en-US" dirty="0"/>
              <a:t>slices</a:t>
            </a:r>
            <a:r>
              <a:rPr lang="el-GR" dirty="0"/>
              <a:t>”, ήτοι συλλογές από λειτουργίες που απαιτούνται για μια περίπτωση χρήσης</a:t>
            </a:r>
          </a:p>
          <a:p>
            <a:r>
              <a:rPr lang="el-GR" dirty="0"/>
              <a:t>Τα </a:t>
            </a:r>
            <a:r>
              <a:rPr lang="en-US" dirty="0"/>
              <a:t>slices </a:t>
            </a:r>
            <a:r>
              <a:rPr lang="el-GR" dirty="0"/>
              <a:t>θα αντιπροσωπεύονται από μια σειρά ρυθμίσεων που θα αντανακλούν συγκεκριμένους πόρους, τεχνολογίες </a:t>
            </a:r>
            <a:r>
              <a:rPr lang="en-US" dirty="0"/>
              <a:t>RAT </a:t>
            </a:r>
            <a:r>
              <a:rPr lang="el-GR" dirty="0"/>
              <a:t>και συνδέσεις στο δίκτυο κορμού</a:t>
            </a:r>
            <a:endParaRPr lang="en-US" dirty="0"/>
          </a:p>
        </p:txBody>
      </p:sp>
    </p:spTree>
    <p:extLst>
      <p:ext uri="{BB962C8B-B14F-4D97-AF65-F5344CB8AC3E}">
        <p14:creationId xmlns:p14="http://schemas.microsoft.com/office/powerpoint/2010/main" val="350649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Network Slicing</a:t>
            </a:r>
            <a:r>
              <a:rPr lang="el-GR" dirty="0"/>
              <a:t> (2/5)</a:t>
            </a:r>
            <a:endParaRPr lang="en-US" dirty="0"/>
          </a:p>
        </p:txBody>
      </p:sp>
      <p:sp>
        <p:nvSpPr>
          <p:cNvPr id="3" name="Content Placeholder 2"/>
          <p:cNvSpPr>
            <a:spLocks noGrp="1"/>
          </p:cNvSpPr>
          <p:nvPr>
            <p:ph idx="1"/>
          </p:nvPr>
        </p:nvSpPr>
        <p:spPr/>
        <p:txBody>
          <a:bodyPr>
            <a:normAutofit lnSpcReduction="10000"/>
          </a:bodyPr>
          <a:lstStyle/>
          <a:p>
            <a:r>
              <a:rPr lang="en-US" dirty="0"/>
              <a:t>Network slicing: </a:t>
            </a:r>
            <a:r>
              <a:rPr lang="el-GR" dirty="0"/>
              <a:t>Επιτρέπει στον χειριστή του δικτύου να παρέχει αποκλειστικά </a:t>
            </a:r>
            <a:r>
              <a:rPr lang="en-US" dirty="0"/>
              <a:t>virtual networks </a:t>
            </a:r>
            <a:r>
              <a:rPr lang="el-GR" dirty="0"/>
              <a:t>με συγκεκριμένη λειτουργικότητα προς συγκεκριμένη υπηρεσία ή προς τις ατομικές ανάγκες κάποιου χρήστη του δικτύου </a:t>
            </a:r>
            <a:endParaRPr lang="en-US" dirty="0"/>
          </a:p>
          <a:p>
            <a:r>
              <a:rPr lang="el-GR" dirty="0"/>
              <a:t>Αποτελεί μία αρχιτεκτονική εικονικού δικτύου που χρησιμοποιεί τις ίδιες βασικές αρχές με το </a:t>
            </a:r>
            <a:r>
              <a:rPr lang="en-US" dirty="0"/>
              <a:t>SDN </a:t>
            </a:r>
            <a:r>
              <a:rPr lang="el-GR" dirty="0"/>
              <a:t>και το </a:t>
            </a:r>
            <a:r>
              <a:rPr lang="en-US" dirty="0"/>
              <a:t>NFV</a:t>
            </a:r>
          </a:p>
        </p:txBody>
      </p:sp>
    </p:spTree>
    <p:extLst>
      <p:ext uri="{BB962C8B-B14F-4D97-AF65-F5344CB8AC3E}">
        <p14:creationId xmlns:p14="http://schemas.microsoft.com/office/powerpoint/2010/main" val="6426382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Network Slicing</a:t>
            </a:r>
            <a:r>
              <a:rPr lang="el-GR" dirty="0"/>
              <a:t> (3/5)</a:t>
            </a:r>
            <a:endParaRPr lang="en-US" dirty="0"/>
          </a:p>
        </p:txBody>
      </p:sp>
      <p:sp>
        <p:nvSpPr>
          <p:cNvPr id="3" name="Content Placeholder 2"/>
          <p:cNvSpPr>
            <a:spLocks noGrp="1"/>
          </p:cNvSpPr>
          <p:nvPr>
            <p:ph idx="1"/>
          </p:nvPr>
        </p:nvSpPr>
        <p:spPr/>
        <p:txBody>
          <a:bodyPr>
            <a:normAutofit/>
          </a:bodyPr>
          <a:lstStyle/>
          <a:p>
            <a:r>
              <a:rPr lang="el-GR" dirty="0"/>
              <a:t>Επιτρέπει σε πολλά </a:t>
            </a:r>
            <a:r>
              <a:rPr lang="en-US" dirty="0"/>
              <a:t>virtual networks </a:t>
            </a:r>
            <a:r>
              <a:rPr lang="el-GR" dirty="0"/>
              <a:t>να δημιουργούνται πάνω σε μία κοινή (για αυτά) υποδομή</a:t>
            </a:r>
          </a:p>
          <a:p>
            <a:r>
              <a:rPr lang="el-GR" dirty="0"/>
              <a:t>Αυτά τα εικονικά δίκτυα, έπειτα προσαρμόζονται στις συγκεκριμένες ανάγκες του χρήστη, της εφαρμογής ή της υπηρεσίας για την οποία προορίζονται</a:t>
            </a:r>
          </a:p>
        </p:txBody>
      </p:sp>
    </p:spTree>
    <p:extLst>
      <p:ext uri="{BB962C8B-B14F-4D97-AF65-F5344CB8AC3E}">
        <p14:creationId xmlns:p14="http://schemas.microsoft.com/office/powerpoint/2010/main" val="3387945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Network Slicing</a:t>
            </a:r>
            <a:r>
              <a:rPr lang="el-GR" dirty="0"/>
              <a:t> (4/5)</a:t>
            </a:r>
            <a:endParaRPr lang="en-US" dirty="0"/>
          </a:p>
        </p:txBody>
      </p:sp>
      <p:sp>
        <p:nvSpPr>
          <p:cNvPr id="3" name="Content Placeholder 2"/>
          <p:cNvSpPr>
            <a:spLocks noGrp="1"/>
          </p:cNvSpPr>
          <p:nvPr>
            <p:ph idx="1"/>
          </p:nvPr>
        </p:nvSpPr>
        <p:spPr/>
        <p:txBody>
          <a:bodyPr>
            <a:normAutofit/>
          </a:bodyPr>
          <a:lstStyle/>
          <a:p>
            <a:r>
              <a:rPr lang="el-GR" dirty="0"/>
              <a:t>Κάθε εικονικό δίκτυο θα αποτελεί ένα ξεχωριστό σετ από λογικές (</a:t>
            </a:r>
            <a:r>
              <a:rPr lang="en-US" dirty="0"/>
              <a:t>software</a:t>
            </a:r>
            <a:r>
              <a:rPr lang="el-GR" dirty="0"/>
              <a:t>) λειτουργίες του δικτύου, που προορίζονται για συγκεκριμένη χρήση</a:t>
            </a:r>
            <a:endParaRPr lang="en-US" dirty="0"/>
          </a:p>
          <a:p>
            <a:r>
              <a:rPr lang="el-GR" dirty="0"/>
              <a:t>Κάθε σετ θα βελτιστοποιείται για να παρέχει την τοπολογία δικτύου και τους πόρους που απαιτεί η εκάστοτε λειτουργία (ταχύτητα, συνδεσιμότητα, κάλυψη)</a:t>
            </a:r>
          </a:p>
        </p:txBody>
      </p:sp>
    </p:spTree>
    <p:extLst>
      <p:ext uri="{BB962C8B-B14F-4D97-AF65-F5344CB8AC3E}">
        <p14:creationId xmlns:p14="http://schemas.microsoft.com/office/powerpoint/2010/main" val="973310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Network Slicing</a:t>
            </a:r>
            <a:r>
              <a:rPr lang="el-GR" dirty="0"/>
              <a:t> (5/5)</a:t>
            </a:r>
            <a:endParaRPr lang="en-US" dirty="0"/>
          </a:p>
        </p:txBody>
      </p:sp>
      <p:sp>
        <p:nvSpPr>
          <p:cNvPr id="3" name="Content Placeholder 2"/>
          <p:cNvSpPr>
            <a:spLocks noGrp="1"/>
          </p:cNvSpPr>
          <p:nvPr>
            <p:ph idx="1"/>
          </p:nvPr>
        </p:nvSpPr>
        <p:spPr/>
        <p:txBody>
          <a:bodyPr>
            <a:normAutofit fontScale="92500" lnSpcReduction="10000"/>
          </a:bodyPr>
          <a:lstStyle/>
          <a:p>
            <a:r>
              <a:rPr lang="el-GR" dirty="0"/>
              <a:t>Κάθε δίκτυο θα είναι απολύτως ξεχωριστό από τα υπόλοιπα και δεν θα μπορεί να παρέμβει στην κίνηση που διακινείται από άλλα δίκτυα. Αυτό προσφέρει και αυξημένη ασφάλεια στο δίκτυο καθώς μια πιθανή επίθεση σε κάποιο δίκτυο δεν επηρεάζει τα υπόλοιπα</a:t>
            </a:r>
          </a:p>
          <a:p>
            <a:r>
              <a:rPr lang="el-GR" dirty="0"/>
              <a:t>Κάθε δίκτυο θα έχει σαφή και διαφοροποιημένα χαρακτηριστικά στην δομή του. Διαφορετική οργάνωση και υποδομή που εξαρτάται από τη χρήση του</a:t>
            </a:r>
          </a:p>
        </p:txBody>
      </p:sp>
    </p:spTree>
    <p:extLst>
      <p:ext uri="{BB962C8B-B14F-4D97-AF65-F5344CB8AC3E}">
        <p14:creationId xmlns:p14="http://schemas.microsoft.com/office/powerpoint/2010/main" val="2027374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Network Slicing</a:t>
            </a:r>
            <a:r>
              <a:rPr lang="el-GR" dirty="0"/>
              <a:t> </a:t>
            </a:r>
            <a:r>
              <a:rPr lang="en-US" dirty="0"/>
              <a:t>in Next Gen</a:t>
            </a:r>
            <a:r>
              <a:rPr lang="el-GR" dirty="0"/>
              <a:t>(1/</a:t>
            </a:r>
            <a:r>
              <a:rPr lang="en-US" dirty="0"/>
              <a:t>2</a:t>
            </a:r>
            <a:r>
              <a:rPr lang="el-GR" dirty="0"/>
              <a:t>)</a:t>
            </a:r>
            <a:endParaRPr lang="en-US" dirty="0"/>
          </a:p>
        </p:txBody>
      </p:sp>
      <p:sp>
        <p:nvSpPr>
          <p:cNvPr id="3" name="Content Placeholder 2"/>
          <p:cNvSpPr>
            <a:spLocks noGrp="1"/>
          </p:cNvSpPr>
          <p:nvPr>
            <p:ph idx="1"/>
          </p:nvPr>
        </p:nvSpPr>
        <p:spPr/>
        <p:txBody>
          <a:bodyPr>
            <a:normAutofit lnSpcReduction="10000"/>
          </a:bodyPr>
          <a:lstStyle/>
          <a:p>
            <a:r>
              <a:rPr lang="el-GR" dirty="0"/>
              <a:t>Αναμένεται να αξιοποιηθεί ιδιαίτερα στα δίκτυα επόμενης γενιάς ξεκινώντας από τα δίκτυα πέμπτης γενιάς (</a:t>
            </a:r>
            <a:r>
              <a:rPr lang="en-US" dirty="0"/>
              <a:t>5G</a:t>
            </a:r>
            <a:r>
              <a:rPr lang="el-GR" dirty="0"/>
              <a:t>)</a:t>
            </a:r>
            <a:endParaRPr lang="en-US" dirty="0"/>
          </a:p>
          <a:p>
            <a:r>
              <a:rPr lang="en-US" dirty="0"/>
              <a:t>To 5G </a:t>
            </a:r>
            <a:r>
              <a:rPr lang="el-GR" dirty="0"/>
              <a:t>θα εισάγει πολλά νέα «</a:t>
            </a:r>
            <a:r>
              <a:rPr lang="en-US" dirty="0"/>
              <a:t>use cases</a:t>
            </a:r>
            <a:r>
              <a:rPr lang="el-GR" dirty="0"/>
              <a:t>»</a:t>
            </a:r>
            <a:r>
              <a:rPr lang="en-US" dirty="0"/>
              <a:t> </a:t>
            </a:r>
            <a:r>
              <a:rPr lang="el-GR" dirty="0"/>
              <a:t>που καθιστούν αναγκαία την δημιουργία δικτύων με σαφή και βελτιστοποιημένα προς συγκεκριμένη κατεύθυνση χαρακτηριστικά</a:t>
            </a:r>
          </a:p>
          <a:p>
            <a:pPr lvl="1"/>
            <a:r>
              <a:rPr lang="el-GR" dirty="0"/>
              <a:t>π.χ. ένα αυτόνομο όχημα θα απαιτεί </a:t>
            </a:r>
            <a:r>
              <a:rPr lang="en-US" dirty="0"/>
              <a:t>V2X (vehicle-to-anything) </a:t>
            </a:r>
            <a:r>
              <a:rPr lang="el-GR" dirty="0"/>
              <a:t>επικοινωνία.</a:t>
            </a:r>
          </a:p>
        </p:txBody>
      </p:sp>
    </p:spTree>
    <p:extLst>
      <p:ext uri="{BB962C8B-B14F-4D97-AF65-F5344CB8AC3E}">
        <p14:creationId xmlns:p14="http://schemas.microsoft.com/office/powerpoint/2010/main" val="18661064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Network Slicing</a:t>
            </a:r>
            <a:r>
              <a:rPr lang="el-GR" dirty="0"/>
              <a:t> </a:t>
            </a:r>
            <a:r>
              <a:rPr lang="en-US" dirty="0"/>
              <a:t>in Next Gen</a:t>
            </a:r>
            <a:r>
              <a:rPr lang="el-GR" dirty="0"/>
              <a:t>(2/</a:t>
            </a:r>
            <a:r>
              <a:rPr lang="en-US" dirty="0"/>
              <a:t>2</a:t>
            </a:r>
            <a:r>
              <a:rPr lang="el-GR" dirty="0"/>
              <a:t>)</a:t>
            </a:r>
            <a:endParaRPr lang="en-US" dirty="0"/>
          </a:p>
        </p:txBody>
      </p:sp>
      <p:sp>
        <p:nvSpPr>
          <p:cNvPr id="3" name="Content Placeholder 2"/>
          <p:cNvSpPr>
            <a:spLocks noGrp="1"/>
          </p:cNvSpPr>
          <p:nvPr>
            <p:ph idx="1"/>
          </p:nvPr>
        </p:nvSpPr>
        <p:spPr/>
        <p:txBody>
          <a:bodyPr>
            <a:normAutofit fontScale="92500" lnSpcReduction="10000"/>
          </a:bodyPr>
          <a:lstStyle/>
          <a:p>
            <a:r>
              <a:rPr lang="el-GR" dirty="0"/>
              <a:t>Με τις δυνατότητες που προσφέρει, αναμένεται να αξιοποιήσει καλύτερα τους υπάρχοντες πόρους, οδηγώντας σε αυξημένη εξοικονόμηση ενέργειας</a:t>
            </a:r>
          </a:p>
          <a:p>
            <a:r>
              <a:rPr lang="el-GR" dirty="0"/>
              <a:t>Τέλος αναμένεται να δώσει ώθηση για την παραγωγή νέων αγαθών και υπηρεσιών που θα μπορούν να αξιοποιήσουν τις ικανότητες που προσφέρουν τα «μεμονωμένα» εικονικά δίκτυα</a:t>
            </a:r>
          </a:p>
          <a:p>
            <a:pPr lvl="1"/>
            <a:r>
              <a:rPr lang="el-GR" dirty="0"/>
              <a:t>Μία έρευνα της </a:t>
            </a:r>
            <a:r>
              <a:rPr lang="en-US" dirty="0"/>
              <a:t>Ericsson </a:t>
            </a:r>
            <a:r>
              <a:rPr lang="el-GR" dirty="0"/>
              <a:t>το 2017 αναφέρει αύξηση κέρδους 150% από τη χρήση </a:t>
            </a:r>
            <a:r>
              <a:rPr lang="en-US" dirty="0"/>
              <a:t>Network Slicing</a:t>
            </a:r>
            <a:r>
              <a:rPr lang="el-GR" dirty="0"/>
              <a:t> </a:t>
            </a:r>
          </a:p>
        </p:txBody>
      </p:sp>
    </p:spTree>
    <p:extLst>
      <p:ext uri="{BB962C8B-B14F-4D97-AF65-F5344CB8AC3E}">
        <p14:creationId xmlns:p14="http://schemas.microsoft.com/office/powerpoint/2010/main" val="11759826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Ασφάλεια και ευρωστία</a:t>
            </a:r>
            <a:endParaRPr lang="en-US" dirty="0"/>
          </a:p>
        </p:txBody>
      </p:sp>
      <p:sp>
        <p:nvSpPr>
          <p:cNvPr id="3" name="Content Placeholder 2"/>
          <p:cNvSpPr>
            <a:spLocks noGrp="1"/>
          </p:cNvSpPr>
          <p:nvPr>
            <p:ph idx="1"/>
          </p:nvPr>
        </p:nvSpPr>
        <p:spPr/>
        <p:txBody>
          <a:bodyPr>
            <a:normAutofit fontScale="85000" lnSpcReduction="20000"/>
          </a:bodyPr>
          <a:lstStyle/>
          <a:p>
            <a:r>
              <a:rPr lang="el-GR" dirty="0"/>
              <a:t>Κύριος πυλώνας του 5G δικτύου θα είναι ο </a:t>
            </a:r>
            <a:r>
              <a:rPr lang="el-GR" dirty="0" err="1"/>
              <a:t>υπερκερασμός</a:t>
            </a:r>
            <a:r>
              <a:rPr lang="el-GR" dirty="0"/>
              <a:t> απειλών για την ασφάλεια μέσω της διασφάλισης των δεδομένων, της αξιοπιστίας και της ακεραιότητας</a:t>
            </a:r>
          </a:p>
          <a:p>
            <a:r>
              <a:rPr lang="el-GR" dirty="0"/>
              <a:t>Η ασφάλεια δικτύου και η </a:t>
            </a:r>
            <a:r>
              <a:rPr lang="el-GR" dirty="0" err="1"/>
              <a:t>ιδιωτικότητα</a:t>
            </a:r>
            <a:r>
              <a:rPr lang="el-GR" dirty="0"/>
              <a:t> σε όλα τα εικονικά, </a:t>
            </a:r>
            <a:r>
              <a:rPr lang="en-US" dirty="0"/>
              <a:t>Software-defined </a:t>
            </a:r>
            <a:r>
              <a:rPr lang="el-GR" dirty="0"/>
              <a:t>δίκτυα </a:t>
            </a:r>
            <a:r>
              <a:rPr lang="en-US" dirty="0"/>
              <a:t>(SDN)</a:t>
            </a:r>
            <a:r>
              <a:rPr lang="el-GR" dirty="0"/>
              <a:t> όσο και στα ετερογενή δίκτυα θα εξασφαλίζεται μέσω ευφυών μηχανισμών ασφαλείας και </a:t>
            </a:r>
            <a:r>
              <a:rPr lang="en-US" dirty="0"/>
              <a:t>big data </a:t>
            </a:r>
            <a:r>
              <a:rPr lang="el-GR" dirty="0"/>
              <a:t>αναλύσεων για την ενδυνάμωση του 5G δικτύου</a:t>
            </a:r>
          </a:p>
          <a:p>
            <a:r>
              <a:rPr lang="el-GR" dirty="0"/>
              <a:t>Η ολοκλήρωση των ετερογενών τεχνολογιών θα είναι διαφανής και «έξυπνη» τόσο σε επίπεδο πρόσβασης όσο και σε επίπεδο </a:t>
            </a:r>
            <a:r>
              <a:rPr lang="en-US" dirty="0"/>
              <a:t>backhaul</a:t>
            </a:r>
            <a:endParaRPr lang="el-GR" dirty="0"/>
          </a:p>
          <a:p>
            <a:endParaRPr lang="en-US" dirty="0"/>
          </a:p>
        </p:txBody>
      </p:sp>
    </p:spTree>
    <p:extLst>
      <p:ext uri="{BB962C8B-B14F-4D97-AF65-F5344CB8AC3E}">
        <p14:creationId xmlns:p14="http://schemas.microsoft.com/office/powerpoint/2010/main" val="41827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Περιεχόμενα ενότητας</a:t>
            </a:r>
          </a:p>
        </p:txBody>
      </p:sp>
      <p:sp>
        <p:nvSpPr>
          <p:cNvPr id="3" name="Content Placeholder 2"/>
          <p:cNvSpPr>
            <a:spLocks noGrp="1"/>
          </p:cNvSpPr>
          <p:nvPr>
            <p:ph idx="1"/>
          </p:nvPr>
        </p:nvSpPr>
        <p:spPr/>
        <p:txBody>
          <a:bodyPr>
            <a:normAutofit/>
          </a:bodyPr>
          <a:lstStyle/>
          <a:p>
            <a:pPr lvl="0">
              <a:lnSpc>
                <a:spcPct val="90000"/>
              </a:lnSpc>
            </a:pPr>
            <a:r>
              <a:rPr lang="el-GR" altLang="en-US" dirty="0">
                <a:solidFill>
                  <a:prstClr val="black"/>
                </a:solidFill>
              </a:rPr>
              <a:t>5</a:t>
            </a:r>
            <a:r>
              <a:rPr lang="en-US" altLang="en-US" dirty="0">
                <a:solidFill>
                  <a:prstClr val="black"/>
                </a:solidFill>
              </a:rPr>
              <a:t>G</a:t>
            </a:r>
            <a:endParaRPr lang="el-GR" altLang="en-US" dirty="0">
              <a:solidFill>
                <a:prstClr val="black"/>
              </a:solidFill>
            </a:endParaRPr>
          </a:p>
          <a:p>
            <a:pPr lvl="1">
              <a:lnSpc>
                <a:spcPct val="90000"/>
              </a:lnSpc>
            </a:pPr>
            <a:r>
              <a:rPr lang="el-GR" altLang="en-US">
                <a:solidFill>
                  <a:prstClr val="black"/>
                </a:solidFill>
              </a:rPr>
              <a:t>Στόχοι</a:t>
            </a:r>
            <a:endParaRPr lang="el-GR" altLang="en-US" dirty="0">
              <a:solidFill>
                <a:prstClr val="black"/>
              </a:solidFill>
            </a:endParaRPr>
          </a:p>
          <a:p>
            <a:pPr lvl="1">
              <a:lnSpc>
                <a:spcPct val="90000"/>
              </a:lnSpc>
            </a:pPr>
            <a:r>
              <a:rPr lang="el-GR" altLang="en-US" dirty="0">
                <a:solidFill>
                  <a:prstClr val="black"/>
                </a:solidFill>
              </a:rPr>
              <a:t>Έρευνα</a:t>
            </a:r>
          </a:p>
          <a:p>
            <a:pPr lvl="1">
              <a:lnSpc>
                <a:spcPct val="90000"/>
              </a:lnSpc>
            </a:pPr>
            <a:r>
              <a:rPr lang="el-GR" altLang="en-US" dirty="0">
                <a:solidFill>
                  <a:prstClr val="black"/>
                </a:solidFill>
              </a:rPr>
              <a:t>Τεχνολογίες</a:t>
            </a:r>
          </a:p>
          <a:p>
            <a:pPr>
              <a:lnSpc>
                <a:spcPct val="90000"/>
              </a:lnSpc>
            </a:pPr>
            <a:r>
              <a:rPr lang="el-GR" altLang="en-US" dirty="0">
                <a:solidFill>
                  <a:prstClr val="black"/>
                </a:solidFill>
              </a:rPr>
              <a:t>5</a:t>
            </a:r>
            <a:r>
              <a:rPr lang="en-US" altLang="en-US" dirty="0">
                <a:solidFill>
                  <a:prstClr val="black"/>
                </a:solidFill>
              </a:rPr>
              <a:t>G BEYOND</a:t>
            </a:r>
          </a:p>
          <a:p>
            <a:pPr>
              <a:lnSpc>
                <a:spcPct val="90000"/>
              </a:lnSpc>
            </a:pPr>
            <a:r>
              <a:rPr lang="en-US" altLang="en-US" dirty="0">
                <a:solidFill>
                  <a:prstClr val="black"/>
                </a:solidFill>
              </a:rPr>
              <a:t>6G</a:t>
            </a:r>
            <a:endParaRPr lang="el-GR" altLang="en-US" dirty="0">
              <a:solidFill>
                <a:prstClr val="black"/>
              </a:solidFill>
            </a:endParaRPr>
          </a:p>
        </p:txBody>
      </p:sp>
    </p:spTree>
    <p:extLst>
      <p:ext uri="{BB962C8B-B14F-4D97-AF65-F5344CB8AC3E}">
        <p14:creationId xmlns:p14="http://schemas.microsoft.com/office/powerpoint/2010/main" val="303829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μέλλον στο 5</a:t>
            </a:r>
            <a:r>
              <a:rPr lang="en-US" dirty="0"/>
              <a:t>G (1/2)</a:t>
            </a:r>
          </a:p>
        </p:txBody>
      </p:sp>
      <p:sp>
        <p:nvSpPr>
          <p:cNvPr id="3" name="Content Placeholder 2"/>
          <p:cNvSpPr>
            <a:spLocks noGrp="1"/>
          </p:cNvSpPr>
          <p:nvPr>
            <p:ph idx="1"/>
          </p:nvPr>
        </p:nvSpPr>
        <p:spPr/>
        <p:txBody>
          <a:bodyPr>
            <a:normAutofit fontScale="85000" lnSpcReduction="20000"/>
          </a:bodyPr>
          <a:lstStyle/>
          <a:p>
            <a:r>
              <a:rPr lang="el-GR" dirty="0"/>
              <a:t>Το </a:t>
            </a:r>
            <a:r>
              <a:rPr lang="en-US" dirty="0"/>
              <a:t>5G </a:t>
            </a:r>
            <a:r>
              <a:rPr lang="el-GR" dirty="0"/>
              <a:t>αναμένεται να είναι το δίκτυο που θα αντιμετωπίσει την πιο ραγδαία αύξηση κίνησης από οποιαδήποτε άλλη γενιά</a:t>
            </a:r>
          </a:p>
          <a:p>
            <a:r>
              <a:rPr lang="el-GR" dirty="0"/>
              <a:t>Με το </a:t>
            </a:r>
            <a:r>
              <a:rPr lang="en-US" dirty="0"/>
              <a:t>IoT</a:t>
            </a:r>
            <a:r>
              <a:rPr lang="el-GR" dirty="0"/>
              <a:t>, αναμένεται να εισαχθούν πολλά νέα είδη διασυνδεδεμένων συσκευών</a:t>
            </a:r>
          </a:p>
          <a:p>
            <a:r>
              <a:rPr lang="el-GR" dirty="0"/>
              <a:t>Μαζί με αυτά τα είδη, θα έχουμε και μαζική αύξηση του όγκου των δεδομένων που διακινούνται…και αυτών που παράγονται</a:t>
            </a:r>
          </a:p>
          <a:p>
            <a:r>
              <a:rPr lang="el-GR" dirty="0"/>
              <a:t>Επιτάσσεται λοιπόν η ανάγκη νέων τεχνολογιών για την αποδοτικότερη μετάδοση και αξιοποίηση τέτοιων δεδομένων</a:t>
            </a:r>
          </a:p>
        </p:txBody>
      </p:sp>
    </p:spTree>
    <p:extLst>
      <p:ext uri="{BB962C8B-B14F-4D97-AF65-F5344CB8AC3E}">
        <p14:creationId xmlns:p14="http://schemas.microsoft.com/office/powerpoint/2010/main" val="4188318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μέλλον στο 5</a:t>
            </a:r>
            <a:r>
              <a:rPr lang="en-US" dirty="0"/>
              <a:t>G (2/2)</a:t>
            </a:r>
          </a:p>
        </p:txBody>
      </p:sp>
      <p:sp>
        <p:nvSpPr>
          <p:cNvPr id="3" name="Content Placeholder 2"/>
          <p:cNvSpPr>
            <a:spLocks noGrp="1"/>
          </p:cNvSpPr>
          <p:nvPr>
            <p:ph idx="1"/>
          </p:nvPr>
        </p:nvSpPr>
        <p:spPr/>
        <p:txBody>
          <a:bodyPr>
            <a:normAutofit fontScale="92500" lnSpcReduction="20000"/>
          </a:bodyPr>
          <a:lstStyle/>
          <a:p>
            <a:r>
              <a:rPr lang="el-GR" dirty="0"/>
              <a:t>Μία από τις πιο συμφέρουσες λύσεις είναι η Μηχανική Μάθηση (</a:t>
            </a:r>
            <a:r>
              <a:rPr lang="en-US" dirty="0"/>
              <a:t>Machine Learning</a:t>
            </a:r>
            <a:r>
              <a:rPr lang="el-GR" dirty="0"/>
              <a:t>)</a:t>
            </a:r>
            <a:endParaRPr lang="en-US" dirty="0"/>
          </a:p>
          <a:p>
            <a:r>
              <a:rPr lang="el-GR" dirty="0"/>
              <a:t>Προσφέρει αλγόριθμους που μπορούν να υλοποιηθούν εύκολα σε όλο το δίκτυο</a:t>
            </a:r>
          </a:p>
          <a:p>
            <a:r>
              <a:rPr lang="el-GR" dirty="0"/>
              <a:t>Βοηθάει στην αποδοτικότερη αξιοποίηση των διαθέσιμων πόρων του δικτύου</a:t>
            </a:r>
          </a:p>
          <a:p>
            <a:r>
              <a:rPr lang="el-GR" dirty="0"/>
              <a:t>Αλλά και να αξιοποιήσουμε τα παραγόμενα δεδομένα από τις συσκευές για την απόδοση του δικτύου (και για το κέρδος των επενδυτών-στο δίκτυο)</a:t>
            </a:r>
          </a:p>
        </p:txBody>
      </p:sp>
    </p:spTree>
    <p:extLst>
      <p:ext uri="{BB962C8B-B14F-4D97-AF65-F5344CB8AC3E}">
        <p14:creationId xmlns:p14="http://schemas.microsoft.com/office/powerpoint/2010/main" val="2268645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Χρονοδιάγραμμα</a:t>
            </a:r>
            <a:endParaRPr lang="en-US" dirty="0"/>
          </a:p>
        </p:txBody>
      </p:sp>
      <p:sp>
        <p:nvSpPr>
          <p:cNvPr id="3" name="Content Placeholder 2"/>
          <p:cNvSpPr>
            <a:spLocks noGrp="1"/>
          </p:cNvSpPr>
          <p:nvPr>
            <p:ph idx="1"/>
          </p:nvPr>
        </p:nvSpPr>
        <p:spPr/>
        <p:txBody>
          <a:bodyPr>
            <a:normAutofit/>
          </a:bodyPr>
          <a:lstStyle/>
          <a:p>
            <a:r>
              <a:rPr lang="el-GR" dirty="0"/>
              <a:t>Προς το παρόν, η έρευνα βρίσκεται σε προκαταρκτικό στάδιο</a:t>
            </a:r>
          </a:p>
          <a:p>
            <a:r>
              <a:rPr lang="el-GR" dirty="0"/>
              <a:t>Αναμένεται η εμπορική διάθεση</a:t>
            </a:r>
            <a:r>
              <a:rPr lang="en-US" dirty="0"/>
              <a:t> </a:t>
            </a:r>
            <a:r>
              <a:rPr lang="el-GR" dirty="0"/>
              <a:t>5</a:t>
            </a:r>
            <a:r>
              <a:rPr lang="en-US" dirty="0"/>
              <a:t>G </a:t>
            </a:r>
            <a:r>
              <a:rPr lang="el-GR" dirty="0"/>
              <a:t>υπηρεσιών να ξεκινήσει μετά το 2020</a:t>
            </a:r>
          </a:p>
          <a:p>
            <a:r>
              <a:rPr lang="el-GR" dirty="0"/>
              <a:t>Για αυτό και το 5</a:t>
            </a:r>
            <a:r>
              <a:rPr lang="en-US" dirty="0"/>
              <a:t>G</a:t>
            </a:r>
            <a:r>
              <a:rPr lang="el-GR" dirty="0"/>
              <a:t> αναφέρεται συχνά και ως «</a:t>
            </a:r>
            <a:r>
              <a:rPr lang="en-US" dirty="0"/>
              <a:t>beyond 2020</a:t>
            </a:r>
            <a:r>
              <a:rPr lang="el-GR" dirty="0"/>
              <a:t>»</a:t>
            </a:r>
            <a:r>
              <a:rPr lang="en-US" dirty="0"/>
              <a:t> </a:t>
            </a:r>
            <a:r>
              <a:rPr lang="el-GR" dirty="0"/>
              <a:t>τεχνολογία</a:t>
            </a:r>
          </a:p>
        </p:txBody>
      </p:sp>
    </p:spTree>
    <p:extLst>
      <p:ext uri="{BB962C8B-B14F-4D97-AF65-F5344CB8AC3E}">
        <p14:creationId xmlns:p14="http://schemas.microsoft.com/office/powerpoint/2010/main" val="4167848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5</a:t>
            </a:r>
            <a:r>
              <a:rPr lang="en-US" dirty="0"/>
              <a:t>G Beyond</a:t>
            </a:r>
          </a:p>
        </p:txBody>
      </p:sp>
      <p:sp>
        <p:nvSpPr>
          <p:cNvPr id="3" name="Content Placeholder 2"/>
          <p:cNvSpPr>
            <a:spLocks noGrp="1"/>
          </p:cNvSpPr>
          <p:nvPr>
            <p:ph idx="1"/>
          </p:nvPr>
        </p:nvSpPr>
        <p:spPr/>
        <p:txBody>
          <a:bodyPr>
            <a:normAutofit lnSpcReduction="10000"/>
          </a:bodyPr>
          <a:lstStyle/>
          <a:p>
            <a:r>
              <a:rPr lang="el-GR" dirty="0"/>
              <a:t>Ένας όρος που οραματίζεται το μέλλον</a:t>
            </a:r>
          </a:p>
          <a:p>
            <a:r>
              <a:rPr lang="el-GR" dirty="0"/>
              <a:t>Το 5</a:t>
            </a:r>
            <a:r>
              <a:rPr lang="en-US" dirty="0"/>
              <a:t>G </a:t>
            </a:r>
            <a:r>
              <a:rPr lang="el-GR" dirty="0"/>
              <a:t>υπόσχεται πολλά και οι υποδομές του δεν έχουν αξιοποιηθεί στο έπακρο</a:t>
            </a:r>
          </a:p>
          <a:p>
            <a:r>
              <a:rPr lang="el-GR" dirty="0"/>
              <a:t>Το </a:t>
            </a:r>
            <a:r>
              <a:rPr lang="en-US" dirty="0"/>
              <a:t>5G and beyond </a:t>
            </a:r>
            <a:r>
              <a:rPr lang="el-GR" dirty="0"/>
              <a:t>θα πρέπει να αξιοποιήσει στο έπακρο κάθε υποδομή και απαίτηση πριν μιλήσουμε για μια επόμενη γενιά δικτύων</a:t>
            </a:r>
          </a:p>
          <a:p>
            <a:r>
              <a:rPr lang="el-GR" dirty="0"/>
              <a:t>Η μόνη έννοια που αναμένεται να παραμείνει απολύτως απαραίτητη στο </a:t>
            </a:r>
            <a:r>
              <a:rPr lang="en-US" dirty="0"/>
              <a:t>5G</a:t>
            </a:r>
            <a:r>
              <a:rPr lang="el-GR" dirty="0"/>
              <a:t> και στο</a:t>
            </a:r>
            <a:r>
              <a:rPr lang="en-US" dirty="0"/>
              <a:t> 5G and Beyond</a:t>
            </a:r>
            <a:r>
              <a:rPr lang="el-GR" dirty="0"/>
              <a:t> είναι το </a:t>
            </a:r>
            <a:r>
              <a:rPr lang="en-US" dirty="0"/>
              <a:t>IoT</a:t>
            </a:r>
            <a:endParaRPr lang="el-GR" dirty="0"/>
          </a:p>
        </p:txBody>
      </p:sp>
    </p:spTree>
    <p:extLst>
      <p:ext uri="{BB962C8B-B14F-4D97-AF65-F5344CB8AC3E}">
        <p14:creationId xmlns:p14="http://schemas.microsoft.com/office/powerpoint/2010/main" val="1296861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5</a:t>
            </a:r>
            <a:r>
              <a:rPr lang="en-US" dirty="0"/>
              <a:t>G Beyond </a:t>
            </a:r>
            <a:r>
              <a:rPr lang="el-GR" dirty="0"/>
              <a:t>– Τι θα φέρει;</a:t>
            </a:r>
            <a:r>
              <a:rPr lang="en-US" dirty="0"/>
              <a:t> (1/2)</a:t>
            </a:r>
          </a:p>
        </p:txBody>
      </p:sp>
      <p:sp>
        <p:nvSpPr>
          <p:cNvPr id="3" name="Content Placeholder 2"/>
          <p:cNvSpPr>
            <a:spLocks noGrp="1"/>
          </p:cNvSpPr>
          <p:nvPr>
            <p:ph idx="1"/>
          </p:nvPr>
        </p:nvSpPr>
        <p:spPr/>
        <p:txBody>
          <a:bodyPr>
            <a:normAutofit/>
          </a:bodyPr>
          <a:lstStyle/>
          <a:p>
            <a:r>
              <a:rPr lang="el-GR" dirty="0"/>
              <a:t>Πανταχού παρών δίκτυο</a:t>
            </a:r>
          </a:p>
          <a:p>
            <a:r>
              <a:rPr lang="el-GR" dirty="0"/>
              <a:t>Μεγάλη χωρητικότητα δικτύου</a:t>
            </a:r>
          </a:p>
          <a:p>
            <a:r>
              <a:rPr lang="el-GR" dirty="0"/>
              <a:t>Ακόμα μικρότερες καθυστερήσεις</a:t>
            </a:r>
            <a:endParaRPr lang="en-US" dirty="0"/>
          </a:p>
          <a:p>
            <a:r>
              <a:rPr lang="el-GR" dirty="0"/>
              <a:t>Επεκτασιμότητα</a:t>
            </a:r>
            <a:r>
              <a:rPr lang="en-US" dirty="0"/>
              <a:t> </a:t>
            </a:r>
            <a:r>
              <a:rPr lang="el-GR" dirty="0"/>
              <a:t>ανάλογα με τις ανάγκες χρηστών-δικτύου</a:t>
            </a:r>
          </a:p>
          <a:p>
            <a:r>
              <a:rPr lang="el-GR" dirty="0"/>
              <a:t>Αξιοποίηση </a:t>
            </a:r>
            <a:r>
              <a:rPr lang="en-US" dirty="0"/>
              <a:t>cloud </a:t>
            </a:r>
            <a:r>
              <a:rPr lang="el-GR" dirty="0"/>
              <a:t>τεχνολογιών</a:t>
            </a:r>
          </a:p>
          <a:p>
            <a:r>
              <a:rPr lang="el-GR" dirty="0"/>
              <a:t>Συνδεσιμότητα: </a:t>
            </a:r>
            <a:r>
              <a:rPr lang="en-US" dirty="0"/>
              <a:t>Vehicle to </a:t>
            </a:r>
            <a:r>
              <a:rPr lang="en-US" dirty="0" err="1"/>
              <a:t>Infastructure</a:t>
            </a:r>
            <a:endParaRPr lang="el-GR" dirty="0"/>
          </a:p>
        </p:txBody>
      </p:sp>
    </p:spTree>
    <p:extLst>
      <p:ext uri="{BB962C8B-B14F-4D97-AF65-F5344CB8AC3E}">
        <p14:creationId xmlns:p14="http://schemas.microsoft.com/office/powerpoint/2010/main" val="2158641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5</a:t>
            </a:r>
            <a:r>
              <a:rPr lang="en-US" dirty="0"/>
              <a:t>G Beyond </a:t>
            </a:r>
            <a:r>
              <a:rPr lang="el-GR" dirty="0"/>
              <a:t>– Τι θα φέρει;</a:t>
            </a:r>
            <a:r>
              <a:rPr lang="en-US" dirty="0"/>
              <a:t> (2/2)</a:t>
            </a:r>
          </a:p>
        </p:txBody>
      </p:sp>
      <p:sp>
        <p:nvSpPr>
          <p:cNvPr id="3" name="Content Placeholder 2"/>
          <p:cNvSpPr>
            <a:spLocks noGrp="1"/>
          </p:cNvSpPr>
          <p:nvPr>
            <p:ph idx="1"/>
          </p:nvPr>
        </p:nvSpPr>
        <p:spPr/>
        <p:txBody>
          <a:bodyPr>
            <a:normAutofit/>
          </a:bodyPr>
          <a:lstStyle/>
          <a:p>
            <a:r>
              <a:rPr lang="el-GR" dirty="0"/>
              <a:t>Συνδεσιμότητα: </a:t>
            </a:r>
          </a:p>
          <a:p>
            <a:pPr lvl="1"/>
            <a:r>
              <a:rPr lang="en-US" dirty="0"/>
              <a:t>Vehicle to Infrastructure</a:t>
            </a:r>
            <a:endParaRPr lang="el-GR" dirty="0"/>
          </a:p>
          <a:p>
            <a:pPr lvl="1"/>
            <a:r>
              <a:rPr lang="en-US" dirty="0"/>
              <a:t>Vehicle to vehicle</a:t>
            </a:r>
          </a:p>
          <a:p>
            <a:pPr lvl="1"/>
            <a:r>
              <a:rPr lang="en-US" dirty="0"/>
              <a:t>Vehicle to pedestrian</a:t>
            </a:r>
          </a:p>
          <a:p>
            <a:pPr lvl="1"/>
            <a:r>
              <a:rPr lang="en-US" dirty="0"/>
              <a:t>Person to person</a:t>
            </a:r>
            <a:endParaRPr lang="el-GR" dirty="0"/>
          </a:p>
        </p:txBody>
      </p:sp>
    </p:spTree>
    <p:extLst>
      <p:ext uri="{BB962C8B-B14F-4D97-AF65-F5344CB8AC3E}">
        <p14:creationId xmlns:p14="http://schemas.microsoft.com/office/powerpoint/2010/main" val="1785332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Τι περιμένουμε;</a:t>
            </a:r>
            <a:r>
              <a:rPr lang="en-US" dirty="0"/>
              <a:t> (1/4)</a:t>
            </a:r>
          </a:p>
        </p:txBody>
      </p:sp>
      <p:sp>
        <p:nvSpPr>
          <p:cNvPr id="3" name="Content Placeholder 2"/>
          <p:cNvSpPr>
            <a:spLocks noGrp="1"/>
          </p:cNvSpPr>
          <p:nvPr>
            <p:ph idx="1"/>
          </p:nvPr>
        </p:nvSpPr>
        <p:spPr/>
        <p:txBody>
          <a:bodyPr>
            <a:normAutofit fontScale="92500" lnSpcReduction="20000"/>
          </a:bodyPr>
          <a:lstStyle/>
          <a:p>
            <a:r>
              <a:rPr lang="en-US" dirty="0"/>
              <a:t>To 2018 </a:t>
            </a:r>
            <a:r>
              <a:rPr lang="el-GR" dirty="0"/>
              <a:t>περίπου 1</a:t>
            </a:r>
            <a:r>
              <a:rPr lang="en-US" dirty="0"/>
              <a:t>.000.000 Terabyte </a:t>
            </a:r>
            <a:r>
              <a:rPr lang="el-GR" dirty="0"/>
              <a:t>μεταδίδονται από κινητά δίκτυα επικοινωνιών παγκοσμίως ανά ημέρα</a:t>
            </a:r>
          </a:p>
          <a:p>
            <a:r>
              <a:rPr lang="el-GR" dirty="0"/>
              <a:t>Στην επόμενη γενιά δικτύων αυτό το μέγεθος αναμένεται να πολλαπλασιαστεί, ενώ αναμένεται να έχουμε και την πρώτη γενιά 3</a:t>
            </a:r>
            <a:r>
              <a:rPr lang="en-US" dirty="0"/>
              <a:t>D</a:t>
            </a:r>
            <a:r>
              <a:rPr lang="el-GR" dirty="0"/>
              <a:t> </a:t>
            </a:r>
            <a:r>
              <a:rPr lang="en-US" dirty="0"/>
              <a:t>Video/Holographic </a:t>
            </a:r>
            <a:r>
              <a:rPr lang="el-GR" dirty="0"/>
              <a:t>επικοινωνία</a:t>
            </a:r>
            <a:endParaRPr lang="en-US" dirty="0"/>
          </a:p>
          <a:p>
            <a:r>
              <a:rPr lang="el-GR" dirty="0"/>
              <a:t>Δικτυακή Νοημοσύνη: Θα πρέπει το δίκτυο να έχει μηχανισμούς μάθησης, ώστε να προσαρμόζεται ανάλογα με την κατάσταση του (π.χ. ανάλογα με το πλήθος χρηστών ή το </a:t>
            </a:r>
            <a:r>
              <a:rPr lang="en-US" dirty="0"/>
              <a:t>QoS</a:t>
            </a:r>
            <a:r>
              <a:rPr lang="el-GR" dirty="0"/>
              <a:t>)</a:t>
            </a:r>
          </a:p>
        </p:txBody>
      </p:sp>
    </p:spTree>
    <p:extLst>
      <p:ext uri="{BB962C8B-B14F-4D97-AF65-F5344CB8AC3E}">
        <p14:creationId xmlns:p14="http://schemas.microsoft.com/office/powerpoint/2010/main" val="1868306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Τι περιμένουμε;</a:t>
            </a:r>
            <a:r>
              <a:rPr lang="en-US" dirty="0"/>
              <a:t> (2/4)</a:t>
            </a:r>
          </a:p>
        </p:txBody>
      </p:sp>
      <p:sp>
        <p:nvSpPr>
          <p:cNvPr id="3" name="Content Placeholder 2"/>
          <p:cNvSpPr>
            <a:spLocks noGrp="1"/>
          </p:cNvSpPr>
          <p:nvPr>
            <p:ph idx="1"/>
          </p:nvPr>
        </p:nvSpPr>
        <p:spPr/>
        <p:txBody>
          <a:bodyPr>
            <a:normAutofit fontScale="92500" lnSpcReduction="10000"/>
          </a:bodyPr>
          <a:lstStyle/>
          <a:p>
            <a:r>
              <a:rPr lang="en-US" dirty="0"/>
              <a:t>Spectrum allocation: </a:t>
            </a:r>
            <a:r>
              <a:rPr lang="el-GR" dirty="0"/>
              <a:t>Το αξιοποιούμενο φάσμα συχνοτήτων θα μπορεί να εναλλάξει βάσει των απαιτήσεων επικοινωνίας	</a:t>
            </a:r>
          </a:p>
          <a:p>
            <a:pPr lvl="1"/>
            <a:r>
              <a:rPr lang="el-GR" dirty="0"/>
              <a:t>Όπως είδαμε στο </a:t>
            </a:r>
            <a:r>
              <a:rPr lang="en-US" dirty="0"/>
              <a:t>5G </a:t>
            </a:r>
            <a:r>
              <a:rPr lang="el-GR" dirty="0"/>
              <a:t>οι χρησιμοποιούμενες συχνότητες επηρεάζουν τις ταχύτητες μετάδοσης</a:t>
            </a:r>
          </a:p>
          <a:p>
            <a:r>
              <a:rPr lang="el-GR" dirty="0"/>
              <a:t>Θα επιτρέψει νέου είδους επικοινωνίες όπως το </a:t>
            </a:r>
            <a:r>
              <a:rPr lang="en-US" dirty="0"/>
              <a:t>3D video/Holographic </a:t>
            </a:r>
          </a:p>
          <a:p>
            <a:r>
              <a:rPr lang="el-GR" dirty="0"/>
              <a:t>Ενεργειακά οφέλη: Αναμένεται να φέρει μεγάλη εξοικονόμηση στην κατανάλωση ενέργειας</a:t>
            </a:r>
          </a:p>
        </p:txBody>
      </p:sp>
    </p:spTree>
    <p:extLst>
      <p:ext uri="{BB962C8B-B14F-4D97-AF65-F5344CB8AC3E}">
        <p14:creationId xmlns:p14="http://schemas.microsoft.com/office/powerpoint/2010/main" val="35250351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Τι περιμένουμε;</a:t>
            </a:r>
            <a:r>
              <a:rPr lang="en-US" dirty="0"/>
              <a:t> (3/4)</a:t>
            </a:r>
          </a:p>
        </p:txBody>
      </p:sp>
      <p:sp>
        <p:nvSpPr>
          <p:cNvPr id="3" name="Content Placeholder 2"/>
          <p:cNvSpPr>
            <a:spLocks noGrp="1"/>
          </p:cNvSpPr>
          <p:nvPr>
            <p:ph idx="1"/>
          </p:nvPr>
        </p:nvSpPr>
        <p:spPr/>
        <p:txBody>
          <a:bodyPr>
            <a:normAutofit fontScale="92500" lnSpcReduction="20000"/>
          </a:bodyPr>
          <a:lstStyle/>
          <a:p>
            <a:r>
              <a:rPr lang="el-GR" dirty="0" err="1"/>
              <a:t>Ιδιωτικότητα</a:t>
            </a:r>
            <a:r>
              <a:rPr lang="el-GR" dirty="0"/>
              <a:t> και διαχείριση δεδομένων:</a:t>
            </a:r>
          </a:p>
          <a:p>
            <a:pPr lvl="1"/>
            <a:r>
              <a:rPr lang="el-GR" dirty="0"/>
              <a:t>Το δίκτυο θα πρέπει να είναι σε θέση να διαχειριστεί τα δεδομένα των χρηστών. Οι νέες τεχνολογίες μπορούν να προσφέρουν καλύτερες μεθόδους κρυπτογράφησης και μηχανισμούς ασφάλειας</a:t>
            </a:r>
          </a:p>
          <a:p>
            <a:r>
              <a:rPr lang="el-GR" dirty="0"/>
              <a:t>Ασφάλεια: Με την άνοδο του </a:t>
            </a:r>
            <a:r>
              <a:rPr lang="en-US" dirty="0"/>
              <a:t>IoT, </a:t>
            </a:r>
            <a:r>
              <a:rPr lang="el-GR" dirty="0"/>
              <a:t>τα μεταδιδόμενα δεδομένα θα αφορούν πολύ συχνά την ίδια την υποδομή του δικτύου. Έτσι είναι επιτακτική ή έρευνα για την βελτίωση της ασφαλούς και σωστής μετάδοσης των δεδομένων</a:t>
            </a:r>
          </a:p>
        </p:txBody>
      </p:sp>
    </p:spTree>
    <p:extLst>
      <p:ext uri="{BB962C8B-B14F-4D97-AF65-F5344CB8AC3E}">
        <p14:creationId xmlns:p14="http://schemas.microsoft.com/office/powerpoint/2010/main" val="29123289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Τι περιμένουμε;</a:t>
            </a:r>
            <a:r>
              <a:rPr lang="en-US" dirty="0"/>
              <a:t> (4/4)</a:t>
            </a:r>
          </a:p>
        </p:txBody>
      </p:sp>
      <p:sp>
        <p:nvSpPr>
          <p:cNvPr id="3" name="Content Placeholder 2"/>
          <p:cNvSpPr>
            <a:spLocks noGrp="1"/>
          </p:cNvSpPr>
          <p:nvPr>
            <p:ph idx="1"/>
          </p:nvPr>
        </p:nvSpPr>
        <p:spPr/>
        <p:txBody>
          <a:bodyPr>
            <a:normAutofit/>
          </a:bodyPr>
          <a:lstStyle/>
          <a:p>
            <a:r>
              <a:rPr lang="el-GR" dirty="0"/>
              <a:t>Έκρηξη στο πλήθος ιδιωτικών δικτύων:</a:t>
            </a:r>
          </a:p>
          <a:p>
            <a:pPr lvl="1"/>
            <a:r>
              <a:rPr lang="el-GR" dirty="0"/>
              <a:t>Όπως έχει ήδη ξεκινήσει από τις τεχνολογίες </a:t>
            </a:r>
            <a:r>
              <a:rPr lang="en-US" dirty="0"/>
              <a:t>SDN/NFV</a:t>
            </a:r>
            <a:r>
              <a:rPr lang="el-GR" dirty="0"/>
              <a:t>, το δίκτυο θα πρέπει να προσαρμόζεται στις ανάγκες των χρηστών και του δικτύου ανεξάρτητα από την υπάρχουσα υποδομή</a:t>
            </a:r>
          </a:p>
          <a:p>
            <a:r>
              <a:rPr lang="el-GR" dirty="0"/>
              <a:t>Μεγάλη αύξηση εφαρμογών που να αξιοποιούν επαυξημένη/εικονική πραγματικότητα</a:t>
            </a:r>
          </a:p>
        </p:txBody>
      </p:sp>
    </p:spTree>
    <p:extLst>
      <p:ext uri="{BB962C8B-B14F-4D97-AF65-F5344CB8AC3E}">
        <p14:creationId xmlns:p14="http://schemas.microsoft.com/office/powerpoint/2010/main" val="2437257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normAutofit fontScale="90000"/>
          </a:bodyPr>
          <a:lstStyle/>
          <a:p>
            <a:r>
              <a:rPr lang="el-GR" sz="4400" dirty="0"/>
              <a:t>Κινητά Δίκτυα Επόμενης Γενιάς</a:t>
            </a:r>
            <a:r>
              <a:rPr lang="en-US" sz="4400" dirty="0"/>
              <a:t> (</a:t>
            </a:r>
            <a:r>
              <a:rPr lang="el-GR" sz="4400" dirty="0"/>
              <a:t>Μέρος 2</a:t>
            </a:r>
            <a:r>
              <a:rPr lang="en-US" sz="4400" dirty="0"/>
              <a:t>)</a:t>
            </a:r>
          </a:p>
        </p:txBody>
      </p:sp>
    </p:spTree>
    <p:extLst>
      <p:ext uri="{BB962C8B-B14F-4D97-AF65-F5344CB8AC3E}">
        <p14:creationId xmlns:p14="http://schemas.microsoft.com/office/powerpoint/2010/main" val="4154425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Χαρακτηριστικά</a:t>
            </a:r>
            <a:r>
              <a:rPr lang="en-US" dirty="0"/>
              <a:t> (1/3)</a:t>
            </a:r>
          </a:p>
        </p:txBody>
      </p:sp>
      <p:sp>
        <p:nvSpPr>
          <p:cNvPr id="3" name="Content Placeholder 2"/>
          <p:cNvSpPr>
            <a:spLocks noGrp="1"/>
          </p:cNvSpPr>
          <p:nvPr>
            <p:ph idx="1"/>
          </p:nvPr>
        </p:nvSpPr>
        <p:spPr/>
        <p:txBody>
          <a:bodyPr>
            <a:normAutofit lnSpcReduction="10000"/>
          </a:bodyPr>
          <a:lstStyle/>
          <a:p>
            <a:r>
              <a:rPr lang="el-GR" dirty="0"/>
              <a:t>Συχνότητα λειτουργίας:</a:t>
            </a:r>
          </a:p>
          <a:p>
            <a:pPr lvl="1"/>
            <a:r>
              <a:rPr lang="el-GR" dirty="0"/>
              <a:t>Αναμένεται να αξιοποιηθούν συχνότητες στο εύρος από 100 </a:t>
            </a:r>
            <a:r>
              <a:rPr lang="en-US" dirty="0"/>
              <a:t>GHz </a:t>
            </a:r>
            <a:r>
              <a:rPr lang="el-GR" dirty="0"/>
              <a:t>έως και 10 </a:t>
            </a:r>
            <a:r>
              <a:rPr lang="en-US" dirty="0"/>
              <a:t>THz</a:t>
            </a:r>
          </a:p>
          <a:p>
            <a:pPr lvl="1"/>
            <a:r>
              <a:rPr lang="el-GR" dirty="0"/>
              <a:t>Παράγοντες όπως απώλειες κατά τη διάδοση (</a:t>
            </a:r>
            <a:r>
              <a:rPr lang="en-US" dirty="0"/>
              <a:t>propagation loss</a:t>
            </a:r>
            <a:r>
              <a:rPr lang="el-GR" dirty="0"/>
              <a:t>)</a:t>
            </a:r>
            <a:r>
              <a:rPr lang="en-US" dirty="0"/>
              <a:t>, </a:t>
            </a:r>
            <a:r>
              <a:rPr lang="el-GR" dirty="0"/>
              <a:t>απορρόφηση (</a:t>
            </a:r>
            <a:r>
              <a:rPr lang="en-US" dirty="0"/>
              <a:t>molecular absorption</a:t>
            </a:r>
            <a:r>
              <a:rPr lang="el-GR" dirty="0"/>
              <a:t>), απώλειες κατά τη διείσδυση σε επιφάνειες (</a:t>
            </a:r>
            <a:r>
              <a:rPr lang="en-US" dirty="0"/>
              <a:t>penetration loss</a:t>
            </a:r>
            <a:r>
              <a:rPr lang="el-GR" dirty="0"/>
              <a:t>)</a:t>
            </a:r>
            <a:r>
              <a:rPr lang="en-US" dirty="0"/>
              <a:t> </a:t>
            </a:r>
            <a:r>
              <a:rPr lang="el-GR" dirty="0"/>
              <a:t>και οι προκλήσεις από μηχανική άποψη (υποδομές-κεραίες και κατασκευή κυκλωμάτων, δυνατότητα υλοποίησης)</a:t>
            </a:r>
          </a:p>
        </p:txBody>
      </p:sp>
    </p:spTree>
    <p:extLst>
      <p:ext uri="{BB962C8B-B14F-4D97-AF65-F5344CB8AC3E}">
        <p14:creationId xmlns:p14="http://schemas.microsoft.com/office/powerpoint/2010/main" val="3653258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Χαρακτηριστικά</a:t>
            </a:r>
            <a:r>
              <a:rPr lang="en-US" dirty="0"/>
              <a:t> (2/3)</a:t>
            </a:r>
          </a:p>
        </p:txBody>
      </p:sp>
      <p:sp>
        <p:nvSpPr>
          <p:cNvPr id="3" name="Content Placeholder 2"/>
          <p:cNvSpPr>
            <a:spLocks noGrp="1"/>
          </p:cNvSpPr>
          <p:nvPr>
            <p:ph idx="1"/>
          </p:nvPr>
        </p:nvSpPr>
        <p:spPr/>
        <p:txBody>
          <a:bodyPr>
            <a:normAutofit lnSpcReduction="10000"/>
          </a:bodyPr>
          <a:lstStyle/>
          <a:p>
            <a:r>
              <a:rPr lang="el-GR" dirty="0"/>
              <a:t>Οι ταχύτητες αναμένεται να είναι σαφώς καλύτερες από αυτές του </a:t>
            </a:r>
            <a:r>
              <a:rPr lang="en-US" dirty="0"/>
              <a:t>5G </a:t>
            </a:r>
            <a:r>
              <a:rPr lang="el-GR" dirty="0"/>
              <a:t>ακόμα και με την αξιοποίηση της τεχνολογίας </a:t>
            </a:r>
            <a:r>
              <a:rPr lang="en-US" dirty="0" err="1"/>
              <a:t>mmWave</a:t>
            </a:r>
            <a:endParaRPr lang="el-GR" dirty="0"/>
          </a:p>
          <a:p>
            <a:pPr lvl="1"/>
            <a:r>
              <a:rPr lang="el-GR" dirty="0"/>
              <a:t>Για τον περιορισμό των μειονεκτημάτων του </a:t>
            </a:r>
            <a:r>
              <a:rPr lang="en-US" dirty="0" err="1"/>
              <a:t>mmWave</a:t>
            </a:r>
            <a:r>
              <a:rPr lang="en-US" dirty="0"/>
              <a:t> </a:t>
            </a:r>
            <a:r>
              <a:rPr lang="el-GR" dirty="0"/>
              <a:t>μπορούν να χρησιμοποιηθούν κατευθυνόμενες κεραίες (</a:t>
            </a:r>
            <a:r>
              <a:rPr lang="en-US" dirty="0"/>
              <a:t>directional antennas</a:t>
            </a:r>
            <a:r>
              <a:rPr lang="el-GR" dirty="0"/>
              <a:t>)</a:t>
            </a:r>
            <a:endParaRPr lang="en-US" dirty="0"/>
          </a:p>
          <a:p>
            <a:pPr lvl="1"/>
            <a:r>
              <a:rPr lang="el-GR" dirty="0"/>
              <a:t>Ακόμα και η ευαισθησία των υψηλών συχνοτήτων στο να διαπερνούν κτίρια μπορεί να αξιοποιηθεί για την βελτίωση σημάτων που θα χρησιμοποιούνται σε εσωτερικούς χώρους</a:t>
            </a:r>
          </a:p>
        </p:txBody>
      </p:sp>
    </p:spTree>
    <p:extLst>
      <p:ext uri="{BB962C8B-B14F-4D97-AF65-F5344CB8AC3E}">
        <p14:creationId xmlns:p14="http://schemas.microsoft.com/office/powerpoint/2010/main" val="2956033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Χαρακτηριστικά</a:t>
            </a:r>
            <a:r>
              <a:rPr lang="en-US" dirty="0"/>
              <a:t> (3/3)</a:t>
            </a:r>
          </a:p>
        </p:txBody>
      </p:sp>
      <p:sp>
        <p:nvSpPr>
          <p:cNvPr id="3" name="Content Placeholder 2"/>
          <p:cNvSpPr>
            <a:spLocks noGrp="1"/>
          </p:cNvSpPr>
          <p:nvPr>
            <p:ph idx="1"/>
          </p:nvPr>
        </p:nvSpPr>
        <p:spPr/>
        <p:txBody>
          <a:bodyPr>
            <a:normAutofit fontScale="92500"/>
          </a:bodyPr>
          <a:lstStyle/>
          <a:p>
            <a:r>
              <a:rPr lang="en-US" dirty="0"/>
              <a:t>User-centric </a:t>
            </a:r>
            <a:r>
              <a:rPr lang="el-GR" dirty="0"/>
              <a:t>αρχιτεκτονική: </a:t>
            </a:r>
          </a:p>
          <a:p>
            <a:pPr lvl="1"/>
            <a:r>
              <a:rPr lang="el-GR" dirty="0"/>
              <a:t>Εδώ θα αξιοποιείται η Μηχανική Μάθηση έτσι ώστε το δίκτυο να είναι σε θέση να λαμβάνει αποφάσεις με βάση τα αποτελέσματα προηγούμενων διεργασιών, χωρίς αυτό να προσθέτει πολυπλοκότητα στο δίκτυο. Οι αποφάσεις πρέπει να γίνονται σε πραγματικό χρόνο, χωρίς χρονικές επιβαρύνσεις (</a:t>
            </a:r>
            <a:r>
              <a:rPr lang="en-US" dirty="0"/>
              <a:t>communication overhead</a:t>
            </a:r>
            <a:r>
              <a:rPr lang="el-GR" dirty="0"/>
              <a:t>)</a:t>
            </a:r>
            <a:r>
              <a:rPr lang="en-US" dirty="0"/>
              <a:t> </a:t>
            </a:r>
            <a:r>
              <a:rPr lang="el-GR" dirty="0"/>
              <a:t>και με χαμηλή καθυστέρηση (</a:t>
            </a:r>
            <a:r>
              <a:rPr lang="en-US" dirty="0"/>
              <a:t>latency</a:t>
            </a:r>
            <a:r>
              <a:rPr lang="el-GR" dirty="0"/>
              <a:t>)</a:t>
            </a:r>
            <a:r>
              <a:rPr lang="en-US" dirty="0"/>
              <a:t>. </a:t>
            </a:r>
            <a:r>
              <a:rPr lang="el-GR" dirty="0"/>
              <a:t>Τα δίκτυα θα πρέπει να βελτιστοποιούν το </a:t>
            </a:r>
            <a:r>
              <a:rPr lang="en-US" dirty="0"/>
              <a:t>QoS </a:t>
            </a:r>
            <a:r>
              <a:rPr lang="el-GR" dirty="0"/>
              <a:t>βάσει των απαιτήσεων των χρηστών </a:t>
            </a:r>
          </a:p>
        </p:txBody>
      </p:sp>
    </p:spTree>
    <p:extLst>
      <p:ext uri="{BB962C8B-B14F-4D97-AF65-F5344CB8AC3E}">
        <p14:creationId xmlns:p14="http://schemas.microsoft.com/office/powerpoint/2010/main" val="2416043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6G</a:t>
            </a:r>
            <a:r>
              <a:rPr lang="el-GR" dirty="0"/>
              <a:t> – Γενικά</a:t>
            </a:r>
            <a:endParaRPr lang="en-US" dirty="0"/>
          </a:p>
        </p:txBody>
      </p:sp>
      <p:sp>
        <p:nvSpPr>
          <p:cNvPr id="3" name="Content Placeholder 2"/>
          <p:cNvSpPr>
            <a:spLocks noGrp="1"/>
          </p:cNvSpPr>
          <p:nvPr>
            <p:ph idx="1"/>
          </p:nvPr>
        </p:nvSpPr>
        <p:spPr/>
        <p:txBody>
          <a:bodyPr>
            <a:normAutofit lnSpcReduction="10000"/>
          </a:bodyPr>
          <a:lstStyle/>
          <a:p>
            <a:r>
              <a:rPr lang="el-GR" dirty="0"/>
              <a:t>Όπως όλες οι γενιές δικτύων το 6</a:t>
            </a:r>
            <a:r>
              <a:rPr lang="en-US" dirty="0"/>
              <a:t>G </a:t>
            </a:r>
            <a:r>
              <a:rPr lang="el-GR" dirty="0"/>
              <a:t>αναμένεται να υλοποιηθεί και να κυριαρχήσει με το πέρας του </a:t>
            </a:r>
            <a:r>
              <a:rPr lang="en-US" dirty="0"/>
              <a:t>5G </a:t>
            </a:r>
            <a:r>
              <a:rPr lang="el-GR" dirty="0"/>
              <a:t>περίπου το 2030</a:t>
            </a:r>
          </a:p>
          <a:p>
            <a:r>
              <a:rPr lang="el-GR" dirty="0"/>
              <a:t>Ήδη μεγάλες εταιρίες τηλεπικοινωνιών έχουν αρχίσει να στρέφουν το ενδιαφέρον τους σε αυτή την τεχνολογία</a:t>
            </a:r>
          </a:p>
          <a:p>
            <a:r>
              <a:rPr lang="el-GR" dirty="0"/>
              <a:t>Ήδη έχει αρχίσει να γίνεται προσπάθεια αδειοδότησης ακόμα υψηλότερων συχνοτήτων</a:t>
            </a:r>
          </a:p>
        </p:txBody>
      </p:sp>
    </p:spTree>
    <p:extLst>
      <p:ext uri="{BB962C8B-B14F-4D97-AF65-F5344CB8AC3E}">
        <p14:creationId xmlns:p14="http://schemas.microsoft.com/office/powerpoint/2010/main" val="27015787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Έρευνα</a:t>
            </a:r>
            <a:endParaRPr lang="en-US" dirty="0"/>
          </a:p>
        </p:txBody>
      </p:sp>
      <p:sp>
        <p:nvSpPr>
          <p:cNvPr id="3" name="Content Placeholder 2"/>
          <p:cNvSpPr>
            <a:spLocks noGrp="1"/>
          </p:cNvSpPr>
          <p:nvPr>
            <p:ph idx="1"/>
          </p:nvPr>
        </p:nvSpPr>
        <p:spPr/>
        <p:txBody>
          <a:bodyPr>
            <a:normAutofit fontScale="92500"/>
          </a:bodyPr>
          <a:lstStyle/>
          <a:p>
            <a:r>
              <a:rPr lang="el-GR" dirty="0"/>
              <a:t>Η έρευνα έχει δρομολογηθεί κυρίως μέσα από κοινοπραξίες δημόσιου και ιδιωτικού τομέα</a:t>
            </a:r>
          </a:p>
          <a:p>
            <a:r>
              <a:rPr lang="el-GR" dirty="0"/>
              <a:t>Συνεργασίες εταιρειών με ακαδημαϊκούς φορείς και την αρωγή κυβερνήσεων έχουν σχηματιστεί ανά τον κόσμο με στόχο την ανάπτυξη των νέων τεχνολογιών</a:t>
            </a:r>
          </a:p>
          <a:p>
            <a:r>
              <a:rPr lang="el-GR" dirty="0"/>
              <a:t>Η Ευρωπαϊκή Ένωση έχει χρηματοδοτήσει και συνεχίζει να χρηματοδοτεί πολλαπλά τέτοια ερευνητικά έργα</a:t>
            </a:r>
            <a:endParaRPr lang="en-US" dirty="0"/>
          </a:p>
        </p:txBody>
      </p:sp>
    </p:spTree>
    <p:extLst>
      <p:ext uri="{BB962C8B-B14F-4D97-AF65-F5344CB8AC3E}">
        <p14:creationId xmlns:p14="http://schemas.microsoft.com/office/powerpoint/2010/main" val="32576862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Σύντομη ανασκόπηση</a:t>
            </a:r>
            <a:endParaRPr lang="el-GR" dirty="0"/>
          </a:p>
        </p:txBody>
      </p:sp>
      <p:sp>
        <p:nvSpPr>
          <p:cNvPr id="5" name="Θέση περιεχομένου 4"/>
          <p:cNvSpPr>
            <a:spLocks noGrp="1"/>
          </p:cNvSpPr>
          <p:nvPr>
            <p:ph idx="1"/>
          </p:nvPr>
        </p:nvSpPr>
        <p:spPr/>
        <p:txBody>
          <a:bodyPr>
            <a:normAutofit/>
          </a:bodyPr>
          <a:lstStyle/>
          <a:p>
            <a:pPr lvl="0">
              <a:lnSpc>
                <a:spcPct val="90000"/>
              </a:lnSpc>
            </a:pPr>
            <a:r>
              <a:rPr lang="el-GR" altLang="en-US" dirty="0">
                <a:solidFill>
                  <a:prstClr val="black"/>
                </a:solidFill>
              </a:rPr>
              <a:t>5</a:t>
            </a:r>
            <a:r>
              <a:rPr lang="en-US" altLang="en-US" dirty="0">
                <a:solidFill>
                  <a:prstClr val="black"/>
                </a:solidFill>
              </a:rPr>
              <a:t>G</a:t>
            </a:r>
            <a:endParaRPr lang="el-GR" altLang="en-US" dirty="0">
              <a:solidFill>
                <a:prstClr val="black"/>
              </a:solidFill>
            </a:endParaRPr>
          </a:p>
          <a:p>
            <a:pPr>
              <a:lnSpc>
                <a:spcPct val="90000"/>
              </a:lnSpc>
            </a:pPr>
            <a:r>
              <a:rPr lang="en-US" altLang="en-US" dirty="0" err="1">
                <a:solidFill>
                  <a:prstClr val="black"/>
                </a:solidFill>
              </a:rPr>
              <a:t>mmWave</a:t>
            </a:r>
            <a:endParaRPr lang="en-US" altLang="en-US" dirty="0">
              <a:solidFill>
                <a:prstClr val="black"/>
              </a:solidFill>
            </a:endParaRPr>
          </a:p>
          <a:p>
            <a:pPr>
              <a:lnSpc>
                <a:spcPct val="90000"/>
              </a:lnSpc>
            </a:pPr>
            <a:r>
              <a:rPr lang="en-US" altLang="en-US" dirty="0">
                <a:solidFill>
                  <a:prstClr val="black"/>
                </a:solidFill>
              </a:rPr>
              <a:t>Cognitive radio</a:t>
            </a:r>
          </a:p>
          <a:p>
            <a:pPr>
              <a:lnSpc>
                <a:spcPct val="90000"/>
              </a:lnSpc>
            </a:pPr>
            <a:r>
              <a:rPr lang="en-US" altLang="en-US" dirty="0">
                <a:solidFill>
                  <a:prstClr val="black"/>
                </a:solidFill>
              </a:rPr>
              <a:t>Network slicing</a:t>
            </a:r>
          </a:p>
          <a:p>
            <a:pPr>
              <a:lnSpc>
                <a:spcPct val="90000"/>
              </a:lnSpc>
            </a:pPr>
            <a:r>
              <a:rPr lang="en-US" altLang="en-US" dirty="0">
                <a:solidFill>
                  <a:prstClr val="black"/>
                </a:solidFill>
              </a:rPr>
              <a:t>5G and Beyond</a:t>
            </a:r>
          </a:p>
          <a:p>
            <a:pPr>
              <a:lnSpc>
                <a:spcPct val="90000"/>
              </a:lnSpc>
            </a:pPr>
            <a:r>
              <a:rPr lang="en-US" altLang="en-US" dirty="0">
                <a:solidFill>
                  <a:prstClr val="black"/>
                </a:solidFill>
              </a:rPr>
              <a:t>6G</a:t>
            </a:r>
          </a:p>
        </p:txBody>
      </p:sp>
    </p:spTree>
    <p:extLst>
      <p:ext uri="{BB962C8B-B14F-4D97-AF65-F5344CB8AC3E}">
        <p14:creationId xmlns:p14="http://schemas.microsoft.com/office/powerpoint/2010/main" val="2834887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Βιβλιογραφία (1/2)</a:t>
            </a:r>
          </a:p>
        </p:txBody>
      </p:sp>
      <p:sp>
        <p:nvSpPr>
          <p:cNvPr id="5" name="Θέση περιεχομένου 4"/>
          <p:cNvSpPr>
            <a:spLocks noGrp="1"/>
          </p:cNvSpPr>
          <p:nvPr>
            <p:ph idx="1"/>
          </p:nvPr>
        </p:nvSpPr>
        <p:spPr/>
        <p:txBody>
          <a:bodyPr>
            <a:normAutofit/>
          </a:bodyPr>
          <a:lstStyle/>
          <a:p>
            <a:r>
              <a:rPr lang="el-GR" dirty="0"/>
              <a:t>Σημειώσεις μαθήματος (Κεφάλαιο </a:t>
            </a:r>
            <a:r>
              <a:rPr lang="en-US" dirty="0"/>
              <a:t>6</a:t>
            </a:r>
            <a:r>
              <a:rPr lang="el-GR" dirty="0"/>
              <a:t>)</a:t>
            </a:r>
          </a:p>
          <a:p>
            <a:r>
              <a:rPr lang="el-GR" dirty="0"/>
              <a:t>Βιβλία:</a:t>
            </a:r>
          </a:p>
          <a:p>
            <a:pPr lvl="1"/>
            <a:r>
              <a:rPr lang="en-US"/>
              <a:t>Data </a:t>
            </a:r>
            <a:r>
              <a:rPr lang="en-US" dirty="0"/>
              <a:t>and Computer Communications, William Stallings</a:t>
            </a:r>
            <a:endParaRPr lang="el-GR" dirty="0"/>
          </a:p>
          <a:p>
            <a:pPr lvl="1"/>
            <a:r>
              <a:rPr lang="en-US" dirty="0"/>
              <a:t> 4G: LTE/LTE-Advanced for Mobile Broadband</a:t>
            </a:r>
            <a:r>
              <a:rPr lang="el-GR" dirty="0"/>
              <a:t>, </a:t>
            </a:r>
            <a:r>
              <a:rPr lang="en-US" dirty="0" err="1"/>
              <a:t>Dahlman</a:t>
            </a:r>
            <a:r>
              <a:rPr lang="en-US" dirty="0"/>
              <a:t> E., </a:t>
            </a:r>
            <a:r>
              <a:rPr lang="en-US" dirty="0" err="1"/>
              <a:t>Parkvall</a:t>
            </a:r>
            <a:r>
              <a:rPr lang="en-US" dirty="0"/>
              <a:t> S., </a:t>
            </a:r>
            <a:r>
              <a:rPr lang="en-US" dirty="0" err="1"/>
              <a:t>Skold</a:t>
            </a:r>
            <a:r>
              <a:rPr lang="en-US" dirty="0"/>
              <a:t> J.</a:t>
            </a:r>
            <a:endParaRPr lang="el-GR" dirty="0"/>
          </a:p>
          <a:p>
            <a:pPr lvl="1"/>
            <a:r>
              <a:rPr lang="en-US" dirty="0"/>
              <a:t>Long Term Evolution: 3GPP LTE Radio and Cellular Technology</a:t>
            </a:r>
            <a:r>
              <a:rPr lang="el-GR" dirty="0"/>
              <a:t>, </a:t>
            </a:r>
            <a:r>
              <a:rPr lang="en-US" dirty="0" err="1"/>
              <a:t>Furht</a:t>
            </a:r>
            <a:r>
              <a:rPr lang="en-US" dirty="0"/>
              <a:t> B., </a:t>
            </a:r>
            <a:r>
              <a:rPr lang="en-US" dirty="0" err="1"/>
              <a:t>Ahson</a:t>
            </a:r>
            <a:r>
              <a:rPr lang="en-US" dirty="0"/>
              <a:t> S.</a:t>
            </a:r>
            <a:endParaRPr lang="el-GR" dirty="0"/>
          </a:p>
        </p:txBody>
      </p:sp>
    </p:spTree>
    <p:extLst>
      <p:ext uri="{BB962C8B-B14F-4D97-AF65-F5344CB8AC3E}">
        <p14:creationId xmlns:p14="http://schemas.microsoft.com/office/powerpoint/2010/main" val="2834887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Βιβλιογραφία (2/2)</a:t>
            </a:r>
            <a:endParaRPr lang="el-GR" dirty="0"/>
          </a:p>
        </p:txBody>
      </p:sp>
      <p:sp>
        <p:nvSpPr>
          <p:cNvPr id="5" name="Θέση περιεχομένου 4"/>
          <p:cNvSpPr>
            <a:spLocks noGrp="1"/>
          </p:cNvSpPr>
          <p:nvPr>
            <p:ph idx="1"/>
          </p:nvPr>
        </p:nvSpPr>
        <p:spPr/>
        <p:txBody>
          <a:bodyPr>
            <a:normAutofit fontScale="70000" lnSpcReduction="20000"/>
          </a:bodyPr>
          <a:lstStyle/>
          <a:p>
            <a:r>
              <a:rPr lang="en-US" dirty="0"/>
              <a:t>Links</a:t>
            </a:r>
            <a:r>
              <a:rPr lang="el-GR" dirty="0"/>
              <a:t>:</a:t>
            </a:r>
            <a:endParaRPr lang="en-US" dirty="0"/>
          </a:p>
          <a:p>
            <a:pPr lvl="1"/>
            <a:r>
              <a:rPr lang="en-US">
                <a:hlinkClick r:id="rId3"/>
              </a:rPr>
              <a:t>http://telematics.upatras.gr/telematics/bouras/undergraduate-courses/euruzwnikes-texnologies?language=el</a:t>
            </a:r>
            <a:r>
              <a:rPr lang="en-US"/>
              <a:t> (</a:t>
            </a:r>
            <a:r>
              <a:rPr lang="el-GR" dirty="0"/>
              <a:t>Δικτυακός τόπος μαθήματος</a:t>
            </a:r>
            <a:r>
              <a:rPr lang="en-US" dirty="0"/>
              <a:t>)</a:t>
            </a:r>
          </a:p>
          <a:p>
            <a:pPr lvl="1"/>
            <a:r>
              <a:rPr lang="en-US" dirty="0">
                <a:hlinkClick r:id="rId4"/>
              </a:rPr>
              <a:t>http://www.3gpp.org/specifications/67-releases</a:t>
            </a:r>
            <a:r>
              <a:rPr lang="en-US" dirty="0"/>
              <a:t>  (</a:t>
            </a:r>
            <a:r>
              <a:rPr lang="el-GR" dirty="0"/>
              <a:t>Προδιαγραφές εκδόσεων </a:t>
            </a:r>
            <a:r>
              <a:rPr lang="en-US" dirty="0"/>
              <a:t>LTE/LTE-A)</a:t>
            </a:r>
            <a:endParaRPr lang="el-GR" dirty="0"/>
          </a:p>
          <a:p>
            <a:pPr lvl="1"/>
            <a:r>
              <a:rPr lang="en-US" dirty="0">
                <a:hlinkClick r:id="rId5"/>
              </a:rPr>
              <a:t>https://www.metis2020.com/</a:t>
            </a:r>
            <a:r>
              <a:rPr lang="el-GR" dirty="0"/>
              <a:t> (Ο δικτυακός τόπος του ερευνητικού έργου </a:t>
            </a:r>
            <a:r>
              <a:rPr lang="en-US" dirty="0"/>
              <a:t>METIS</a:t>
            </a:r>
            <a:r>
              <a:rPr lang="el-GR" dirty="0"/>
              <a:t>)</a:t>
            </a:r>
            <a:endParaRPr lang="en-US" dirty="0"/>
          </a:p>
          <a:p>
            <a:pPr lvl="1"/>
            <a:r>
              <a:rPr lang="en-US" dirty="0">
                <a:hlinkClick r:id="rId6"/>
              </a:rPr>
              <a:t>http://www.huawei.com/ilink/en/download/HW_314849</a:t>
            </a:r>
            <a:r>
              <a:rPr lang="en-US" dirty="0"/>
              <a:t> (</a:t>
            </a:r>
            <a:r>
              <a:rPr lang="el-GR" dirty="0"/>
              <a:t>Ανάλυση κύριων προβληματισμών πάνω στο </a:t>
            </a:r>
            <a:r>
              <a:rPr lang="en-US" dirty="0"/>
              <a:t>5G</a:t>
            </a:r>
            <a:r>
              <a:rPr lang="el-GR" dirty="0"/>
              <a:t> από την εταιρεία </a:t>
            </a:r>
            <a:r>
              <a:rPr lang="en-US" dirty="0"/>
              <a:t>Huawei)</a:t>
            </a:r>
          </a:p>
          <a:p>
            <a:pPr lvl="1"/>
            <a:r>
              <a:rPr lang="en-US" dirty="0">
                <a:hlinkClick r:id="rId7"/>
              </a:rPr>
              <a:t>http://5g-ppp.eu/</a:t>
            </a:r>
            <a:r>
              <a:rPr lang="en-US" dirty="0"/>
              <a:t> (</a:t>
            </a:r>
            <a:r>
              <a:rPr lang="el-GR" dirty="0"/>
              <a:t>Ο δικτυακός τόπος του ερευνητικού έργου </a:t>
            </a:r>
            <a:r>
              <a:rPr lang="en-US" dirty="0"/>
              <a:t>5G-Infrastructure-PPP)</a:t>
            </a:r>
            <a:endParaRPr lang="el-GR" dirty="0"/>
          </a:p>
          <a:p>
            <a:pPr lvl="1"/>
            <a:r>
              <a:rPr lang="el-GR" dirty="0">
                <a:hlinkClick r:id="rId8"/>
              </a:rPr>
              <a:t>5</a:t>
            </a:r>
            <a:r>
              <a:rPr lang="en-US" dirty="0">
                <a:hlinkClick r:id="rId8"/>
              </a:rPr>
              <a:t>G Italy</a:t>
            </a:r>
            <a:endParaRPr lang="en-US" dirty="0"/>
          </a:p>
        </p:txBody>
      </p:sp>
    </p:spTree>
    <p:extLst>
      <p:ext uri="{BB962C8B-B14F-4D97-AF65-F5344CB8AC3E}">
        <p14:creationId xmlns:p14="http://schemas.microsoft.com/office/powerpoint/2010/main" val="2235806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4156" y="2492896"/>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Στόχοι 5</a:t>
            </a:r>
            <a:r>
              <a:rPr lang="en-US" dirty="0"/>
              <a:t>G</a:t>
            </a:r>
          </a:p>
        </p:txBody>
      </p:sp>
      <p:sp>
        <p:nvSpPr>
          <p:cNvPr id="7" name="Content Placeholder 6"/>
          <p:cNvSpPr>
            <a:spLocks noGrp="1"/>
          </p:cNvSpPr>
          <p:nvPr>
            <p:ph idx="1"/>
          </p:nvPr>
        </p:nvSpPr>
        <p:spPr/>
        <p:txBody>
          <a:bodyPr>
            <a:normAutofit fontScale="92500" lnSpcReduction="10000"/>
          </a:bodyPr>
          <a:lstStyle/>
          <a:p>
            <a:r>
              <a:rPr lang="el-GR" dirty="0"/>
              <a:t>Η έλευση του 5</a:t>
            </a:r>
            <a:r>
              <a:rPr lang="en-US" dirty="0"/>
              <a:t>G</a:t>
            </a:r>
            <a:r>
              <a:rPr lang="el-GR" dirty="0"/>
              <a:t> αναμένεται να συμβάλει στη δημιουργία της παγκόσμιας συνδεδεμένης ψηφιακής κοινωνίας</a:t>
            </a:r>
          </a:p>
          <a:p>
            <a:r>
              <a:rPr lang="el-GR" dirty="0"/>
              <a:t>Αναμένεται να είναι η πρώτη γενιά δικτύων που θα υποστηρίξει ικανοποιητικά το </a:t>
            </a:r>
            <a:r>
              <a:rPr lang="en-US" dirty="0"/>
              <a:t>Internet of Things </a:t>
            </a:r>
            <a:r>
              <a:rPr lang="el-GR" dirty="0"/>
              <a:t>(</a:t>
            </a:r>
            <a:r>
              <a:rPr lang="en-US" dirty="0"/>
              <a:t>IoT</a:t>
            </a:r>
            <a:r>
              <a:rPr lang="el-GR" dirty="0"/>
              <a:t>)</a:t>
            </a:r>
            <a:r>
              <a:rPr lang="en-US" dirty="0"/>
              <a:t> </a:t>
            </a:r>
            <a:r>
              <a:rPr lang="el-GR" dirty="0"/>
              <a:t>και θα μπορεί να υποστηρίξει τεράστια πληθώρα συσκευών και αισθητήρων</a:t>
            </a:r>
          </a:p>
          <a:p>
            <a:r>
              <a:rPr lang="el-GR" dirty="0"/>
              <a:t>Οι νέες τεχνολογίες πρέπει να είναι ανθρωποκεντρικές διασυνδέοντας τους πάντες με τα πάντα</a:t>
            </a:r>
          </a:p>
        </p:txBody>
      </p:sp>
    </p:spTree>
    <p:extLst>
      <p:ext uri="{BB962C8B-B14F-4D97-AF65-F5344CB8AC3E}">
        <p14:creationId xmlns:p14="http://schemas.microsoft.com/office/powerpoint/2010/main" val="397739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Σενάρια χρήσης </a:t>
            </a:r>
            <a:r>
              <a:rPr lang="en-US" dirty="0"/>
              <a:t>5G</a:t>
            </a:r>
          </a:p>
        </p:txBody>
      </p:sp>
      <p:sp>
        <p:nvSpPr>
          <p:cNvPr id="3" name="Content Placeholder 2"/>
          <p:cNvSpPr>
            <a:spLocks noGrp="1"/>
          </p:cNvSpPr>
          <p:nvPr>
            <p:ph idx="1"/>
          </p:nvPr>
        </p:nvSpPr>
        <p:spPr/>
        <p:txBody>
          <a:bodyPr>
            <a:normAutofit/>
          </a:bodyPr>
          <a:lstStyle/>
          <a:p>
            <a:pPr marL="0" indent="0">
              <a:buNone/>
            </a:pPr>
            <a:r>
              <a:rPr lang="en-US" dirty="0"/>
              <a:t>(</a:t>
            </a:r>
            <a:r>
              <a:rPr lang="el-GR" dirty="0"/>
              <a:t>Σύμφωνα με την </a:t>
            </a:r>
            <a:r>
              <a:rPr lang="en-US" dirty="0">
                <a:hlinkClick r:id="rId2"/>
              </a:rPr>
              <a:t>Ericsson</a:t>
            </a:r>
            <a:r>
              <a:rPr lang="en-US" dirty="0"/>
              <a:t>)</a:t>
            </a:r>
          </a:p>
          <a:p>
            <a:r>
              <a:rPr lang="el-GR" dirty="0"/>
              <a:t>Ενεργειακή χρήση</a:t>
            </a:r>
          </a:p>
          <a:p>
            <a:r>
              <a:rPr lang="el-GR" dirty="0"/>
              <a:t>Δημόσια ασφάλεια</a:t>
            </a:r>
          </a:p>
          <a:p>
            <a:r>
              <a:rPr lang="el-GR" dirty="0"/>
              <a:t>Τομέας υγείας</a:t>
            </a:r>
            <a:r>
              <a:rPr lang="en-US" dirty="0"/>
              <a:t> (Healthcare)</a:t>
            </a:r>
            <a:endParaRPr lang="el-GR" dirty="0"/>
          </a:p>
          <a:p>
            <a:r>
              <a:rPr lang="el-GR" dirty="0"/>
              <a:t>Κατασκευές (</a:t>
            </a:r>
            <a:r>
              <a:rPr lang="en-US" dirty="0"/>
              <a:t>Manufacturing</a:t>
            </a:r>
            <a:r>
              <a:rPr lang="el-GR" dirty="0"/>
              <a:t>)</a:t>
            </a:r>
            <a:endParaRPr lang="en-US" dirty="0"/>
          </a:p>
        </p:txBody>
      </p:sp>
    </p:spTree>
    <p:extLst>
      <p:ext uri="{BB962C8B-B14F-4D97-AF65-F5344CB8AC3E}">
        <p14:creationId xmlns:p14="http://schemas.microsoft.com/office/powerpoint/2010/main" val="3349508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Σενάρια χρήσης </a:t>
            </a:r>
            <a:r>
              <a:rPr lang="en-US" dirty="0"/>
              <a:t>5G</a:t>
            </a:r>
          </a:p>
        </p:txBody>
      </p:sp>
      <p:sp>
        <p:nvSpPr>
          <p:cNvPr id="3" name="Content Placeholder 2"/>
          <p:cNvSpPr>
            <a:spLocks noGrp="1"/>
          </p:cNvSpPr>
          <p:nvPr>
            <p:ph idx="1"/>
          </p:nvPr>
        </p:nvSpPr>
        <p:spPr/>
        <p:txBody>
          <a:bodyPr>
            <a:normAutofit/>
          </a:bodyPr>
          <a:lstStyle/>
          <a:p>
            <a:r>
              <a:rPr lang="el-GR" dirty="0"/>
              <a:t>Ψυχαγωγία</a:t>
            </a:r>
          </a:p>
          <a:p>
            <a:r>
              <a:rPr lang="el-GR" dirty="0"/>
              <a:t>Αυτοκίνηση</a:t>
            </a:r>
          </a:p>
          <a:p>
            <a:r>
              <a:rPr lang="el-GR" dirty="0"/>
              <a:t>Αγροτική παραγωγή</a:t>
            </a:r>
          </a:p>
          <a:p>
            <a:r>
              <a:rPr lang="el-GR" dirty="0"/>
              <a:t>Δημόσιες Μεταφορές</a:t>
            </a:r>
          </a:p>
          <a:p>
            <a:r>
              <a:rPr lang="el-GR" dirty="0"/>
              <a:t>Οικονομία και υπηρεσίες</a:t>
            </a:r>
          </a:p>
          <a:p>
            <a:r>
              <a:rPr lang="el-GR" dirty="0"/>
              <a:t>Εμπόριο</a:t>
            </a:r>
          </a:p>
        </p:txBody>
      </p:sp>
    </p:spTree>
    <p:extLst>
      <p:ext uri="{BB962C8B-B14F-4D97-AF65-F5344CB8AC3E}">
        <p14:creationId xmlns:p14="http://schemas.microsoft.com/office/powerpoint/2010/main" val="2650321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Κινητά Δίκτυα Επικοινωνιών 5ης Γενιάς (5G)</a:t>
            </a:r>
            <a:endParaRPr lang="en-US" dirty="0"/>
          </a:p>
        </p:txBody>
      </p:sp>
      <p:sp>
        <p:nvSpPr>
          <p:cNvPr id="3" name="Content Placeholder 2"/>
          <p:cNvSpPr>
            <a:spLocks noGrp="1"/>
          </p:cNvSpPr>
          <p:nvPr>
            <p:ph idx="1"/>
          </p:nvPr>
        </p:nvSpPr>
        <p:spPr/>
        <p:txBody>
          <a:bodyPr>
            <a:normAutofit fontScale="92500" lnSpcReduction="20000"/>
          </a:bodyPr>
          <a:lstStyle/>
          <a:p>
            <a:r>
              <a:rPr lang="el-GR" altLang="en-US" dirty="0"/>
              <a:t>Έπειτα από την κυριαρχία της γενιάς 4</a:t>
            </a:r>
            <a:r>
              <a:rPr lang="en-US" altLang="en-US" dirty="0"/>
              <a:t>G </a:t>
            </a:r>
            <a:r>
              <a:rPr lang="el-GR" altLang="en-US" dirty="0"/>
              <a:t>ήδη από το 2019 έχουμε την εισαγωγή στη μαζική αγορά συσκευών που υποστηρίζουν τη Πέμπτη γενιά δικτύων (5</a:t>
            </a:r>
            <a:r>
              <a:rPr lang="en-US" altLang="en-US" dirty="0"/>
              <a:t>G</a:t>
            </a:r>
            <a:r>
              <a:rPr lang="el-GR" altLang="en-US" dirty="0"/>
              <a:t>) </a:t>
            </a:r>
          </a:p>
          <a:p>
            <a:r>
              <a:rPr lang="el-GR" altLang="en-US" dirty="0"/>
              <a:t>Ως ώρας, ο κύκλος κάθε προηγούμενης γενιάς άγγιζε τα δέκα χρόνια</a:t>
            </a:r>
          </a:p>
          <a:p>
            <a:r>
              <a:rPr lang="el-GR" altLang="en-US" dirty="0"/>
              <a:t>Η μετάβαση στο 5</a:t>
            </a:r>
            <a:r>
              <a:rPr lang="en-US" altLang="en-US" dirty="0"/>
              <a:t>G </a:t>
            </a:r>
            <a:r>
              <a:rPr lang="el-GR" altLang="en-US" dirty="0"/>
              <a:t>δεν θα γίνει ραγδαία αλλά προετοιμάζεται εδώ και αρκετά χρόνια</a:t>
            </a:r>
          </a:p>
          <a:p>
            <a:r>
              <a:rPr lang="el-GR" altLang="en-US" dirty="0"/>
              <a:t>Η νέα γενιά</a:t>
            </a:r>
            <a:r>
              <a:rPr lang="en-US" altLang="en-US" dirty="0"/>
              <a:t>, </a:t>
            </a:r>
            <a:r>
              <a:rPr lang="el-GR" altLang="en-US" dirty="0"/>
              <a:t>δεν θα καταργήσει την υπάρχουσα </a:t>
            </a:r>
            <a:r>
              <a:rPr lang="en-US" altLang="en-US" dirty="0"/>
              <a:t>LTE </a:t>
            </a:r>
            <a:r>
              <a:rPr lang="el-GR" altLang="en-US" dirty="0"/>
              <a:t>γενιά</a:t>
            </a:r>
            <a:endParaRPr lang="en-GB" altLang="en-US" dirty="0"/>
          </a:p>
        </p:txBody>
      </p:sp>
    </p:spTree>
    <p:extLst>
      <p:ext uri="{BB962C8B-B14F-4D97-AF65-F5344CB8AC3E}">
        <p14:creationId xmlns:p14="http://schemas.microsoft.com/office/powerpoint/2010/main" val="775135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5G</a:t>
            </a:r>
            <a:r>
              <a:rPr lang="en-US" altLang="en-US" dirty="0"/>
              <a:t> vs 4G</a:t>
            </a:r>
            <a:endParaRPr lang="en-US" dirty="0"/>
          </a:p>
        </p:txBody>
      </p:sp>
      <p:pic>
        <p:nvPicPr>
          <p:cNvPr id="5" name="Picture 4" descr="A screenshot of a cell phone&#10;&#10;Description automatically generated">
            <a:extLst>
              <a:ext uri="{FF2B5EF4-FFF2-40B4-BE49-F238E27FC236}">
                <a16:creationId xmlns:a16="http://schemas.microsoft.com/office/drawing/2014/main" id="{0A898570-90A7-4053-B09E-08F65EDB0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2" y="1556792"/>
            <a:ext cx="7956376" cy="3270011"/>
          </a:xfrm>
          <a:prstGeom prst="rect">
            <a:avLst/>
          </a:prstGeom>
        </p:spPr>
      </p:pic>
      <p:sp>
        <p:nvSpPr>
          <p:cNvPr id="6" name="TextBox 5">
            <a:extLst>
              <a:ext uri="{FF2B5EF4-FFF2-40B4-BE49-F238E27FC236}">
                <a16:creationId xmlns:a16="http://schemas.microsoft.com/office/drawing/2014/main" id="{6F066563-C1AD-43F8-8DE0-CD5AC44E1EF0}"/>
              </a:ext>
            </a:extLst>
          </p:cNvPr>
          <p:cNvSpPr txBox="1"/>
          <p:nvPr/>
        </p:nvSpPr>
        <p:spPr>
          <a:xfrm>
            <a:off x="3491880" y="5301208"/>
            <a:ext cx="1562472" cy="1130424"/>
          </a:xfrm>
          <a:prstGeom prst="rect">
            <a:avLst/>
          </a:prstGeom>
        </p:spPr>
        <p:txBody>
          <a:bodyPr vert="horz" wrap="none" lIns="91440" tIns="45720" rIns="91440" bIns="45720" rtlCol="0" anchor="ctr">
            <a:normAutofit/>
          </a:bodyPr>
          <a:lstStyle/>
          <a:p>
            <a:r>
              <a:rPr lang="el-GR" dirty="0"/>
              <a:t>Πηγή: </a:t>
            </a:r>
            <a:r>
              <a:rPr lang="en-US" dirty="0">
                <a:hlinkClick r:id="rId3"/>
              </a:rPr>
              <a:t>QORVO.COM</a:t>
            </a:r>
            <a:endParaRPr lang="en-US" dirty="0"/>
          </a:p>
        </p:txBody>
      </p:sp>
    </p:spTree>
    <p:extLst>
      <p:ext uri="{BB962C8B-B14F-4D97-AF65-F5344CB8AC3E}">
        <p14:creationId xmlns:p14="http://schemas.microsoft.com/office/powerpoint/2010/main" val="1934980607"/>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4297</TotalTime>
  <Words>2541</Words>
  <Application>Microsoft Office PowerPoint</Application>
  <PresentationFormat>On-screen Show (4:3)</PresentationFormat>
  <Paragraphs>228</Paragraphs>
  <Slides>48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1_Θέμα του Office</vt:lpstr>
      <vt:lpstr>ΕΥΡΥΖΩΝΙΚΕΣ ΤΕΧΝΟΛΟΓΙΕΣ</vt:lpstr>
      <vt:lpstr>Σκοποί  ενότητας</vt:lpstr>
      <vt:lpstr>Περιεχόμενα ενότητας</vt:lpstr>
      <vt:lpstr>Κινητά Δίκτυα Επόμενης Γενιάς (Μέρος 2)</vt:lpstr>
      <vt:lpstr>Στόχοι 5G</vt:lpstr>
      <vt:lpstr>Σενάρια χρήσης 5G</vt:lpstr>
      <vt:lpstr>Σενάρια χρήσης 5G</vt:lpstr>
      <vt:lpstr>Κινητά Δίκτυα Επικοινωνιών 5ης Γενιάς (5G)</vt:lpstr>
      <vt:lpstr>5G vs 4G</vt:lpstr>
      <vt:lpstr>Κινητά Δίκτυα Επικοινωνιών 5ης Γενιάς (5G)</vt:lpstr>
      <vt:lpstr>Εξέλιξη ταχυτήτων ανά γενιά συστημάτων</vt:lpstr>
      <vt:lpstr>Πλήθος συνδρομητών 5G σε εκατομμύρια</vt:lpstr>
      <vt:lpstr>Επιδόσεις στην πράξη</vt:lpstr>
      <vt:lpstr>Τεχνολογίες</vt:lpstr>
      <vt:lpstr>mmWAVE (1/2)</vt:lpstr>
      <vt:lpstr>mmWAVE (2/2)</vt:lpstr>
      <vt:lpstr>Ασύρματη διεπαφή - Διαχείριση φάσματος</vt:lpstr>
      <vt:lpstr>Device-to-Device (D2D) επικοινωνία</vt:lpstr>
      <vt:lpstr>M2M technologies– E2E services</vt:lpstr>
      <vt:lpstr>Ολιστική αρχιτεκτονική</vt:lpstr>
      <vt:lpstr>Cognitive network - Unified control</vt:lpstr>
      <vt:lpstr>Network slicing (1/5)</vt:lpstr>
      <vt:lpstr>Network Slicing (2/5)</vt:lpstr>
      <vt:lpstr>Network Slicing (3/5)</vt:lpstr>
      <vt:lpstr>Network Slicing (4/5)</vt:lpstr>
      <vt:lpstr>Network Slicing (5/5)</vt:lpstr>
      <vt:lpstr>Network Slicing in Next Gen(1/2)</vt:lpstr>
      <vt:lpstr>Network Slicing in Next Gen(2/2)</vt:lpstr>
      <vt:lpstr>Ασφάλεια και ευρωστία</vt:lpstr>
      <vt:lpstr>Το μέλλον στο 5G (1/2)</vt:lpstr>
      <vt:lpstr>Το μέλλον στο 5G (2/2)</vt:lpstr>
      <vt:lpstr>Χρονοδιάγραμμα</vt:lpstr>
      <vt:lpstr>5G Beyond</vt:lpstr>
      <vt:lpstr>5G Beyond – Τι θα φέρει; (1/2)</vt:lpstr>
      <vt:lpstr>5G Beyond – Τι θα φέρει; (2/2)</vt:lpstr>
      <vt:lpstr>6G – Τι περιμένουμε; (1/4)</vt:lpstr>
      <vt:lpstr>6G – Τι περιμένουμε; (2/4)</vt:lpstr>
      <vt:lpstr>6G – Τι περιμένουμε; (3/4)</vt:lpstr>
      <vt:lpstr>6G – Τι περιμένουμε; (4/4)</vt:lpstr>
      <vt:lpstr>6G – Χαρακτηριστικά (1/3)</vt:lpstr>
      <vt:lpstr>6G – Χαρακτηριστικά (2/3)</vt:lpstr>
      <vt:lpstr>6G – Χαρακτηριστικά (3/3)</vt:lpstr>
      <vt:lpstr>6G – Γενικά</vt:lpstr>
      <vt:lpstr>Έρευνα</vt:lpstr>
      <vt:lpstr>Σύντομη ανασκόπηση</vt:lpstr>
      <vt:lpstr>Βιβλιογραφία (1/2)</vt:lpstr>
      <vt:lpstr>Βιβλιογραφία (2/2)</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712</cp:revision>
  <dcterms:created xsi:type="dcterms:W3CDTF">2012-09-06T09:03:05Z</dcterms:created>
  <dcterms:modified xsi:type="dcterms:W3CDTF">2022-02-24T10:51:35Z</dcterms:modified>
</cp:coreProperties>
</file>