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</p:sldMasterIdLst>
  <p:notesMasterIdLst>
    <p:notesMasterId r:id="rId58"/>
  </p:notesMasterIdLst>
  <p:sldIdLst>
    <p:sldId id="492" r:id="rId2"/>
    <p:sldId id="261" r:id="rId3"/>
    <p:sldId id="262" r:id="rId4"/>
    <p:sldId id="493" r:id="rId5"/>
    <p:sldId id="430" r:id="rId6"/>
    <p:sldId id="431" r:id="rId7"/>
    <p:sldId id="432" r:id="rId8"/>
    <p:sldId id="395" r:id="rId9"/>
    <p:sldId id="437" r:id="rId10"/>
    <p:sldId id="436" r:id="rId11"/>
    <p:sldId id="475" r:id="rId12"/>
    <p:sldId id="435" r:id="rId13"/>
    <p:sldId id="434" r:id="rId14"/>
    <p:sldId id="447" r:id="rId15"/>
    <p:sldId id="446" r:id="rId16"/>
    <p:sldId id="445" r:id="rId17"/>
    <p:sldId id="444" r:id="rId18"/>
    <p:sldId id="443" r:id="rId19"/>
    <p:sldId id="476" r:id="rId20"/>
    <p:sldId id="442" r:id="rId21"/>
    <p:sldId id="440" r:id="rId22"/>
    <p:sldId id="441" r:id="rId23"/>
    <p:sldId id="439" r:id="rId24"/>
    <p:sldId id="494" r:id="rId25"/>
    <p:sldId id="433" r:id="rId26"/>
    <p:sldId id="438" r:id="rId27"/>
    <p:sldId id="460" r:id="rId28"/>
    <p:sldId id="481" r:id="rId29"/>
    <p:sldId id="482" r:id="rId30"/>
    <p:sldId id="483" r:id="rId31"/>
    <p:sldId id="484" r:id="rId32"/>
    <p:sldId id="485" r:id="rId33"/>
    <p:sldId id="459" r:id="rId34"/>
    <p:sldId id="457" r:id="rId35"/>
    <p:sldId id="456" r:id="rId36"/>
    <p:sldId id="455" r:id="rId37"/>
    <p:sldId id="454" r:id="rId38"/>
    <p:sldId id="453" r:id="rId39"/>
    <p:sldId id="452" r:id="rId40"/>
    <p:sldId id="451" r:id="rId41"/>
    <p:sldId id="449" r:id="rId42"/>
    <p:sldId id="448" r:id="rId43"/>
    <p:sldId id="465" r:id="rId44"/>
    <p:sldId id="463" r:id="rId45"/>
    <p:sldId id="470" r:id="rId46"/>
    <p:sldId id="469" r:id="rId47"/>
    <p:sldId id="472" r:id="rId48"/>
    <p:sldId id="471" r:id="rId49"/>
    <p:sldId id="468" r:id="rId50"/>
    <p:sldId id="479" r:id="rId51"/>
    <p:sldId id="473" r:id="rId52"/>
    <p:sldId id="467" r:id="rId53"/>
    <p:sldId id="321" r:id="rId54"/>
    <p:sldId id="320" r:id="rId55"/>
    <p:sldId id="400" r:id="rId56"/>
    <p:sldId id="322" r:id="rId57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user" initials="u" lastIdx="2" clrIdx="0"/>
  <p:cmAuthor id="1" name="kanakisn" initials="" lastIdx="13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377" autoAdjust="0"/>
    <p:restoredTop sz="99309" autoAdjust="0"/>
  </p:normalViewPr>
  <p:slideViewPr>
    <p:cSldViewPr>
      <p:cViewPr varScale="1">
        <p:scale>
          <a:sx n="111" d="100"/>
          <a:sy n="111" d="100"/>
        </p:scale>
        <p:origin x="1800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61" Type="http://schemas.openxmlformats.org/officeDocument/2006/relationships/viewProps" Target="viewProps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commentAuthors" Target="commentAuthor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7A379C-B41D-45E1-80CB-01FC82FDADA9}" type="datetimeFigureOut">
              <a:rPr lang="el-GR" smtClean="0"/>
              <a:pPr/>
              <a:t>24/2/2022</a:t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A60D4E-153C-481E-9C52-31B1E4926C1F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553540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itchFamily="34" charset="0"/>
              <a:buChar char="•"/>
            </a:pPr>
            <a:endParaRPr lang="el-GR" dirty="0">
              <a:solidFill>
                <a:srgbClr val="FF0000"/>
              </a:solidFill>
            </a:endParaRP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9281275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/>
              <a:t> </a:t>
            </a: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5683075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/>
              <a:t> </a:t>
            </a: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12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5683075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/>
              <a:t> </a:t>
            </a: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13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5683075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/>
              <a:t> </a:t>
            </a: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14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5683075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/>
              <a:t> </a:t>
            </a: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15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5683075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/>
              <a:t> </a:t>
            </a: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16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5683075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/>
              <a:t> </a:t>
            </a: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17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5683075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/>
              <a:t> </a:t>
            </a: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18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5683075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/>
              <a:t> </a:t>
            </a: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19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5683075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/>
              <a:t> </a:t>
            </a: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20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568307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/>
              <a:t> </a:t>
            </a: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2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5683075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/>
              <a:t> </a:t>
            </a: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21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25856990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/>
              <a:t> </a:t>
            </a: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22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56830754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/>
              <a:t> </a:t>
            </a: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23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56830754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/>
              <a:t> </a:t>
            </a: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24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623049125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/>
              <a:t> </a:t>
            </a: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25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56830754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/>
              <a:t> </a:t>
            </a: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26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56830754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/>
              <a:t> </a:t>
            </a: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27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56830754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/>
              <a:t> </a:t>
            </a: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33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56830754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/>
              <a:t> </a:t>
            </a: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34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56830754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/>
              <a:t> </a:t>
            </a: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35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5683075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/>
              <a:t> </a:t>
            </a: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3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753798954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/>
              <a:t> </a:t>
            </a: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36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56830754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/>
              <a:t> </a:t>
            </a: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37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56830754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/>
              <a:t> </a:t>
            </a: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38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56830754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/>
              <a:t> </a:t>
            </a: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39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56830754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/>
              <a:t> </a:t>
            </a: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40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56830754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/>
              <a:t> </a:t>
            </a: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41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56830754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/>
              <a:t> </a:t>
            </a: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42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56830754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/>
              <a:t> </a:t>
            </a: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43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56830754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/>
              <a:t> </a:t>
            </a: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44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56830754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/>
              <a:t> </a:t>
            </a: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45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5683075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l-GR" dirty="0"/>
          </a:p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4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6644184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/>
              <a:t> </a:t>
            </a: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46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56830754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/>
              <a:t> </a:t>
            </a: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47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56830754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/>
              <a:t> </a:t>
            </a: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48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56830754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/>
              <a:t> </a:t>
            </a: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49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56830754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/>
              <a:t> </a:t>
            </a: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51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56830754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/>
              <a:t> </a:t>
            </a: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52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56830754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/>
              <a:t>  </a:t>
            </a: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53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47138596"/>
      </p:ext>
    </p:extLst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/>
              <a:t>  </a:t>
            </a: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54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47138596"/>
      </p:ext>
    </p:extLst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/>
              <a:t>  </a:t>
            </a: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55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47138596"/>
      </p:ext>
    </p:extLst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/>
              <a:t>  </a:t>
            </a: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56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4713859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/>
              <a:t> </a:t>
            </a: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5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5683075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/>
              <a:t> </a:t>
            </a: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6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5683075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/>
              <a:t> </a:t>
            </a: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8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75379895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/>
              <a:t> </a:t>
            </a: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9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5683075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/>
              <a:t> </a:t>
            </a: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10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568307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l-GR" dirty="0"/>
              <a:t>Στυλ κύριου τίτλου</a:t>
            </a: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683568" y="3886200"/>
            <a:ext cx="7776864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dirty="0"/>
              <a:t>Στυλ κύριου υπότιτλου</a:t>
            </a:r>
          </a:p>
        </p:txBody>
      </p:sp>
    </p:spTree>
    <p:extLst>
      <p:ext uri="{BB962C8B-B14F-4D97-AF65-F5344CB8AC3E}">
        <p14:creationId xmlns:p14="http://schemas.microsoft.com/office/powerpoint/2010/main" val="20824543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575050" y="1556792"/>
            <a:ext cx="5111750" cy="460851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457200" y="1556792"/>
            <a:ext cx="3008313" cy="4608512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dirty="0"/>
              <a:t>Στυλ υποδείγματος κειμένου</a:t>
            </a:r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3C4726A-630D-4CB4-B088-BAB00F4188E9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6" name="Τίτλος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600" cy="11448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l-GR"/>
            </a:lvl1pPr>
          </a:lstStyle>
          <a:p>
            <a:pPr lvl="0"/>
            <a:r>
              <a:rPr lang="el-GR"/>
              <a:t>Στυλ κύριου τίτλου</a:t>
            </a:r>
          </a:p>
        </p:txBody>
      </p:sp>
    </p:spTree>
    <p:extLst>
      <p:ext uri="{BB962C8B-B14F-4D97-AF65-F5344CB8AC3E}">
        <p14:creationId xmlns:p14="http://schemas.microsoft.com/office/powerpoint/2010/main" val="34231715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1792288" y="1556792"/>
            <a:ext cx="5486400" cy="345638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 dirty="0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1792288" y="5157192"/>
            <a:ext cx="5486400" cy="1015008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dirty="0"/>
              <a:t>Στυλ υποδείγματος κειμένου</a:t>
            </a:r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3C4726A-630D-4CB4-B088-BAB00F4188E9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9" name="Τίτλος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600" cy="11448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l-GR"/>
            </a:lvl1pPr>
          </a:lstStyle>
          <a:p>
            <a:pPr lvl="0"/>
            <a:r>
              <a:rPr lang="el-GR"/>
              <a:t>Στυλ κύριου τίτλου</a:t>
            </a:r>
          </a:p>
        </p:txBody>
      </p:sp>
    </p:spTree>
    <p:extLst>
      <p:ext uri="{BB962C8B-B14F-4D97-AF65-F5344CB8AC3E}">
        <p14:creationId xmlns:p14="http://schemas.microsoft.com/office/powerpoint/2010/main" val="41050776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rgbClr val="5075BC"/>
                </a:solidFill>
              </a:defRPr>
            </a:lvl1pPr>
          </a:lstStyle>
          <a:p>
            <a:r>
              <a:rPr lang="el-GR" dirty="0"/>
              <a:t>Στυλ κύριου τίτλου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64156" y="1556792"/>
            <a:ext cx="8229600" cy="4525963"/>
          </a:xfrm>
        </p:spPr>
        <p:txBody>
          <a:bodyPr/>
          <a:lstStyle>
            <a:lvl1pPr>
              <a:spcBef>
                <a:spcPts val="1200"/>
              </a:spcBef>
              <a:defRPr/>
            </a:lvl1pPr>
            <a:lvl2pPr>
              <a:spcBef>
                <a:spcPts val="1200"/>
              </a:spcBef>
              <a:defRPr/>
            </a:lvl2pPr>
            <a:lvl3pPr>
              <a:spcBef>
                <a:spcPts val="1200"/>
              </a:spcBef>
              <a:defRPr/>
            </a:lvl3pPr>
            <a:lvl4pPr>
              <a:spcBef>
                <a:spcPts val="1200"/>
              </a:spcBef>
              <a:defRPr/>
            </a:lvl4pPr>
            <a:lvl5pPr>
              <a:spcBef>
                <a:spcPts val="1200"/>
              </a:spcBef>
              <a:defRPr/>
            </a:lvl5pPr>
          </a:lstStyle>
          <a:p>
            <a:pPr lvl="0"/>
            <a:r>
              <a:rPr lang="el-GR" dirty="0"/>
              <a:t>Στυλ υποδείγματος κειμένου</a:t>
            </a:r>
          </a:p>
          <a:p>
            <a:pPr lvl="1"/>
            <a:r>
              <a:rPr lang="el-GR" dirty="0"/>
              <a:t>Δεύτερου επιπέδου</a:t>
            </a:r>
          </a:p>
          <a:p>
            <a:pPr lvl="2"/>
            <a:r>
              <a:rPr lang="el-GR" dirty="0"/>
              <a:t>Τρίτου επιπέδου</a:t>
            </a:r>
          </a:p>
          <a:p>
            <a:pPr lvl="3"/>
            <a:r>
              <a:rPr lang="el-GR" dirty="0"/>
              <a:t>Τέταρτου επιπέδου</a:t>
            </a:r>
          </a:p>
          <a:p>
            <a:pPr lvl="4"/>
            <a:r>
              <a:rPr lang="el-GR" dirty="0"/>
              <a:t>Πέμπτου επιπέδου</a:t>
            </a:r>
          </a:p>
        </p:txBody>
      </p:sp>
      <p:sp>
        <p:nvSpPr>
          <p:cNvPr id="4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5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>
                <a:solidFill>
                  <a:srgbClr val="5075BC"/>
                </a:solidFill>
              </a:rPr>
              <a:t>Επιχειρηματικά μοντέλα</a:t>
            </a:r>
            <a:endParaRPr lang="en-US" sz="1000" dirty="0">
              <a:solidFill>
                <a:srgbClr val="5075BC"/>
              </a:solidFill>
              <a:ea typeface="ＭＳ Ｐゴシック" pitchFamily="34" charset="-128"/>
              <a:cs typeface="+mn-cs"/>
            </a:endParaRPr>
          </a:p>
        </p:txBody>
      </p:sp>
      <p:pic>
        <p:nvPicPr>
          <p:cNvPr id="8" name="Picture 2" descr="http://www.upatras.gr/sites/www.upatras.gr/files/logo-up-4color-stamp.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96" y="6237312"/>
            <a:ext cx="594360" cy="594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789759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0" cap="none" baseline="0">
                <a:solidFill>
                  <a:srgbClr val="5075BC"/>
                </a:solidFill>
              </a:defRPr>
            </a:lvl1pPr>
          </a:lstStyle>
          <a:p>
            <a:r>
              <a:rPr lang="el-GR" dirty="0"/>
              <a:t>Στυλ κύριου τίτλου</a:t>
            </a:r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dirty="0"/>
              <a:t>Στυλ υποδείγματος κειμένου</a:t>
            </a:r>
          </a:p>
        </p:txBody>
      </p:sp>
    </p:spTree>
    <p:extLst>
      <p:ext uri="{BB962C8B-B14F-4D97-AF65-F5344CB8AC3E}">
        <p14:creationId xmlns:p14="http://schemas.microsoft.com/office/powerpoint/2010/main" val="8932766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rgbClr val="5075BC"/>
                </a:solidFill>
              </a:defRPr>
            </a:lvl1pPr>
          </a:lstStyle>
          <a:p>
            <a:r>
              <a:rPr lang="el-GR" dirty="0"/>
              <a:t>Στυλ κύριου τίτλου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6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>
                <a:solidFill>
                  <a:srgbClr val="5075BC"/>
                </a:solidFill>
              </a:rPr>
              <a:t>Επιχειρηματικά μοντέλα</a:t>
            </a:r>
            <a:endParaRPr lang="en-US" sz="1000" dirty="0">
              <a:solidFill>
                <a:srgbClr val="5075BC"/>
              </a:solidFill>
              <a:ea typeface="ＭＳ Ｐゴシック" pitchFamily="34" charset="-128"/>
              <a:cs typeface="+mn-cs"/>
            </a:endParaRPr>
          </a:p>
        </p:txBody>
      </p:sp>
      <p:pic>
        <p:nvPicPr>
          <p:cNvPr id="9" name="Picture 2" descr="http://www.upatras.gr/sites/www.upatras.gr/files/logo-up-4color-stamp.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96" y="6237312"/>
            <a:ext cx="594360" cy="594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477004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5075BC"/>
                </a:solidFill>
              </a:defRPr>
            </a:lvl1pPr>
          </a:lstStyle>
          <a:p>
            <a:r>
              <a:rPr lang="el-GR" dirty="0"/>
              <a:t>Στυλ κύριου τίτλου</a:t>
            </a:r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574254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57200" y="2214016"/>
            <a:ext cx="4040188" cy="38792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4645025" y="1574254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4645025" y="2214016"/>
            <a:ext cx="4041775" cy="38792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7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8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>
                <a:solidFill>
                  <a:srgbClr val="5075BC"/>
                </a:solidFill>
              </a:rPr>
              <a:t>Επιχειρηματικά μοντέλα</a:t>
            </a:r>
            <a:endParaRPr lang="en-US" sz="1000" dirty="0">
              <a:solidFill>
                <a:srgbClr val="5075BC"/>
              </a:solidFill>
              <a:ea typeface="ＭＳ Ｐゴシック" pitchFamily="34" charset="-128"/>
              <a:cs typeface="+mn-cs"/>
            </a:endParaRPr>
          </a:p>
        </p:txBody>
      </p:sp>
      <p:pic>
        <p:nvPicPr>
          <p:cNvPr id="11" name="Picture 2" descr="http://www.upatras.gr/sites/www.upatras.gr/files/logo-up-4color-stamp.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96" y="6237312"/>
            <a:ext cx="594360" cy="594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017111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chemeClr val="accent1"/>
                </a:solidFill>
              </a:defRPr>
            </a:lvl1pPr>
          </a:lstStyle>
          <a:p>
            <a:r>
              <a:rPr lang="el-GR" dirty="0"/>
              <a:t>Στυλ κύριου τίτλου</a:t>
            </a:r>
          </a:p>
        </p:txBody>
      </p:sp>
      <p:sp>
        <p:nvSpPr>
          <p:cNvPr id="3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4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>
                <a:solidFill>
                  <a:srgbClr val="5075BC"/>
                </a:solidFill>
              </a:rPr>
              <a:t>Επιχειρηματικά μοντέλα</a:t>
            </a:r>
            <a:endParaRPr lang="en-US" sz="1000" dirty="0">
              <a:solidFill>
                <a:srgbClr val="5075BC"/>
              </a:solidFill>
              <a:ea typeface="ＭＳ Ｐゴシック" pitchFamily="34" charset="-128"/>
              <a:cs typeface="+mn-cs"/>
            </a:endParaRPr>
          </a:p>
        </p:txBody>
      </p:sp>
      <p:pic>
        <p:nvPicPr>
          <p:cNvPr id="7" name="Picture 2" descr="http://www.upatras.gr/sites/www.upatras.gr/files/logo-up-4color-stamp.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96" y="6237312"/>
            <a:ext cx="594360" cy="594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451290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294278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575050" y="1556792"/>
            <a:ext cx="5111750" cy="460851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457200" y="1556792"/>
            <a:ext cx="3008313" cy="4608512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dirty="0"/>
              <a:t>Στυλ υποδείγματος κειμένου</a:t>
            </a:r>
          </a:p>
        </p:txBody>
      </p:sp>
      <p:sp>
        <p:nvSpPr>
          <p:cNvPr id="6" name="Τίτλος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600" cy="11448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l-GR" b="0">
                <a:solidFill>
                  <a:schemeClr val="accent1"/>
                </a:solidFill>
              </a:defRPr>
            </a:lvl1pPr>
          </a:lstStyle>
          <a:p>
            <a:pPr lvl="0"/>
            <a:r>
              <a:rPr lang="el-GR" dirty="0"/>
              <a:t>Στυλ κύριου τίτλου</a:t>
            </a:r>
          </a:p>
        </p:txBody>
      </p:sp>
      <p:sp>
        <p:nvSpPr>
          <p:cNvPr id="5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7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>
                <a:solidFill>
                  <a:srgbClr val="5075BC"/>
                </a:solidFill>
              </a:rPr>
              <a:t>Επιχειρηματικά μοντέλα</a:t>
            </a:r>
            <a:endParaRPr lang="en-US" sz="1000" dirty="0">
              <a:solidFill>
                <a:srgbClr val="5075BC"/>
              </a:solidFill>
              <a:ea typeface="ＭＳ Ｐゴシック" pitchFamily="34" charset="-128"/>
              <a:cs typeface="+mn-cs"/>
            </a:endParaRPr>
          </a:p>
        </p:txBody>
      </p:sp>
      <p:pic>
        <p:nvPicPr>
          <p:cNvPr id="8" name="Picture 2" descr="http://www.upatras.gr/sites/www.upatras.gr/files/logo-up-4color-stamp.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96" y="6237312"/>
            <a:ext cx="594360" cy="594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413582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1792288" y="1556792"/>
            <a:ext cx="5486400" cy="345638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 dirty="0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1792288" y="5157192"/>
            <a:ext cx="5486400" cy="1015008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dirty="0"/>
              <a:t>Στυλ υποδείγματος κειμένου</a:t>
            </a:r>
          </a:p>
        </p:txBody>
      </p:sp>
      <p:sp>
        <p:nvSpPr>
          <p:cNvPr id="9" name="Τίτλος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600" cy="11448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l-GR" b="0">
                <a:solidFill>
                  <a:schemeClr val="accent1"/>
                </a:solidFill>
              </a:defRPr>
            </a:lvl1pPr>
          </a:lstStyle>
          <a:p>
            <a:pPr lvl="0"/>
            <a:r>
              <a:rPr lang="el-GR" dirty="0"/>
              <a:t>Στυλ κύριου τίτλου</a:t>
            </a:r>
          </a:p>
        </p:txBody>
      </p:sp>
      <p:sp>
        <p:nvSpPr>
          <p:cNvPr id="5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6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>
                <a:solidFill>
                  <a:srgbClr val="5075BC"/>
                </a:solidFill>
              </a:rPr>
              <a:t>Επιχειρηματικά μοντέλα</a:t>
            </a:r>
            <a:endParaRPr lang="en-US" sz="1000" dirty="0">
              <a:solidFill>
                <a:srgbClr val="5075BC"/>
              </a:solidFill>
              <a:ea typeface="ＭＳ Ｐゴシック" pitchFamily="34" charset="-128"/>
              <a:cs typeface="+mn-cs"/>
            </a:endParaRPr>
          </a:p>
        </p:txBody>
      </p:sp>
      <p:pic>
        <p:nvPicPr>
          <p:cNvPr id="10" name="Picture 2" descr="http://www.upatras.gr/sites/www.upatras.gr/files/logo-up-4color-stamp.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96" y="6237312"/>
            <a:ext cx="594360" cy="594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676702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dirty="0"/>
              <a:t>Στυλ κύριου τίτλου</a:t>
            </a:r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dirty="0"/>
              <a:t>Στυλ υποδείγματος κειμένου</a:t>
            </a:r>
          </a:p>
          <a:p>
            <a:pPr lvl="1"/>
            <a:r>
              <a:rPr lang="el-GR" dirty="0"/>
              <a:t>Δεύτερου επιπέδου</a:t>
            </a:r>
          </a:p>
          <a:p>
            <a:pPr lvl="2"/>
            <a:r>
              <a:rPr lang="el-GR" dirty="0"/>
              <a:t>Τρίτου επιπέδου</a:t>
            </a:r>
          </a:p>
          <a:p>
            <a:pPr lvl="3"/>
            <a:r>
              <a:rPr lang="el-GR" dirty="0"/>
              <a:t>Τέταρτου επιπέδου</a:t>
            </a:r>
          </a:p>
          <a:p>
            <a:pPr lvl="4"/>
            <a:r>
              <a:rPr lang="el-GR" dirty="0"/>
              <a:t>Πέμπτου επιπέδου</a:t>
            </a:r>
          </a:p>
        </p:txBody>
      </p:sp>
    </p:spTree>
    <p:extLst>
      <p:ext uri="{BB962C8B-B14F-4D97-AF65-F5344CB8AC3E}">
        <p14:creationId xmlns:p14="http://schemas.microsoft.com/office/powerpoint/2010/main" val="23934004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60" r:id="rId10"/>
    <p:sldLayoutId id="2147483661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b="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kokkinos@cti.gr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hyperlink" Target="http://telematics.upatras.gr/telematics/bouras?language=el" TargetMode="Externa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9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9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9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9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9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9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9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9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hyperlink" Target="http://telematics.upatras.gr/telematics/bouras/undergraduate-courses/euruzwnikes-texnologies?language=el" TargetMode="External"/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broadband.cti.gr/el/download/deliverables/cti/Deliverable_D152.pdf" TargetMode="External"/><Relationship Id="rId4" Type="http://schemas.openxmlformats.org/officeDocument/2006/relationships/hyperlink" Target="http://tinyurl.com/p53fw93" TargetMode="Externa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5800" y="2006575"/>
            <a:ext cx="7772400" cy="1470025"/>
          </a:xfrm>
        </p:spPr>
        <p:txBody>
          <a:bodyPr/>
          <a:lstStyle/>
          <a:p>
            <a:r>
              <a:rPr lang="el-GR" dirty="0"/>
              <a:t>ΕΥΡΥΖΩΝΙΚΕΣ ΤΕΧΝΟΛΟΓΙΕΣ</a:t>
            </a:r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683568" y="3384822"/>
            <a:ext cx="7776864" cy="3068514"/>
          </a:xfrm>
        </p:spPr>
        <p:txBody>
          <a:bodyPr>
            <a:normAutofit fontScale="85000" lnSpcReduction="20000"/>
          </a:bodyPr>
          <a:lstStyle/>
          <a:p>
            <a:r>
              <a:rPr lang="el-GR" sz="2900" dirty="0">
                <a:solidFill>
                  <a:srgbClr val="5075BC"/>
                </a:solidFill>
              </a:rPr>
              <a:t>Ενότητα </a:t>
            </a:r>
            <a:r>
              <a:rPr lang="en-US" sz="2900" dirty="0">
                <a:solidFill>
                  <a:srgbClr val="5075BC"/>
                </a:solidFill>
              </a:rPr>
              <a:t># 1</a:t>
            </a:r>
            <a:r>
              <a:rPr lang="el-GR" sz="2900" dirty="0">
                <a:solidFill>
                  <a:srgbClr val="5075BC"/>
                </a:solidFill>
              </a:rPr>
              <a:t>3:</a:t>
            </a:r>
            <a:r>
              <a:rPr lang="en-US" sz="2900" dirty="0"/>
              <a:t> </a:t>
            </a:r>
            <a:r>
              <a:rPr lang="el-GR" sz="2800" dirty="0"/>
              <a:t>Επιχειρηματικά μοντέλα</a:t>
            </a:r>
          </a:p>
          <a:p>
            <a:endParaRPr lang="el-GR" sz="2800" dirty="0"/>
          </a:p>
          <a:p>
            <a:r>
              <a:rPr lang="el-GR" sz="2800"/>
              <a:t>Βασίλειος Κόκκινος</a:t>
            </a:r>
            <a:endParaRPr lang="el-GR" sz="2800" dirty="0"/>
          </a:p>
          <a:p>
            <a:r>
              <a:rPr lang="el-GR" sz="2800" dirty="0"/>
              <a:t>Τμήμα Μηχανικών Η/Υ &amp; Πληροφορικής</a:t>
            </a:r>
            <a:r>
              <a:rPr lang="en-US" sz="2800" dirty="0"/>
              <a:t>, </a:t>
            </a:r>
            <a:r>
              <a:rPr lang="el-GR" sz="2800" dirty="0"/>
              <a:t>Πανεπιστήμιο Πατρών</a:t>
            </a:r>
          </a:p>
          <a:p>
            <a:r>
              <a:rPr lang="en-US" sz="2800" dirty="0"/>
              <a:t>email: </a:t>
            </a:r>
            <a:r>
              <a:rPr lang="en-US" sz="2800" dirty="0">
                <a:hlinkClick r:id="rId3"/>
              </a:rPr>
              <a:t>kokkinos@cti.gr</a:t>
            </a:r>
            <a:r>
              <a:rPr lang="el-GR" sz="2800" dirty="0"/>
              <a:t>, </a:t>
            </a:r>
            <a:endParaRPr lang="en-US" sz="2800" dirty="0"/>
          </a:p>
          <a:p>
            <a:r>
              <a:rPr lang="en-US" sz="2800" dirty="0"/>
              <a:t>site: </a:t>
            </a:r>
            <a:r>
              <a:rPr lang="en-US" sz="2800" dirty="0">
                <a:hlinkClick r:id="rId4"/>
              </a:rPr>
              <a:t>http://telematics.upatras.gr/telematics/bouras?language=el</a:t>
            </a:r>
            <a:endParaRPr lang="en-US" sz="2800" dirty="0"/>
          </a:p>
          <a:p>
            <a:endParaRPr lang="en-US" sz="2800" dirty="0"/>
          </a:p>
          <a:p>
            <a:endParaRPr lang="el-GR" sz="2800" dirty="0"/>
          </a:p>
        </p:txBody>
      </p:sp>
      <p:pic>
        <p:nvPicPr>
          <p:cNvPr id="6" name="Picture 4" descr="https://www.upatras.gr/sites/www.upatras.gr/files/up_2017_logo_gr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1818" y="293700"/>
            <a:ext cx="3749040" cy="13606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7938469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n-US"/>
              <a:t>Φάσεις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altLang="en-US" dirty="0"/>
              <a:t>Φάση ανάπτυξης: </a:t>
            </a:r>
          </a:p>
          <a:p>
            <a:pPr lvl="1"/>
            <a:r>
              <a:rPr lang="el-GR" altLang="en-US" dirty="0"/>
              <a:t>Άθροιση ζήτησης, προώθηση, προχρηματοδότηση, έναρξη, συντονισμός προτύπων, σχέδιο, υλοποίηση</a:t>
            </a:r>
          </a:p>
          <a:p>
            <a:r>
              <a:rPr lang="el-GR" altLang="en-US" dirty="0"/>
              <a:t>Φάση εμπορικής εκμετάλλευσης: </a:t>
            </a:r>
          </a:p>
          <a:p>
            <a:pPr lvl="1"/>
            <a:r>
              <a:rPr lang="el-GR" altLang="en-US" dirty="0"/>
              <a:t>Λειτουργία, συντήρηση, διαφήμιση, πωλήσεις, CRM</a:t>
            </a:r>
            <a:r>
              <a:rPr lang="en-US" altLang="en-US" dirty="0"/>
              <a:t> (Customer Relationship Management)</a:t>
            </a:r>
            <a:r>
              <a:rPr lang="el-GR" altLang="en-US" dirty="0"/>
              <a:t>, τιμολόγηση</a:t>
            </a:r>
          </a:p>
        </p:txBody>
      </p:sp>
    </p:spTree>
    <p:extLst>
      <p:ext uri="{BB962C8B-B14F-4D97-AF65-F5344CB8AC3E}">
        <p14:creationId xmlns:p14="http://schemas.microsoft.com/office/powerpoint/2010/main" val="15439021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n-US"/>
              <a:t>Επίπεδα ΕΜ (1/2) </a:t>
            </a:r>
            <a:endParaRPr lang="el-GR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Επίπεδο 1: Παθητικός εξοπλισμός δικτύου</a:t>
            </a:r>
          </a:p>
          <a:p>
            <a:r>
              <a:rPr lang="el-GR" dirty="0"/>
              <a:t>Επίπεδο 2: Ενεργός εξοπλισμός δικτύου</a:t>
            </a:r>
          </a:p>
          <a:p>
            <a:r>
              <a:rPr lang="el-GR" dirty="0"/>
              <a:t>Επίπεδο 3: Πρόσβαση, περιεχόμενο, υπηρεσίες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65101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n-US" dirty="0"/>
              <a:t>Επίπεδα ΕΜ (2/2) </a:t>
            </a:r>
            <a:endParaRPr lang="el-GR" dirty="0"/>
          </a:p>
        </p:txBody>
      </p:sp>
      <p:pic>
        <p:nvPicPr>
          <p:cNvPr id="7" name="Picture 5" descr="Επίπεδα Επιχειρηματικών Μοντέλων "/>
          <p:cNvPicPr>
            <a:picLocks noGrp="1" noChangeAspect="1" noChangeArrowheads="1"/>
          </p:cNvPicPr>
          <p:nvPr>
            <p:ph type="pic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137518" y="1556792"/>
            <a:ext cx="6386810" cy="30265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 Placeholder 4"/>
          <p:cNvSpPr>
            <a:spLocks noGrp="1"/>
          </p:cNvSpPr>
          <p:nvPr>
            <p:ph type="body" sz="half" idx="2"/>
          </p:nvPr>
        </p:nvSpPr>
        <p:spPr/>
        <p:txBody>
          <a:bodyPr>
            <a:normAutofit fontScale="77500" lnSpcReduction="20000"/>
          </a:bodyPr>
          <a:lstStyle/>
          <a:p>
            <a:pPr algn="ctr"/>
            <a:r>
              <a:rPr lang="el-GR" altLang="en-US" sz="2800" dirty="0"/>
              <a:t>Επίπεδα Επιχειρηματικών Μοντέλων  </a:t>
            </a:r>
          </a:p>
          <a:p>
            <a:pPr algn="ctr"/>
            <a:r>
              <a:rPr lang="el-GR" altLang="en-US" dirty="0"/>
              <a:t>(πηγή: </a:t>
            </a:r>
            <a:r>
              <a:rPr lang="en-US" altLang="en-US" dirty="0"/>
              <a:t>broadband.cti.gr/el/download/deliverables/</a:t>
            </a:r>
            <a:r>
              <a:rPr lang="en-US" altLang="en-US" dirty="0" err="1"/>
              <a:t>cti</a:t>
            </a:r>
            <a:r>
              <a:rPr lang="en-US" altLang="en-US" dirty="0"/>
              <a:t>/Deliverable_D151.pdf</a:t>
            </a:r>
            <a:r>
              <a:rPr lang="el-GR" altLang="en-US" dirty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390214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n-US"/>
              <a:t>Σενάρια ΕΜ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altLang="en-US" dirty="0"/>
              <a:t>Ίση πρόσβαση (</a:t>
            </a:r>
            <a:r>
              <a:rPr lang="en-GB" altLang="en-US" dirty="0"/>
              <a:t>Equal</a:t>
            </a:r>
            <a:r>
              <a:rPr lang="el-GR" altLang="en-US" dirty="0"/>
              <a:t> Access)</a:t>
            </a:r>
          </a:p>
          <a:p>
            <a:r>
              <a:rPr lang="el-GR" altLang="en-US" dirty="0"/>
              <a:t>Πλήρης κρατικός έλεγχος μέσω κοινοπραξιών του δημόσιου και του ιδιωτικού τομέα</a:t>
            </a:r>
          </a:p>
          <a:p>
            <a:r>
              <a:rPr lang="el-GR" altLang="en-US" dirty="0"/>
              <a:t>Κοινοπραξίες του δημόσιου και του ιδιωτικού τομέα χωρίς κρατικό έλεγχο</a:t>
            </a:r>
          </a:p>
          <a:p>
            <a:r>
              <a:rPr lang="el-GR" altLang="en-US" dirty="0"/>
              <a:t>Δημόσιος Οργανισμός Τηλεπικοινωνιών</a:t>
            </a:r>
          </a:p>
          <a:p>
            <a:r>
              <a:rPr lang="el-GR" altLang="en-US" dirty="0"/>
              <a:t>Μοναδικός ιδιωτικός πάροχος υπηρεσιών</a:t>
            </a:r>
          </a:p>
        </p:txBody>
      </p:sp>
    </p:spTree>
    <p:extLst>
      <p:ext uri="{BB962C8B-B14F-4D97-AF65-F5344CB8AC3E}">
        <p14:creationId xmlns:p14="http://schemas.microsoft.com/office/powerpoint/2010/main" val="154390214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altLang="en-US" dirty="0"/>
              <a:t>Σενάριο 1: Ίση πρόσβαση (</a:t>
            </a:r>
            <a:r>
              <a:rPr lang="en-GB" altLang="en-US" dirty="0"/>
              <a:t>Equal</a:t>
            </a:r>
            <a:r>
              <a:rPr lang="el-GR" altLang="en-US" dirty="0"/>
              <a:t> Access)</a:t>
            </a:r>
            <a:endParaRPr lang="el-GR" dirty="0"/>
          </a:p>
        </p:txBody>
      </p:sp>
      <p:pic>
        <p:nvPicPr>
          <p:cNvPr id="7" name="Picture Placeholder 6" descr="Σενάριο ίσης πρόσβασης"/>
          <p:cNvPicPr>
            <a:picLocks noGrp="1" noChangeAspect="1" noChangeArrowheads="1"/>
          </p:cNvPicPr>
          <p:nvPr>
            <p:ph type="pic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03110" y="1628800"/>
            <a:ext cx="7269290" cy="29523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type="body" sz="half" idx="2"/>
          </p:nvPr>
        </p:nvSpPr>
        <p:spPr/>
        <p:txBody>
          <a:bodyPr>
            <a:normAutofit fontScale="77500" lnSpcReduction="20000"/>
          </a:bodyPr>
          <a:lstStyle/>
          <a:p>
            <a:pPr algn="ctr"/>
            <a:r>
              <a:rPr lang="el-GR" sz="2800" dirty="0"/>
              <a:t>Σενάριο ίσης πρόσβασης </a:t>
            </a:r>
          </a:p>
          <a:p>
            <a:pPr algn="ctr"/>
            <a:r>
              <a:rPr lang="el-GR" altLang="en-US" dirty="0"/>
              <a:t>(πηγή: </a:t>
            </a:r>
            <a:r>
              <a:rPr lang="en-US" altLang="en-US" dirty="0"/>
              <a:t>broadband.cti.gr/el/download/deliverables/</a:t>
            </a:r>
            <a:r>
              <a:rPr lang="en-US" altLang="en-US" dirty="0" err="1"/>
              <a:t>cti</a:t>
            </a:r>
            <a:r>
              <a:rPr lang="en-US" altLang="en-US" dirty="0"/>
              <a:t>/Deliverable_D151.pdf</a:t>
            </a:r>
            <a:r>
              <a:rPr lang="el-GR" altLang="en-US" dirty="0"/>
              <a:t>)</a:t>
            </a:r>
            <a:endParaRPr lang="en-US" dirty="0"/>
          </a:p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873895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n-US"/>
              <a:t>Ίση πρόσβαση (1/2)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altLang="en-US" dirty="0"/>
              <a:t>Ο ρόλος της οντότητας (συνήθως κάποια δημόσια αρχή) στο επίπεδο 1 παρέχοντας παθητικό εξοπλισμό είναι να παρακινήσει τον ανταγωνισμό σε επίπεδο παροχής υπηρεσιών </a:t>
            </a:r>
          </a:p>
          <a:p>
            <a:r>
              <a:rPr lang="el-GR" altLang="en-US" dirty="0"/>
              <a:t>Η οντότητα αυτή λόγω του μη-κερδοσκοπικού χαρακτήρα της που επιτρέπει χρέωση της παθητικής υποδομής, μειώνει το κόστος για τους παρόχους υπηρεσιών</a:t>
            </a:r>
          </a:p>
        </p:txBody>
      </p:sp>
    </p:spTree>
    <p:extLst>
      <p:ext uri="{BB962C8B-B14F-4D97-AF65-F5344CB8AC3E}">
        <p14:creationId xmlns:p14="http://schemas.microsoft.com/office/powerpoint/2010/main" val="342873895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n-US"/>
              <a:t>Ίση πρόσβαση (2/2)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altLang="en-US" dirty="0"/>
              <a:t>2 σημαντικές παραλλαγές:</a:t>
            </a:r>
          </a:p>
          <a:p>
            <a:pPr lvl="1"/>
            <a:r>
              <a:rPr lang="el-GR" altLang="en-US" dirty="0"/>
              <a:t>όταν υπάρχει ήδη σημαντική ευρυζωνική υποδομή στην περιοχή και δεν είναι αναγκαίες νέες επενδύσεις</a:t>
            </a:r>
          </a:p>
          <a:p>
            <a:pPr lvl="1"/>
            <a:r>
              <a:rPr lang="el-GR" altLang="en-US" dirty="0"/>
              <a:t>όταν η δημοτική αρχή αναλαμβάνει και τη διαχείριση της ενεργής υποδομής μαζί με τη διαχείριση της παθητικής υποδομής </a:t>
            </a:r>
          </a:p>
        </p:txBody>
      </p:sp>
    </p:spTree>
    <p:extLst>
      <p:ext uri="{BB962C8B-B14F-4D97-AF65-F5344CB8AC3E}">
        <p14:creationId xmlns:p14="http://schemas.microsoft.com/office/powerpoint/2010/main" val="342873895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altLang="en-US" dirty="0"/>
              <a:t>Προϋποθέσεις ίσης πρόσβασης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l-GR" altLang="en-US" dirty="0"/>
              <a:t>Πρέπει ένας μεγάλος αριθμός από παρόχους υπηρεσιών και περιεχόμενου να είναι διαθέσιμοι και να ανταγωνίζονται μεταξύ τους</a:t>
            </a:r>
          </a:p>
          <a:p>
            <a:pPr lvl="1"/>
            <a:r>
              <a:rPr lang="el-GR" altLang="en-US" dirty="0"/>
              <a:t>Αυτό δεν είναι πάντα εφικτό, καθώς η δημιουργία μιας δυναμικής αγοράς παίρνει σεβαστό χρονικό διάστημα </a:t>
            </a:r>
          </a:p>
          <a:p>
            <a:r>
              <a:rPr lang="el-GR" altLang="en-US" dirty="0"/>
              <a:t>Το δίκτυο να αποφέρει γρήγορα ικανοποιητικά κέρδη, προκειμένου να υποστηρίξει μεγάλο αριθμό ανταγωνιστριών εταιρειών </a:t>
            </a:r>
          </a:p>
        </p:txBody>
      </p:sp>
    </p:spTree>
    <p:extLst>
      <p:ext uri="{BB962C8B-B14F-4D97-AF65-F5344CB8AC3E}">
        <p14:creationId xmlns:p14="http://schemas.microsoft.com/office/powerpoint/2010/main" val="342873895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altLang="en-US" dirty="0"/>
              <a:t>Σενάριο 2: Πλήρης κρατικός έλεγχος μέσω κοινοπραξιών</a:t>
            </a:r>
            <a:endParaRPr lang="el-GR" dirty="0"/>
          </a:p>
        </p:txBody>
      </p:sp>
      <p:pic>
        <p:nvPicPr>
          <p:cNvPr id="7" name="Picture 4" descr="Πλήρης κρατικός έλεγχος μέσω κοινοπραξιών δημόσιου και ιδιωτικού τομέα&#10;"/>
          <p:cNvPicPr>
            <a:picLocks noGrp="1" noChangeAspect="1" noChangeArrowheads="1"/>
          </p:cNvPicPr>
          <p:nvPr>
            <p:ph type="pic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6" y="1772816"/>
            <a:ext cx="7638978" cy="2592288"/>
          </a:xfrm>
        </p:spPr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>
            <a:normAutofit fontScale="70000" lnSpcReduction="20000"/>
          </a:bodyPr>
          <a:lstStyle/>
          <a:p>
            <a:pPr algn="ctr"/>
            <a:r>
              <a:rPr lang="el-GR" altLang="en-US" sz="2600" dirty="0"/>
              <a:t>Πλήρης κρατικός έλεγχος μέσω κοινοπραξιών δημόσιου και ιδιωτικού τομέα</a:t>
            </a:r>
          </a:p>
          <a:p>
            <a:pPr algn="ctr"/>
            <a:r>
              <a:rPr lang="el-GR" altLang="en-US" dirty="0"/>
              <a:t>(πηγή: </a:t>
            </a:r>
            <a:r>
              <a:rPr lang="en-US" altLang="en-US" dirty="0"/>
              <a:t>broadband.cti.gr/el/download/deliverables/</a:t>
            </a:r>
            <a:r>
              <a:rPr lang="en-US" altLang="en-US" dirty="0" err="1"/>
              <a:t>cti</a:t>
            </a:r>
            <a:r>
              <a:rPr lang="en-US" altLang="en-US" dirty="0"/>
              <a:t>/Deliverable_D151.pdf</a:t>
            </a:r>
            <a:r>
              <a:rPr lang="el-GR" altLang="en-US" dirty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873895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altLang="en-US" dirty="0"/>
              <a:t>Πλήρης κρατικός έλεγχος μέσω κοινοπραξιών (1/2)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l-GR" altLang="en-US" dirty="0"/>
              <a:t>Κοινοπραξίες του δημόσιου και του ιδιωτικού τομέα</a:t>
            </a:r>
          </a:p>
          <a:p>
            <a:r>
              <a:rPr lang="el-GR" altLang="en-US" dirty="0"/>
              <a:t>Εμπλέκει την δημοτική αρχή σε όλα τα μέρη του ευρυζωνικού δικτύου (παθητική/</a:t>
            </a:r>
            <a:r>
              <a:rPr lang="el-GR" altLang="en-US" dirty="0" err="1"/>
              <a:t>ενεργ</a:t>
            </a:r>
            <a:r>
              <a:rPr lang="el-GR" altLang="en-US" dirty="0"/>
              <a:t>ή υποδομή, υπηρεσίες)</a:t>
            </a:r>
          </a:p>
          <a:p>
            <a:r>
              <a:rPr lang="el-GR" altLang="en-US" dirty="0"/>
              <a:t>Επιλέγεται είτε όταν η δημοτική αρχή δεν επιτρέπει μονοπώλιο για την παροχή υπηρεσιών, είτε δεν το επιτρέπει η νομοθεσία</a:t>
            </a:r>
          </a:p>
          <a:p>
            <a:r>
              <a:rPr lang="el-GR" altLang="en-US" dirty="0"/>
              <a:t>Επίσης, μπορεί να επιλεγεί όταν υπάρχει απροθυμία από παρόχους να επενδύσουν (π.χ. σε απομακρυσμένες περιοχές)</a:t>
            </a:r>
          </a:p>
          <a:p>
            <a:endParaRPr lang="el-GR" altLang="en-US" dirty="0"/>
          </a:p>
        </p:txBody>
      </p:sp>
    </p:spTree>
    <p:extLst>
      <p:ext uri="{BB962C8B-B14F-4D97-AF65-F5344CB8AC3E}">
        <p14:creationId xmlns:p14="http://schemas.microsoft.com/office/powerpoint/2010/main" val="39468395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Σκοποί ενότητας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Εξοικείωση με τις βασικές έννοιες των μοντέλων αξιοποίησης ευρυζωνικών υπηρεσιών</a:t>
            </a:r>
          </a:p>
          <a:p>
            <a:r>
              <a:rPr lang="el-GR" dirty="0"/>
              <a:t>Κατανόηση των σεναρίων </a:t>
            </a:r>
            <a:r>
              <a:rPr lang="el-GR" altLang="en-US" dirty="0"/>
              <a:t>επιχειρηματικών μοντέλων</a:t>
            </a:r>
          </a:p>
          <a:p>
            <a:r>
              <a:rPr lang="el-GR" dirty="0"/>
              <a:t>Ανάλυση των εξόδων των ευρυζωνικών δικτύων</a:t>
            </a:r>
          </a:p>
        </p:txBody>
      </p:sp>
    </p:spTree>
    <p:extLst>
      <p:ext uri="{BB962C8B-B14F-4D97-AF65-F5344CB8AC3E}">
        <p14:creationId xmlns:p14="http://schemas.microsoft.com/office/powerpoint/2010/main" val="206149746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altLang="en-US"/>
              <a:t>Πλήρης κρατικός έλεγχος μέσω κοινοπραξιών (2/2)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altLang="en-US" dirty="0"/>
              <a:t>Πλεονεκτήματα</a:t>
            </a:r>
          </a:p>
          <a:p>
            <a:pPr lvl="1"/>
            <a:r>
              <a:rPr lang="el-GR" altLang="en-US" dirty="0"/>
              <a:t>απλοποίηση της διαχείρισης του συνολικού έργου εφόσον εμπλέκεται μόνο ένας πάροχος</a:t>
            </a:r>
          </a:p>
          <a:p>
            <a:r>
              <a:rPr lang="el-GR" altLang="en-US" dirty="0"/>
              <a:t>Μειονεκτήματα</a:t>
            </a:r>
          </a:p>
          <a:p>
            <a:pPr lvl="1"/>
            <a:r>
              <a:rPr lang="el-GR" altLang="en-US" dirty="0"/>
              <a:t>μη προαγωγή του ανταγωνισμού και απουσία της πίεσης των τιμών</a:t>
            </a:r>
          </a:p>
          <a:p>
            <a:pPr lvl="1"/>
            <a:r>
              <a:rPr lang="el-GR" altLang="en-US" dirty="0"/>
              <a:t>απαίτηση από την μη «εξειδικευμένη» δημοτική αρχή να λειτουργεί ως πάροχος τηλεπικοινωνιακών υπηρεσιών</a:t>
            </a:r>
          </a:p>
        </p:txBody>
      </p:sp>
    </p:spTree>
    <p:extLst>
      <p:ext uri="{BB962C8B-B14F-4D97-AF65-F5344CB8AC3E}">
        <p14:creationId xmlns:p14="http://schemas.microsoft.com/office/powerpoint/2010/main" val="342873895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altLang="en-US" dirty="0"/>
              <a:t>Κοινοπραξίες χωρίς κρατικό έλεγχο</a:t>
            </a:r>
            <a:endParaRPr lang="el-GR" dirty="0"/>
          </a:p>
        </p:txBody>
      </p:sp>
      <p:pic>
        <p:nvPicPr>
          <p:cNvPr id="7" name="Picture 4" descr="Κοινοπραξίες χωρίς κρατικό έλεγχο "/>
          <p:cNvPicPr>
            <a:picLocks noGrp="1" noChangeAspect="1" noChangeArrowheads="1"/>
          </p:cNvPicPr>
          <p:nvPr>
            <p:ph type="pic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27584" y="1772816"/>
            <a:ext cx="7493331" cy="259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 Placeholder 4"/>
          <p:cNvSpPr>
            <a:spLocks noGrp="1"/>
          </p:cNvSpPr>
          <p:nvPr>
            <p:ph type="body" sz="half" idx="2"/>
          </p:nvPr>
        </p:nvSpPr>
        <p:spPr/>
        <p:txBody>
          <a:bodyPr>
            <a:normAutofit fontScale="92500"/>
          </a:bodyPr>
          <a:lstStyle/>
          <a:p>
            <a:pPr algn="ctr"/>
            <a:r>
              <a:rPr lang="el-GR" altLang="en-US" dirty="0"/>
              <a:t>Κοινοπραξίες χωρίς κρατικό έλεγχο</a:t>
            </a:r>
          </a:p>
          <a:p>
            <a:pPr algn="ctr"/>
            <a:r>
              <a:rPr lang="el-GR" altLang="en-US" sz="1500" dirty="0"/>
              <a:t>(πηγή: </a:t>
            </a:r>
            <a:r>
              <a:rPr lang="en-US" altLang="en-US" sz="1500" dirty="0"/>
              <a:t>broadband.cti.gr/el/download/deliverables/</a:t>
            </a:r>
            <a:r>
              <a:rPr lang="en-US" altLang="en-US" sz="1500" dirty="0" err="1"/>
              <a:t>cti</a:t>
            </a:r>
            <a:r>
              <a:rPr lang="en-US" altLang="en-US" sz="1500" dirty="0"/>
              <a:t>/Deliverable_D151.pdf</a:t>
            </a:r>
            <a:r>
              <a:rPr lang="el-GR" altLang="en-US" sz="1500" dirty="0"/>
              <a:t>)</a:t>
            </a:r>
            <a:r>
              <a:rPr lang="el-GR" altLang="en-US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911063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altLang="en-US" dirty="0"/>
              <a:t>Σενάριο 3: Κοινοπραξίες χωρίς κρατικό έλεγχο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l-GR" altLang="en-US" dirty="0"/>
              <a:t>Δημιουργείται μια δημόσια – ιδιωτική κοινοπραξία για τον έλεγχο του παθητικού εξοπλισμού του δικτύου, καθώς και των υπηρεσιών </a:t>
            </a:r>
          </a:p>
          <a:p>
            <a:r>
              <a:rPr lang="el-GR" altLang="en-US" dirty="0"/>
              <a:t>Ο Δήμος συμμετέχει με μικρό ποσοστό, συνήθως μικρότερο του 20%, ενώ οι υπόλοιποι συμμετέχοντες είναι ιδιωτικοί φορείς </a:t>
            </a:r>
          </a:p>
          <a:p>
            <a:r>
              <a:rPr lang="el-GR" altLang="en-US" dirty="0"/>
              <a:t>Το ενεργό μέρος τους δικτύου το κατέχει και το διαχειρίζεται αποκλειστικά μια ιδιωτική εταιρεία </a:t>
            </a:r>
          </a:p>
        </p:txBody>
      </p:sp>
    </p:spTree>
    <p:extLst>
      <p:ext uri="{BB962C8B-B14F-4D97-AF65-F5344CB8AC3E}">
        <p14:creationId xmlns:p14="http://schemas.microsoft.com/office/powerpoint/2010/main" val="342873895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altLang="en-US" dirty="0"/>
              <a:t>Σενάριο 4: Δημόσιος Οργανισμός Τηλεπικοινωνιών </a:t>
            </a:r>
            <a:endParaRPr lang="el-GR" dirty="0"/>
          </a:p>
        </p:txBody>
      </p:sp>
      <p:pic>
        <p:nvPicPr>
          <p:cNvPr id="7" name="Picture 4" descr="Η εκμετάλλευση του παθητικού και του ενεργού μέρους του δικτύου γίνεται από μια δημόσια εταιρεία κοινής ωφέλειας&#10;"/>
          <p:cNvPicPr>
            <a:picLocks noGrp="1" noChangeAspect="1" noChangeArrowheads="1"/>
          </p:cNvPicPr>
          <p:nvPr>
            <p:ph type="pic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55576" y="1772816"/>
            <a:ext cx="7638978" cy="259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type="body" sz="half" idx="2"/>
          </p:nvPr>
        </p:nvSpPr>
        <p:spPr/>
        <p:txBody>
          <a:bodyPr>
            <a:normAutofit fontScale="85000" lnSpcReduction="10000"/>
          </a:bodyPr>
          <a:lstStyle/>
          <a:p>
            <a:pPr algn="ctr"/>
            <a:r>
              <a:rPr lang="el-GR" altLang="en-US" dirty="0"/>
              <a:t>Η εκμετάλλευση του παθητικού και του ενεργού μέρους του δικτύου γίνεται από μια δημόσια εταιρεία κοινής ωφέλειας</a:t>
            </a:r>
          </a:p>
          <a:p>
            <a:pPr algn="ctr"/>
            <a:r>
              <a:rPr lang="el-GR" altLang="en-US" sz="1500" dirty="0"/>
              <a:t>(πηγή: </a:t>
            </a:r>
            <a:r>
              <a:rPr lang="en-US" altLang="en-US" sz="1500" dirty="0"/>
              <a:t>broadband.cti.gr/el/download/deliverables/</a:t>
            </a:r>
            <a:r>
              <a:rPr lang="en-US" altLang="en-US" sz="1500" dirty="0" err="1"/>
              <a:t>cti</a:t>
            </a:r>
            <a:r>
              <a:rPr lang="en-US" altLang="en-US" sz="1500" dirty="0"/>
              <a:t>/Deliverable_D151.pdf</a:t>
            </a:r>
            <a:r>
              <a:rPr lang="el-GR" altLang="en-US" sz="1500" dirty="0"/>
              <a:t>)</a:t>
            </a:r>
            <a:endParaRPr lang="el-GR" alt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873895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altLang="en-US" dirty="0"/>
              <a:t>Δημόσιος Οργανισμός Τηλεπικοινωνιών 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altLang="en-US" dirty="0"/>
              <a:t>Οι ιδιωτικές υπηρεσίες συνήθως περιορίζονται στο </a:t>
            </a:r>
            <a:r>
              <a:rPr lang="el-GR" altLang="en-US"/>
              <a:t>να δίνουν </a:t>
            </a:r>
            <a:r>
              <a:rPr lang="el-GR" altLang="en-US" dirty="0"/>
              <a:t>πρόσβαση στους χρήστες στις υπηρεσίες και στο περιεχόμενο του δικτύου</a:t>
            </a:r>
          </a:p>
          <a:p>
            <a:r>
              <a:rPr lang="el-GR" altLang="en-US" dirty="0"/>
              <a:t>Η κατασκευή και εγκατάσταση του εξοπλισμού του δικτύου (ενεργού και εξοπλισμού) συνήθως γίνεται από κοινού, τόσο από το Δημόσιο όσο και από τον Ιδιωτικό τομέα.</a:t>
            </a:r>
          </a:p>
        </p:txBody>
      </p:sp>
    </p:spTree>
    <p:extLst>
      <p:ext uri="{BB962C8B-B14F-4D97-AF65-F5344CB8AC3E}">
        <p14:creationId xmlns:p14="http://schemas.microsoft.com/office/powerpoint/2010/main" val="79040208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altLang="en-US" dirty="0"/>
              <a:t>Σενάριο 5: Μοναδικός ιδιωτικός πάροχος υπηρεσιών</a:t>
            </a:r>
            <a:endParaRPr lang="el-GR" dirty="0"/>
          </a:p>
        </p:txBody>
      </p:sp>
      <p:pic>
        <p:nvPicPr>
          <p:cNvPr id="10" name="Picture 4" descr="Μοναδικός ιδιωτικός πάροχος υπηρεσιών "/>
          <p:cNvPicPr>
            <a:picLocks noGrp="1" noChangeAspect="1" noChangeArrowheads="1"/>
          </p:cNvPicPr>
          <p:nvPr>
            <p:ph type="pic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99592" y="1916832"/>
            <a:ext cx="7426784" cy="25202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type="body" sz="half" idx="2"/>
          </p:nvPr>
        </p:nvSpPr>
        <p:spPr/>
        <p:txBody>
          <a:bodyPr>
            <a:normAutofit fontScale="92500" lnSpcReduction="20000"/>
          </a:bodyPr>
          <a:lstStyle/>
          <a:p>
            <a:pPr algn="ctr"/>
            <a:r>
              <a:rPr lang="el-GR" altLang="en-US" dirty="0"/>
              <a:t>Μοναδικός ιδιωτικός πάροχος υπηρεσιών</a:t>
            </a:r>
          </a:p>
          <a:p>
            <a:pPr algn="ctr"/>
            <a:r>
              <a:rPr lang="el-GR" altLang="en-US" sz="1600" dirty="0"/>
              <a:t>(πηγή: </a:t>
            </a:r>
            <a:r>
              <a:rPr lang="en-US" altLang="en-US" sz="1600" dirty="0"/>
              <a:t>broadband.cti.gr/el/download/deliverables/</a:t>
            </a:r>
            <a:r>
              <a:rPr lang="en-US" altLang="en-US" sz="1600" dirty="0" err="1"/>
              <a:t>cti</a:t>
            </a:r>
            <a:r>
              <a:rPr lang="en-US" altLang="en-US" sz="1600" dirty="0"/>
              <a:t>/Deliverable_D151.pdf</a:t>
            </a:r>
            <a:r>
              <a:rPr lang="el-GR" altLang="en-US" sz="1600" dirty="0"/>
              <a:t>)</a:t>
            </a:r>
            <a:r>
              <a:rPr lang="el-GR" altLang="en-US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390214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altLang="en-US" dirty="0"/>
              <a:t>Μοναδικός ιδιωτικός πάροχος υπηρεσιών (1/2) 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altLang="en-US" dirty="0"/>
              <a:t>Ο ενεργός δικτυακός εξοπλισμός, η διαχείριση του δικτύου, καθώς και οι υπηρεσίες παρέχονται από έναν και μόνο ιδιωτικό πάροχο</a:t>
            </a:r>
          </a:p>
          <a:p>
            <a:r>
              <a:rPr lang="el-GR" altLang="en-US" dirty="0"/>
              <a:t>Ένας δημόσιος φορέας (π.χ. ο Δήμος) έχει στην ιδιοκτησία του τον παθητικό δικτυακό εξοπλισμό</a:t>
            </a:r>
          </a:p>
        </p:txBody>
      </p:sp>
    </p:spTree>
    <p:extLst>
      <p:ext uri="{BB962C8B-B14F-4D97-AF65-F5344CB8AC3E}">
        <p14:creationId xmlns:p14="http://schemas.microsoft.com/office/powerpoint/2010/main" val="342873895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altLang="en-US" dirty="0"/>
              <a:t>Μοναδικός ιδιωτικός πάροχος υπηρεσιών (2/2) 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l-GR" altLang="en-US" dirty="0"/>
              <a:t>Πλεονεκτήματα</a:t>
            </a:r>
          </a:p>
          <a:p>
            <a:pPr lvl="1"/>
            <a:r>
              <a:rPr lang="el-GR" altLang="en-US" dirty="0"/>
              <a:t>το όλο εγχείρημα γίνεται εμπορικά βιώσιμο σε μικρότερα επίπεδα κόστους ανά πελάτη</a:t>
            </a:r>
          </a:p>
          <a:p>
            <a:r>
              <a:rPr lang="el-GR" altLang="en-US" dirty="0"/>
              <a:t>Μειονεκτήματα</a:t>
            </a:r>
          </a:p>
          <a:p>
            <a:pPr lvl="1"/>
            <a:r>
              <a:rPr lang="el-GR" altLang="en-US" dirty="0"/>
              <a:t>στους πελάτες παρέχονται περιορισμένες υπηρεσίες και απουσιάζει ο ανταγωνισμός στις τιμές</a:t>
            </a:r>
          </a:p>
          <a:p>
            <a:r>
              <a:rPr lang="el-GR" altLang="en-US" dirty="0"/>
              <a:t>Η αρχή πρέπει να διασφαλίσει ότι το μονοπώλιο θα υφίσταται για συγκεκριμένο χρονικό διάστημα μέχρι να γίνει βιώσιμη μια ανταγωνιστική αγορά</a:t>
            </a:r>
          </a:p>
        </p:txBody>
      </p:sp>
    </p:spTree>
    <p:extLst>
      <p:ext uri="{BB962C8B-B14F-4D97-AF65-F5344CB8AC3E}">
        <p14:creationId xmlns:p14="http://schemas.microsoft.com/office/powerpoint/2010/main" val="11586132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Επιχειρηματικά μοντέλα σε επίπεδο εφαρμογής ΜΑΝ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l-GR" dirty="0"/>
              <a:t>Σε επίπεδο εφαρμογής </a:t>
            </a:r>
            <a:r>
              <a:rPr lang="en-US" dirty="0"/>
              <a:t>MAN </a:t>
            </a:r>
            <a:r>
              <a:rPr lang="el-GR" dirty="0"/>
              <a:t>(</a:t>
            </a:r>
            <a:r>
              <a:rPr lang="en-US" dirty="0"/>
              <a:t>Metropolitan Area Networks</a:t>
            </a:r>
            <a:r>
              <a:rPr lang="el-GR" dirty="0"/>
              <a:t>)</a:t>
            </a:r>
            <a:r>
              <a:rPr lang="en-US" dirty="0"/>
              <a:t>,</a:t>
            </a:r>
            <a:r>
              <a:rPr lang="el-GR" dirty="0"/>
              <a:t> η εκμετάλλευση και η διαχείριση των ευρυζωνικών υποδομών</a:t>
            </a:r>
            <a:r>
              <a:rPr lang="en-US" dirty="0"/>
              <a:t> </a:t>
            </a:r>
            <a:r>
              <a:rPr lang="el-GR" dirty="0"/>
              <a:t>μπορεί να γίνει σε επίπεδο </a:t>
            </a:r>
          </a:p>
          <a:p>
            <a:pPr lvl="1"/>
            <a:r>
              <a:rPr lang="el-GR" dirty="0"/>
              <a:t>Δήμου</a:t>
            </a:r>
          </a:p>
          <a:p>
            <a:pPr lvl="1"/>
            <a:r>
              <a:rPr lang="el-GR" dirty="0"/>
              <a:t>Περιφέρειας </a:t>
            </a:r>
          </a:p>
          <a:p>
            <a:pPr lvl="1"/>
            <a:r>
              <a:rPr lang="el-GR" dirty="0"/>
              <a:t>Διαπεριφερειακό</a:t>
            </a:r>
          </a:p>
          <a:p>
            <a:r>
              <a:rPr lang="el-GR" dirty="0"/>
              <a:t>Για καθεμία από τις παραπάνω λύσεις, προτείνεται η σύσταση μιας εταιρείας, σε επίπεδο Δήμου ή Περιφέρειας, αντίστοιχα που θα εφαρμόζει το κατά περίπτωση επιχειρηματικό μοντέλο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742531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Επιχειρηματικά μοντέλα σε επίπεδο Δήμου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l-GR" dirty="0"/>
              <a:t>Σε επίπεδο δήμων, κάθε Δήμος θα αναλάβει την δημιουργία, εκμετάλλευση, συντήρηση και επέκταση των ευρυζωνικών υποδομών</a:t>
            </a:r>
          </a:p>
          <a:p>
            <a:pPr lvl="1"/>
            <a:r>
              <a:rPr lang="el-GR" dirty="0"/>
              <a:t>Στο πρώτο επίπεδο δραστηριοποιείται μια δημοτική επιχείρηση κοινής ωφέλειας που θα διαχειρίζεται τον παθητικό εξοπλισμό του δικτύου </a:t>
            </a:r>
          </a:p>
          <a:p>
            <a:pPr lvl="1"/>
            <a:r>
              <a:rPr lang="el-GR" dirty="0"/>
              <a:t>Στο δεύτερο επίπεδο δραστηριοποιείται μια κοινοπραξία ιδιωτικών επιχειρήσεων και παρόχων που θα προσφέρει τον ενεργό εξοπλισμό</a:t>
            </a:r>
          </a:p>
          <a:p>
            <a:pPr lvl="1"/>
            <a:r>
              <a:rPr lang="el-GR" dirty="0"/>
              <a:t>Στο τρίτο επίπεδο δραστηριοποιούνται πολλοί πάροχοι υπηρεσιών που ανταγωνίζονται μεταξύ τους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62614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Περιεχόμενα ενότητας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altLang="en-US" dirty="0"/>
              <a:t>Ορισμός επιχειρηματικού μοντέλου (ΕΜ)</a:t>
            </a:r>
          </a:p>
          <a:p>
            <a:r>
              <a:rPr lang="el-GR" altLang="en-US" dirty="0"/>
              <a:t>Σενάρια επιχειρηματικών μοντέλων</a:t>
            </a:r>
          </a:p>
          <a:p>
            <a:r>
              <a:rPr lang="el-GR" altLang="en-US" dirty="0"/>
              <a:t>Οικονομικά στοιχεία</a:t>
            </a:r>
          </a:p>
          <a:p>
            <a:pPr lvl="1"/>
            <a:r>
              <a:rPr lang="en-US" altLang="en-US" dirty="0"/>
              <a:t>OPEX</a:t>
            </a:r>
          </a:p>
          <a:p>
            <a:pPr lvl="1"/>
            <a:r>
              <a:rPr lang="en-US" altLang="en-US" dirty="0"/>
              <a:t>CAPEX</a:t>
            </a:r>
            <a:endParaRPr lang="en-GB" altLang="en-US" dirty="0"/>
          </a:p>
          <a:p>
            <a:pPr lvl="0"/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03829524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Επιχειρηματικά μοντέλα σε επίπεδο Περιφέρειας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l-GR" dirty="0"/>
              <a:t>Σε επίπεδο περιφέρειας, κάθε Περιφέρεια θα αναλάβει την εκμετάλλευση, συντήρηση και επέκταση των ευρυζωνικών υποδομών της</a:t>
            </a:r>
          </a:p>
          <a:p>
            <a:r>
              <a:rPr lang="el-GR" dirty="0"/>
              <a:t>Σε κάθε Περιφέρεια θα πρέπει να συσταθεί μια εταιρεία με ρόλο την</a:t>
            </a:r>
          </a:p>
          <a:p>
            <a:pPr lvl="1"/>
            <a:r>
              <a:rPr lang="el-GR" dirty="0"/>
              <a:t>επέκταση των επιμέρους μητροπολιτικών δικτύων των δήμων</a:t>
            </a:r>
          </a:p>
          <a:p>
            <a:pPr lvl="1"/>
            <a:r>
              <a:rPr lang="el-GR" dirty="0"/>
              <a:t>διασύνδεση των δημοτικών δικτύων μεταξύ τους</a:t>
            </a:r>
          </a:p>
          <a:p>
            <a:pPr lvl="1"/>
            <a:r>
              <a:rPr lang="el-GR" dirty="0"/>
              <a:t>διασύνδεση των δικτύων με άλλα ευρυζωνικά δίκτυα</a:t>
            </a:r>
          </a:p>
          <a:p>
            <a:r>
              <a:rPr lang="el-GR" dirty="0"/>
              <a:t>Είναι επιθυμητό να γίνεται χρήση των κόμβων των </a:t>
            </a:r>
            <a:r>
              <a:rPr lang="el-GR" dirty="0" err="1"/>
              <a:t>MANs</a:t>
            </a:r>
            <a:r>
              <a:rPr lang="el-GR" dirty="0"/>
              <a:t> και όχι του κυρίαρχου παρόχου</a:t>
            </a:r>
          </a:p>
        </p:txBody>
      </p:sp>
    </p:spTree>
    <p:extLst>
      <p:ext uri="{BB962C8B-B14F-4D97-AF65-F5344CB8AC3E}">
        <p14:creationId xmlns:p14="http://schemas.microsoft.com/office/powerpoint/2010/main" val="346204817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Επιχειρηματικά μοντέλα σε Διαπεριφερειακό Επίπεδο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l-GR" dirty="0"/>
              <a:t>Σε Διαπεριφερειακό Επίπεδο, συστήνεται μια διαπεριφερειακή εταιρεία με ρόλο την </a:t>
            </a:r>
          </a:p>
          <a:p>
            <a:pPr lvl="1"/>
            <a:r>
              <a:rPr lang="el-GR" dirty="0"/>
              <a:t>επέκταση των επιμέρους δημοτικών δικτύων, </a:t>
            </a:r>
          </a:p>
          <a:p>
            <a:pPr lvl="1"/>
            <a:r>
              <a:rPr lang="el-GR" dirty="0"/>
              <a:t>διασύνδεση των δικτύων αυτών μεταξύ τους σε διαπεριφερειακό επίπεδο,</a:t>
            </a:r>
          </a:p>
          <a:p>
            <a:pPr lvl="1"/>
            <a:r>
              <a:rPr lang="el-GR" dirty="0"/>
              <a:t>διασύνδεση των υπαρχόντων δικτύων με άλλα ευρυζωνικά δίκτυα</a:t>
            </a:r>
          </a:p>
          <a:p>
            <a:r>
              <a:rPr lang="el-GR" dirty="0"/>
              <a:t>Παρόμοια με την περίπτωση της διαχείρισης σε επίπεδο Περιφέρειας, είναι επιθυμητό να γίνεται χρήση των κόμβων των </a:t>
            </a:r>
            <a:r>
              <a:rPr lang="el-GR" dirty="0" err="1"/>
              <a:t>MANs</a:t>
            </a:r>
            <a:r>
              <a:rPr lang="el-GR" dirty="0"/>
              <a:t> ώστε τα τοπικά δίκτυα να διατηρούν την αυτονομία τους</a:t>
            </a:r>
          </a:p>
        </p:txBody>
      </p:sp>
    </p:spTree>
    <p:extLst>
      <p:ext uri="{BB962C8B-B14F-4D97-AF65-F5344CB8AC3E}">
        <p14:creationId xmlns:p14="http://schemas.microsoft.com/office/powerpoint/2010/main" val="188906893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Σύγκριση επιχειρηματικών μοντέλων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pPr algn="ctr"/>
            <a:r>
              <a:rPr lang="el-GR" dirty="0"/>
              <a:t>Σύγκριση επιχειρηματικών μοντέλων</a:t>
            </a:r>
            <a:endParaRPr lang="en-US" dirty="0"/>
          </a:p>
        </p:txBody>
      </p:sp>
      <p:pic>
        <p:nvPicPr>
          <p:cNvPr id="1026" name="Picture 2" descr="Σύγκριση επιχειρηματικών μοντέλων&#10;"/>
          <p:cNvPicPr>
            <a:picLocks noGrp="1" noChangeAspect="1" noChangeArrowheads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907704" y="1196752"/>
            <a:ext cx="4939952" cy="39040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5173666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altLang="en-US" dirty="0"/>
              <a:t>Συστατικά ευρυζωνικού δικτύου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altLang="en-US" dirty="0"/>
              <a:t>Παθητική υποδομή </a:t>
            </a:r>
          </a:p>
          <a:p>
            <a:r>
              <a:rPr lang="el-GR" altLang="en-US" dirty="0"/>
              <a:t>Ενεργή υποδομή </a:t>
            </a:r>
          </a:p>
          <a:p>
            <a:r>
              <a:rPr lang="el-GR" altLang="en-US" dirty="0"/>
              <a:t>Παροχή υπηρεσιών </a:t>
            </a:r>
          </a:p>
          <a:p>
            <a:r>
              <a:rPr lang="el-GR" altLang="en-US" dirty="0"/>
              <a:t>Εταιρεία λειτουργίας του δικτύου </a:t>
            </a:r>
          </a:p>
          <a:p>
            <a:r>
              <a:rPr lang="el-GR" altLang="en-US" dirty="0"/>
              <a:t>Πάροχοι τηλεπικοινωνιακών υπηρεσιών και πάροχοι περιεχομένου </a:t>
            </a:r>
          </a:p>
          <a:p>
            <a:r>
              <a:rPr lang="el-GR" altLang="en-US" dirty="0"/>
              <a:t>Δημόσιος τομέας, οικιακοί και εταιρικοί χρήστες </a:t>
            </a:r>
          </a:p>
        </p:txBody>
      </p:sp>
    </p:spTree>
    <p:extLst>
      <p:ext uri="{BB962C8B-B14F-4D97-AF65-F5344CB8AC3E}">
        <p14:creationId xmlns:p14="http://schemas.microsoft.com/office/powerpoint/2010/main" val="11586132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n-US"/>
              <a:t>Οικονομικά στοιχεία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CAPEX</a:t>
            </a:r>
            <a:r>
              <a:rPr lang="el-GR" altLang="en-US" dirty="0"/>
              <a:t> (</a:t>
            </a:r>
            <a:r>
              <a:rPr lang="en-US" altLang="en-US" dirty="0"/>
              <a:t>Capital expenditure</a:t>
            </a:r>
            <a:r>
              <a:rPr lang="el-GR" altLang="en-US" dirty="0"/>
              <a:t>)</a:t>
            </a:r>
          </a:p>
          <a:p>
            <a:pPr lvl="1"/>
            <a:r>
              <a:rPr lang="el-GR" altLang="en-US" dirty="0"/>
              <a:t>το κόστος κατασκευής του ευρυζωνικού δικτύου </a:t>
            </a:r>
          </a:p>
          <a:p>
            <a:r>
              <a:rPr lang="en-US" altLang="en-US" dirty="0"/>
              <a:t>OPEX</a:t>
            </a:r>
            <a:r>
              <a:rPr lang="el-GR" altLang="en-US" dirty="0"/>
              <a:t> (</a:t>
            </a:r>
            <a:r>
              <a:rPr lang="el-GR" dirty="0"/>
              <a:t>Ο</a:t>
            </a:r>
            <a:r>
              <a:rPr lang="en-US" dirty="0" err="1"/>
              <a:t>perational</a:t>
            </a:r>
            <a:r>
              <a:rPr lang="en-US" dirty="0"/>
              <a:t> expenditure</a:t>
            </a:r>
            <a:r>
              <a:rPr lang="el-GR" altLang="en-US" dirty="0"/>
              <a:t>)</a:t>
            </a:r>
          </a:p>
          <a:p>
            <a:pPr lvl="1"/>
            <a:r>
              <a:rPr lang="el-GR" altLang="en-US" dirty="0"/>
              <a:t>το κόστος λειτουργίας και συντήρησης του ευρυζωνικού δικτύου</a:t>
            </a:r>
          </a:p>
        </p:txBody>
      </p:sp>
    </p:spTree>
    <p:extLst>
      <p:ext uri="{BB962C8B-B14F-4D97-AF65-F5344CB8AC3E}">
        <p14:creationId xmlns:p14="http://schemas.microsoft.com/office/powerpoint/2010/main" val="11586132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CAPEX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altLang="en-US" dirty="0"/>
              <a:t>Παθητικός εξοπλισμός (σωληνώσεις, </a:t>
            </a:r>
            <a:r>
              <a:rPr lang="el-GR" altLang="en-US" dirty="0" err="1"/>
              <a:t>μικρο</a:t>
            </a:r>
            <a:r>
              <a:rPr lang="el-GR" altLang="en-US" dirty="0"/>
              <a:t>-σωληνώσεις, φρεάτια, οπτικές ίνες, κατανεμητές, κ.λπ.)</a:t>
            </a:r>
          </a:p>
          <a:p>
            <a:r>
              <a:rPr lang="el-GR" altLang="en-US" dirty="0"/>
              <a:t>Ενεργός εξοπλισμός (μεταγωγείς, δρομολογητές, transc</a:t>
            </a:r>
            <a:r>
              <a:rPr lang="en-US" altLang="en-US" dirty="0" err="1"/>
              <a:t>ie</a:t>
            </a:r>
            <a:r>
              <a:rPr lang="el-GR" altLang="en-US" dirty="0"/>
              <a:t>vers κ.λπ.)</a:t>
            </a:r>
          </a:p>
          <a:p>
            <a:r>
              <a:rPr lang="el-GR" altLang="en-US" dirty="0"/>
              <a:t>Εργασίες (εκσκαφές, συγκολλήσεις, αποκαταστάσεις κ.λπ.)</a:t>
            </a:r>
          </a:p>
        </p:txBody>
      </p:sp>
    </p:spTree>
    <p:extLst>
      <p:ext uri="{BB962C8B-B14F-4D97-AF65-F5344CB8AC3E}">
        <p14:creationId xmlns:p14="http://schemas.microsoft.com/office/powerpoint/2010/main" val="115861327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altLang="en-US" dirty="0"/>
              <a:t>Εξέλιξη </a:t>
            </a:r>
            <a:r>
              <a:rPr lang="en-GB" altLang="en-US" dirty="0"/>
              <a:t>CAPEX</a:t>
            </a:r>
            <a:r>
              <a:rPr lang="el-GR" altLang="en-US" dirty="0"/>
              <a:t> τα τελευταία χρόνια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altLang="en-US" dirty="0"/>
              <a:t>Το </a:t>
            </a:r>
            <a:r>
              <a:rPr lang="en-US" altLang="en-US" dirty="0"/>
              <a:t>CAPEX</a:t>
            </a:r>
            <a:r>
              <a:rPr lang="el-GR" altLang="en-US" dirty="0"/>
              <a:t> έχει την τάση να μειώνεται, με κύριες αιτίες:</a:t>
            </a:r>
          </a:p>
          <a:p>
            <a:pPr lvl="1"/>
            <a:r>
              <a:rPr lang="el-GR" altLang="en-US" dirty="0"/>
              <a:t>Τη διαθεσιμότητα </a:t>
            </a:r>
            <a:r>
              <a:rPr lang="el-GR" altLang="en-US" dirty="0" err="1"/>
              <a:t>end</a:t>
            </a:r>
            <a:r>
              <a:rPr lang="el-GR" altLang="en-US" dirty="0"/>
              <a:t>-</a:t>
            </a:r>
            <a:r>
              <a:rPr lang="el-GR" altLang="en-US" dirty="0" err="1"/>
              <a:t>to</a:t>
            </a:r>
            <a:r>
              <a:rPr lang="el-GR" altLang="en-US" dirty="0"/>
              <a:t>-</a:t>
            </a:r>
            <a:r>
              <a:rPr lang="el-GR" altLang="en-US" dirty="0" err="1"/>
              <a:t>end</a:t>
            </a:r>
            <a:r>
              <a:rPr lang="el-GR" altLang="en-US" dirty="0"/>
              <a:t> λύσεων για την υλοποίηση ευρυζωνικών δικτύων</a:t>
            </a:r>
          </a:p>
          <a:p>
            <a:pPr lvl="1"/>
            <a:r>
              <a:rPr lang="el-GR" altLang="en-US" dirty="0"/>
              <a:t>Την εισαγωγή της τεχνολογίας </a:t>
            </a:r>
            <a:r>
              <a:rPr lang="el-GR" altLang="en-US" dirty="0" err="1"/>
              <a:t>tube</a:t>
            </a:r>
            <a:r>
              <a:rPr lang="el-GR" altLang="en-US" dirty="0"/>
              <a:t>-</a:t>
            </a:r>
            <a:r>
              <a:rPr lang="el-GR" altLang="en-US" dirty="0" err="1"/>
              <a:t>in</a:t>
            </a:r>
            <a:r>
              <a:rPr lang="el-GR" altLang="en-US" dirty="0"/>
              <a:t>-</a:t>
            </a:r>
            <a:r>
              <a:rPr lang="el-GR" altLang="en-US" dirty="0" err="1"/>
              <a:t>tube</a:t>
            </a:r>
            <a:r>
              <a:rPr lang="el-GR" altLang="en-US" dirty="0"/>
              <a:t> με την χρήση </a:t>
            </a:r>
            <a:r>
              <a:rPr lang="el-GR" altLang="en-US" dirty="0" err="1"/>
              <a:t>μικρο</a:t>
            </a:r>
            <a:r>
              <a:rPr lang="el-GR" altLang="en-US" dirty="0"/>
              <a:t>-σωληνώσεων</a:t>
            </a:r>
          </a:p>
          <a:p>
            <a:pPr lvl="1"/>
            <a:r>
              <a:rPr lang="el-GR" altLang="en-US" dirty="0"/>
              <a:t>Τις συσκευές διασύνδεσης νέας γενιάς υψηλής χωρητικότητας</a:t>
            </a:r>
          </a:p>
        </p:txBody>
      </p:sp>
    </p:spTree>
    <p:extLst>
      <p:ext uri="{BB962C8B-B14F-4D97-AF65-F5344CB8AC3E}">
        <p14:creationId xmlns:p14="http://schemas.microsoft.com/office/powerpoint/2010/main" val="115861327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n-US"/>
              <a:t>Τρόποι μείωσης </a:t>
            </a:r>
            <a:r>
              <a:rPr lang="en-US" altLang="en-US"/>
              <a:t>CAPEX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altLang="en-US" dirty="0"/>
              <a:t>Προσεκτικός σχεδιασμός του δικτύου (</a:t>
            </a:r>
            <a:r>
              <a:rPr lang="el-GR" altLang="en-US" dirty="0" err="1"/>
              <a:t>planning</a:t>
            </a:r>
            <a:r>
              <a:rPr lang="el-GR" altLang="en-US" dirty="0"/>
              <a:t>)</a:t>
            </a:r>
          </a:p>
          <a:p>
            <a:r>
              <a:rPr lang="el-GR" altLang="en-US" dirty="0"/>
              <a:t>Προσεκτικός σχεδιασμός σχετικά με τα απαιτούμενα υλικά (</a:t>
            </a:r>
            <a:r>
              <a:rPr lang="el-GR" altLang="en-US" dirty="0" err="1"/>
              <a:t>logistics</a:t>
            </a:r>
            <a:r>
              <a:rPr lang="el-GR" altLang="en-US" dirty="0"/>
              <a:t>)</a:t>
            </a:r>
          </a:p>
          <a:p>
            <a:r>
              <a:rPr lang="el-GR" altLang="en-US" dirty="0"/>
              <a:t>Χρήση ευέλικτων τεχνικών (π.χ. υλοποίηση του δικτύου με χρήση </a:t>
            </a:r>
            <a:r>
              <a:rPr lang="el-GR" altLang="en-US" dirty="0" err="1"/>
              <a:t>μικρο</a:t>
            </a:r>
            <a:r>
              <a:rPr lang="el-GR" altLang="en-US" dirty="0"/>
              <a:t>-σωληνώσεων)</a:t>
            </a:r>
          </a:p>
          <a:p>
            <a:r>
              <a:rPr lang="el-GR" altLang="en-US" dirty="0"/>
              <a:t>Ισχυρή διείσδυση του δικτύου οδηγεί σε μείωση του CAPEX/πελάτη</a:t>
            </a:r>
          </a:p>
        </p:txBody>
      </p:sp>
    </p:spTree>
    <p:extLst>
      <p:ext uri="{BB962C8B-B14F-4D97-AF65-F5344CB8AC3E}">
        <p14:creationId xmlns:p14="http://schemas.microsoft.com/office/powerpoint/2010/main" val="115861327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n-US"/>
              <a:t>OPEX (1/2)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altLang="en-US" dirty="0"/>
              <a:t>Κόστος το οποίο σχετίζεται με τον χρήστη όπως:</a:t>
            </a:r>
          </a:p>
          <a:p>
            <a:pPr lvl="1"/>
            <a:r>
              <a:rPr lang="el-GR" altLang="en-US" dirty="0"/>
              <a:t>κεντρική προετοιμασία </a:t>
            </a:r>
            <a:r>
              <a:rPr lang="en-US" altLang="en-US" dirty="0"/>
              <a:t>[</a:t>
            </a:r>
            <a:r>
              <a:rPr lang="el-GR" altLang="en-US" dirty="0"/>
              <a:t>όπως βάσεις δεδομένων, χρεώσεις, ενεργοποίηση θύρας (</a:t>
            </a:r>
            <a:r>
              <a:rPr lang="en-US" altLang="en-US" dirty="0"/>
              <a:t>Port</a:t>
            </a:r>
            <a:r>
              <a:rPr lang="el-GR" altLang="en-US" dirty="0"/>
              <a:t>), κ.λπ.</a:t>
            </a:r>
            <a:r>
              <a:rPr lang="en-US" altLang="en-US" dirty="0"/>
              <a:t>]</a:t>
            </a:r>
            <a:endParaRPr lang="el-GR" altLang="en-US" dirty="0"/>
          </a:p>
          <a:p>
            <a:pPr lvl="1"/>
            <a:r>
              <a:rPr lang="el-GR" altLang="en-US" dirty="0"/>
              <a:t>εγκατάσταση εξοπλισμού (κόστος το οποίο υφίσταται μόνο μία φορά)</a:t>
            </a:r>
          </a:p>
          <a:p>
            <a:pPr lvl="1"/>
            <a:r>
              <a:rPr lang="el-GR" altLang="en-US" dirty="0"/>
              <a:t>χρέωση (επαναλαμβανόμενο κόστος)</a:t>
            </a:r>
          </a:p>
          <a:p>
            <a:pPr lvl="1"/>
            <a:r>
              <a:rPr lang="el-GR" altLang="en-US" dirty="0"/>
              <a:t>κέντρο λειτουργίας δικτύου (επαναλαμβανόμενο κόστος)</a:t>
            </a:r>
          </a:p>
        </p:txBody>
      </p:sp>
    </p:spTree>
    <p:extLst>
      <p:ext uri="{BB962C8B-B14F-4D97-AF65-F5344CB8AC3E}">
        <p14:creationId xmlns:p14="http://schemas.microsoft.com/office/powerpoint/2010/main" val="115861327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n-US"/>
              <a:t>OPEX (2/2)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l-GR" altLang="en-US" dirty="0"/>
              <a:t>Κόστος το οποίο σχετίζεται με τον εξοπλισμό όπως:</a:t>
            </a:r>
          </a:p>
          <a:p>
            <a:pPr lvl="1"/>
            <a:r>
              <a:rPr lang="el-GR" altLang="en-US" dirty="0"/>
              <a:t>προληπτική συντήρηση (επαναλαμβανόμενο κόστος)</a:t>
            </a:r>
          </a:p>
          <a:p>
            <a:pPr lvl="1"/>
            <a:r>
              <a:rPr lang="el-GR" altLang="en-US" dirty="0"/>
              <a:t>αντιμετώπιση λαθών και προβλημάτων (επαναλαμβανόμενο κόστος)</a:t>
            </a:r>
          </a:p>
          <a:p>
            <a:pPr lvl="1"/>
            <a:r>
              <a:rPr lang="el-GR" altLang="en-US" dirty="0"/>
              <a:t>κατανάλωση ενέργειας (επαναλαμβανόμενο κόστος)</a:t>
            </a:r>
          </a:p>
          <a:p>
            <a:pPr lvl="1"/>
            <a:r>
              <a:rPr lang="el-GR" altLang="en-US" dirty="0"/>
              <a:t>κόστος χρήσης χώρων (επαναλαμβανόμενο κόστος)</a:t>
            </a:r>
          </a:p>
        </p:txBody>
      </p:sp>
    </p:spTree>
    <p:extLst>
      <p:ext uri="{BB962C8B-B14F-4D97-AF65-F5344CB8AC3E}">
        <p14:creationId xmlns:p14="http://schemas.microsoft.com/office/powerpoint/2010/main" val="1158613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Θέση κειμένου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5" name="Τίτλος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4400" dirty="0"/>
              <a:t>Επιχειρηματικά μοντέλα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3348996030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en-US" dirty="0"/>
              <a:t>OPEX: </a:t>
            </a:r>
            <a:r>
              <a:rPr lang="el-GR" altLang="en-US" dirty="0"/>
              <a:t>Συντήρηση εξοπλισμού και συσκευών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l-GR" altLang="en-US" dirty="0"/>
              <a:t>Περιλαμβάνει :</a:t>
            </a:r>
          </a:p>
          <a:p>
            <a:pPr lvl="1"/>
            <a:r>
              <a:rPr lang="el-GR" altLang="en-US" dirty="0"/>
              <a:t>Όλες τις επαναλαμβανόμενες δαπάνες που είναι περιοδικά απαραίτητες για την λειτουργία δικτύων και υπηρεσιών</a:t>
            </a:r>
          </a:p>
          <a:p>
            <a:pPr lvl="1"/>
            <a:r>
              <a:rPr lang="el-GR" altLang="en-US" dirty="0"/>
              <a:t>Την προληπτική συντήρηση και επιδιόρθωση</a:t>
            </a:r>
          </a:p>
          <a:p>
            <a:pPr lvl="1"/>
            <a:r>
              <a:rPr lang="el-GR" altLang="en-US" dirty="0"/>
              <a:t>Τις νέες επενδύσεις (επανεπενδύσεις) λόγω ξεπερασμένου εξοπλισμού</a:t>
            </a:r>
          </a:p>
          <a:p>
            <a:pPr lvl="1"/>
            <a:r>
              <a:rPr lang="el-GR" altLang="en-US" dirty="0"/>
              <a:t>Το κόστος παροπλισμού παλαιού εξοπλισμού (αν και μπορεί να θεωρηθεί και </a:t>
            </a:r>
            <a:r>
              <a:rPr lang="en-US" altLang="en-US" dirty="0"/>
              <a:t>CAPEX</a:t>
            </a:r>
            <a:r>
              <a:rPr lang="el-GR" altLang="en-US" dirty="0"/>
              <a:t>) </a:t>
            </a:r>
          </a:p>
          <a:p>
            <a:pPr lvl="1"/>
            <a:r>
              <a:rPr lang="el-GR" dirty="0"/>
              <a:t>Περιοδικές δαπάνες αδειών</a:t>
            </a:r>
            <a:endParaRPr lang="el-GR" altLang="en-US" dirty="0"/>
          </a:p>
          <a:p>
            <a:pPr lvl="1"/>
            <a:endParaRPr lang="el-GR" altLang="en-US" dirty="0"/>
          </a:p>
        </p:txBody>
      </p:sp>
    </p:spTree>
    <p:extLst>
      <p:ext uri="{BB962C8B-B14F-4D97-AF65-F5344CB8AC3E}">
        <p14:creationId xmlns:p14="http://schemas.microsoft.com/office/powerpoint/2010/main" val="115861327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en-US" dirty="0"/>
              <a:t>OPEX: </a:t>
            </a:r>
            <a:r>
              <a:rPr lang="el-GR" altLang="en-US" dirty="0"/>
              <a:t>Πωλήσεις και μάρκετινγκ, απόκτηση πελατών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altLang="en-US" dirty="0"/>
              <a:t>Περιλαμβάνει:</a:t>
            </a:r>
          </a:p>
          <a:p>
            <a:pPr lvl="1"/>
            <a:r>
              <a:rPr lang="el-GR" altLang="en-US" dirty="0"/>
              <a:t>Μάρκετινγκ</a:t>
            </a:r>
          </a:p>
          <a:p>
            <a:pPr lvl="1"/>
            <a:r>
              <a:rPr lang="el-GR" altLang="en-US" dirty="0"/>
              <a:t>Διαφημίσεις</a:t>
            </a:r>
          </a:p>
          <a:p>
            <a:pPr lvl="1"/>
            <a:r>
              <a:rPr lang="el-GR" altLang="en-US" dirty="0"/>
              <a:t>Καμπάνιες</a:t>
            </a:r>
          </a:p>
          <a:p>
            <a:pPr lvl="1"/>
            <a:r>
              <a:rPr lang="el-GR" altLang="en-US" dirty="0"/>
              <a:t>Διαπραγματεύσεις SLA</a:t>
            </a:r>
            <a:r>
              <a:rPr lang="en-US" altLang="en-US" dirty="0"/>
              <a:t> (Service-Level Agreement)</a:t>
            </a:r>
            <a:endParaRPr lang="el-GR" altLang="en-US" dirty="0"/>
          </a:p>
          <a:p>
            <a:pPr lvl="1"/>
            <a:r>
              <a:rPr lang="el-GR" altLang="en-US" dirty="0"/>
              <a:t>Επιδοτήσεις (για παράδειγμα παροχές σε προμηθευτές τηλεφωνικών συσκευών)</a:t>
            </a:r>
          </a:p>
        </p:txBody>
      </p:sp>
    </p:spTree>
    <p:extLst>
      <p:ext uri="{BB962C8B-B14F-4D97-AF65-F5344CB8AC3E}">
        <p14:creationId xmlns:p14="http://schemas.microsoft.com/office/powerpoint/2010/main" val="115861327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en-US" dirty="0"/>
              <a:t>OPEX: </a:t>
            </a:r>
            <a:r>
              <a:rPr lang="el-GR" altLang="en-US" dirty="0"/>
              <a:t>Παροχές και φροντίδα πελατών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l-GR" altLang="en-US" dirty="0"/>
              <a:t>Περιλαμβάνει:</a:t>
            </a:r>
          </a:p>
          <a:p>
            <a:pPr lvl="1"/>
            <a:r>
              <a:rPr lang="el-GR" altLang="en-US" dirty="0"/>
              <a:t>Εγγραφή/καταχώρηση, εγκατάσταση/ενεργοποίηση πελατών </a:t>
            </a:r>
          </a:p>
          <a:p>
            <a:pPr lvl="1"/>
            <a:r>
              <a:rPr lang="el-GR" altLang="en-US" dirty="0"/>
              <a:t>Εξυπηρέτηση πελατών, χειρισμός καταγγελιών</a:t>
            </a:r>
          </a:p>
          <a:p>
            <a:pPr lvl="1"/>
            <a:r>
              <a:rPr lang="el-GR" altLang="en-US" dirty="0"/>
              <a:t>Λειτουργία γραφείων βοήθειας </a:t>
            </a:r>
          </a:p>
          <a:p>
            <a:pPr lvl="1"/>
            <a:r>
              <a:rPr lang="el-GR" altLang="en-US" dirty="0"/>
              <a:t>Λειτουργία διαχείρισης σχέσεων πελατών (CRM) </a:t>
            </a:r>
          </a:p>
          <a:p>
            <a:r>
              <a:rPr lang="el-GR" altLang="en-US" dirty="0"/>
              <a:t>Συχνά δίνεται υπεργολαβία και μπορεί να βασιστεί σε προσωπικά ή/και πληροφοριακά συστήματα</a:t>
            </a:r>
          </a:p>
        </p:txBody>
      </p:sp>
    </p:spTree>
    <p:extLst>
      <p:ext uri="{BB962C8B-B14F-4D97-AF65-F5344CB8AC3E}">
        <p14:creationId xmlns:p14="http://schemas.microsoft.com/office/powerpoint/2010/main" val="115861327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en-US" dirty="0"/>
              <a:t>OPEX: </a:t>
            </a:r>
            <a:r>
              <a:rPr lang="el-GR" altLang="en-US" dirty="0"/>
              <a:t>Χρέωση, τιμολόγηση και διαχείριση υπηρεσιών 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altLang="en-US" dirty="0"/>
              <a:t>Τρόποι μέτρησης, συλλογή δεδομένων, κ.λπ.</a:t>
            </a:r>
          </a:p>
          <a:p>
            <a:r>
              <a:rPr lang="el-GR" altLang="en-US" dirty="0"/>
              <a:t>Χρέωση</a:t>
            </a:r>
          </a:p>
          <a:p>
            <a:r>
              <a:rPr lang="el-GR" altLang="en-US" dirty="0"/>
              <a:t>Τιμολόγηση, λογιστική και έλεγχος</a:t>
            </a:r>
          </a:p>
          <a:p>
            <a:r>
              <a:rPr lang="el-GR" altLang="en-US" dirty="0"/>
              <a:t>Διαχείριση προϊόντων (από αρμόδιο πρόσωπο)</a:t>
            </a:r>
          </a:p>
          <a:p>
            <a:r>
              <a:rPr lang="el-GR" altLang="en-US" dirty="0"/>
              <a:t>Επίβλεψη και έλεγχος των υπηρεσιών και της ποιότητας </a:t>
            </a:r>
          </a:p>
          <a:p>
            <a:r>
              <a:rPr lang="el-GR" altLang="en-US" dirty="0"/>
              <a:t>Διαχείριση SLA </a:t>
            </a:r>
          </a:p>
          <a:p>
            <a:endParaRPr lang="el-GR" altLang="en-US" dirty="0"/>
          </a:p>
        </p:txBody>
      </p:sp>
    </p:spTree>
    <p:extLst>
      <p:ext uri="{BB962C8B-B14F-4D97-AF65-F5344CB8AC3E}">
        <p14:creationId xmlns:p14="http://schemas.microsoft.com/office/powerpoint/2010/main" val="644319780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en-US" dirty="0"/>
              <a:t>OPEX: </a:t>
            </a:r>
            <a:r>
              <a:rPr lang="el-GR" altLang="en-US" dirty="0"/>
              <a:t>Διαχείριση δικτύων και ανάπτυξη πλατφορμών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552450" indent="-552450"/>
            <a:r>
              <a:rPr lang="el-GR" altLang="en-US" dirty="0"/>
              <a:t>Διαχείριση θεμάτων που αφορούν αστοχίες, ρυθμίσεις, λογιστική, απόδοση και ασφάλεια </a:t>
            </a:r>
          </a:p>
          <a:p>
            <a:pPr marL="552450" indent="-552450"/>
            <a:r>
              <a:rPr lang="el-GR" altLang="en-US" dirty="0"/>
              <a:t>Επίβλεψη και έλεγχος των στοιχείων του δικτύου</a:t>
            </a:r>
          </a:p>
          <a:p>
            <a:pPr marL="552450" indent="-552450"/>
            <a:r>
              <a:rPr lang="el-GR" altLang="en-US" dirty="0"/>
              <a:t>Λειτουργία συστημάτων υποστήριξης λειτουργίας (</a:t>
            </a:r>
            <a:r>
              <a:rPr lang="el-GR" altLang="en-US" dirty="0" err="1"/>
              <a:t>Operation</a:t>
            </a:r>
            <a:r>
              <a:rPr lang="el-GR" altLang="en-US" dirty="0"/>
              <a:t> </a:t>
            </a:r>
            <a:r>
              <a:rPr lang="el-GR" altLang="en-US" dirty="0" err="1"/>
              <a:t>Support</a:t>
            </a:r>
            <a:r>
              <a:rPr lang="el-GR" altLang="en-US" dirty="0"/>
              <a:t> </a:t>
            </a:r>
            <a:r>
              <a:rPr lang="el-GR" altLang="en-US" dirty="0" err="1"/>
              <a:t>Systems</a:t>
            </a:r>
            <a:r>
              <a:rPr lang="el-GR" altLang="en-US" dirty="0"/>
              <a:t>, OSS)</a:t>
            </a:r>
          </a:p>
          <a:p>
            <a:pPr marL="552450" indent="-552450"/>
            <a:r>
              <a:rPr lang="el-GR" altLang="en-US" dirty="0"/>
              <a:t>Σχεδιασμός δικτύων</a:t>
            </a:r>
          </a:p>
          <a:p>
            <a:pPr marL="552450" indent="-552450"/>
            <a:r>
              <a:rPr lang="el-GR" altLang="en-US" dirty="0"/>
              <a:t>Σχεδιασμός και ανάπτυξη υπηρεσιών</a:t>
            </a:r>
          </a:p>
          <a:p>
            <a:pPr marL="552450" indent="-552450"/>
            <a:r>
              <a:rPr lang="el-GR" altLang="en-US" dirty="0"/>
              <a:t>Σχεδιασμός SLA </a:t>
            </a:r>
          </a:p>
          <a:p>
            <a:pPr marL="552450" indent="-552450"/>
            <a:endParaRPr lang="el-GR" altLang="en-US" dirty="0"/>
          </a:p>
        </p:txBody>
      </p:sp>
    </p:spTree>
    <p:extLst>
      <p:ext uri="{BB962C8B-B14F-4D97-AF65-F5344CB8AC3E}">
        <p14:creationId xmlns:p14="http://schemas.microsoft.com/office/powerpoint/2010/main" val="644319780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en-US" dirty="0"/>
              <a:t>OPEX: </a:t>
            </a:r>
            <a:r>
              <a:rPr lang="el-GR" altLang="en-US" dirty="0"/>
              <a:t>Ενοίκιο φυσικών δικτυακών πόρων 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l-GR" altLang="en-US" dirty="0"/>
              <a:t>Αφορά τους παρόχους υπηρεσιών που δεν κατέχουν τις δικτυακές πλατφόρμες ή τις υποδομές, αλλά τις ενοικιάζουν </a:t>
            </a:r>
          </a:p>
          <a:p>
            <a:pPr lvl="1"/>
            <a:r>
              <a:rPr lang="el-GR" altLang="en-US" dirty="0"/>
              <a:t>Αδεσμοποίηση τοπικού βρόγχου (</a:t>
            </a:r>
            <a:r>
              <a:rPr lang="en-US" altLang="en-US" dirty="0"/>
              <a:t>L</a:t>
            </a:r>
            <a:r>
              <a:rPr lang="el-GR" altLang="en-US" dirty="0"/>
              <a:t>ocal </a:t>
            </a:r>
            <a:r>
              <a:rPr lang="en-US" altLang="en-US" dirty="0"/>
              <a:t>L</a:t>
            </a:r>
            <a:r>
              <a:rPr lang="el-GR" altLang="en-US" dirty="0"/>
              <a:t>oop </a:t>
            </a:r>
            <a:r>
              <a:rPr lang="en-US" altLang="en-US" dirty="0"/>
              <a:t>U</a:t>
            </a:r>
            <a:r>
              <a:rPr lang="el-GR" altLang="en-US" dirty="0"/>
              <a:t>nbundling - LLU)</a:t>
            </a:r>
          </a:p>
          <a:p>
            <a:pPr lvl="1"/>
            <a:r>
              <a:rPr lang="el-GR" altLang="en-US" dirty="0"/>
              <a:t>Χονδρική πώληση (π.χ. πρόσβαση DSL) </a:t>
            </a:r>
          </a:p>
          <a:p>
            <a:pPr lvl="1"/>
            <a:r>
              <a:rPr lang="el-GR" altLang="en-US" dirty="0"/>
              <a:t>Μισθωμένες γραμμές, σκοτεινή ίνα </a:t>
            </a:r>
          </a:p>
          <a:p>
            <a:pPr lvl="1"/>
            <a:r>
              <a:rPr lang="el-GR" altLang="en-US" dirty="0"/>
              <a:t>Συνεγκατάσταση, φιλοξενία (hosting)</a:t>
            </a:r>
          </a:p>
          <a:p>
            <a:pPr lvl="1"/>
            <a:r>
              <a:rPr lang="el-GR" altLang="en-US" dirty="0"/>
              <a:t>Ιστός για τους σταθμούς βάσεων</a:t>
            </a:r>
          </a:p>
          <a:p>
            <a:pPr lvl="1"/>
            <a:r>
              <a:rPr lang="el-GR" altLang="en-US" dirty="0"/>
              <a:t>Κινητή πρόσβαση</a:t>
            </a:r>
          </a:p>
        </p:txBody>
      </p:sp>
    </p:spTree>
    <p:extLst>
      <p:ext uri="{BB962C8B-B14F-4D97-AF65-F5344CB8AC3E}">
        <p14:creationId xmlns:p14="http://schemas.microsoft.com/office/powerpoint/2010/main" val="3147082131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OPEX: Roaming</a:t>
            </a:r>
            <a:r>
              <a:rPr lang="el-GR" altLang="en-US" dirty="0"/>
              <a:t> 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l-GR" altLang="en-US" dirty="0"/>
              <a:t>Το κόστος για τη συμφωνία </a:t>
            </a:r>
            <a:r>
              <a:rPr lang="el-GR" altLang="en-US" dirty="0" err="1"/>
              <a:t>roaming</a:t>
            </a:r>
            <a:r>
              <a:rPr lang="el-GR" altLang="en-US" dirty="0"/>
              <a:t> και το κόστος τακτοποίησης (</a:t>
            </a:r>
            <a:r>
              <a:rPr lang="el-GR" altLang="en-US" dirty="0" err="1"/>
              <a:t>settlement</a:t>
            </a:r>
            <a:r>
              <a:rPr lang="el-GR" altLang="en-US" dirty="0"/>
              <a:t> </a:t>
            </a:r>
            <a:r>
              <a:rPr lang="el-GR" altLang="en-US" dirty="0" err="1"/>
              <a:t>cost</a:t>
            </a:r>
            <a:r>
              <a:rPr lang="el-GR" altLang="en-US" dirty="0"/>
              <a:t>): </a:t>
            </a:r>
          </a:p>
          <a:p>
            <a:pPr lvl="1"/>
            <a:r>
              <a:rPr lang="el-GR" altLang="en-US" dirty="0"/>
              <a:t>κόστος διαπραγμάτευσης</a:t>
            </a:r>
            <a:r>
              <a:rPr lang="en-US" altLang="en-US" dirty="0"/>
              <a:t>,</a:t>
            </a:r>
            <a:r>
              <a:rPr lang="el-GR" altLang="en-US" dirty="0"/>
              <a:t> συμφωνιών και οικονομικών τακτοποιήσεων</a:t>
            </a:r>
          </a:p>
          <a:p>
            <a:r>
              <a:rPr lang="el-GR" altLang="en-US" dirty="0"/>
              <a:t>Σφαιρική δοκιμή </a:t>
            </a:r>
            <a:r>
              <a:rPr lang="el-GR" altLang="en-US" dirty="0" err="1"/>
              <a:t>roaming</a:t>
            </a:r>
            <a:r>
              <a:rPr lang="el-GR" altLang="en-US" dirty="0"/>
              <a:t>: </a:t>
            </a:r>
          </a:p>
          <a:p>
            <a:pPr lvl="1"/>
            <a:r>
              <a:rPr lang="el-GR" altLang="en-US" dirty="0"/>
              <a:t>κόστος διεξαγωγής των δοκιμών </a:t>
            </a:r>
            <a:r>
              <a:rPr lang="el-GR" altLang="en-US" dirty="0" err="1"/>
              <a:t>διαλειτουργικότητας</a:t>
            </a:r>
            <a:endParaRPr lang="el-GR" altLang="en-US" dirty="0"/>
          </a:p>
          <a:p>
            <a:r>
              <a:rPr lang="el-GR" altLang="en-US" dirty="0"/>
              <a:t>Συντήρηση VHE (</a:t>
            </a:r>
            <a:r>
              <a:rPr lang="el-GR" altLang="en-US" dirty="0" err="1"/>
              <a:t>Virtual</a:t>
            </a:r>
            <a:r>
              <a:rPr lang="el-GR" altLang="en-US" dirty="0"/>
              <a:t> </a:t>
            </a:r>
            <a:r>
              <a:rPr lang="el-GR" altLang="en-US" dirty="0" err="1"/>
              <a:t>home</a:t>
            </a:r>
            <a:r>
              <a:rPr lang="el-GR" altLang="en-US" dirty="0"/>
              <a:t> </a:t>
            </a:r>
            <a:r>
              <a:rPr lang="el-GR" altLang="en-US" dirty="0" err="1"/>
              <a:t>environment</a:t>
            </a:r>
            <a:r>
              <a:rPr lang="el-GR" altLang="en-US" dirty="0"/>
              <a:t>): </a:t>
            </a:r>
          </a:p>
          <a:p>
            <a:pPr lvl="1"/>
            <a:r>
              <a:rPr lang="el-GR" altLang="en-US" dirty="0"/>
              <a:t>κόστος συντήρησης του VHE, απαραίτητου για την παροχή του ίδιου εξατομικευμένου προφίλ σε πολλά διαφορετικά δίκτυα και τερματικά</a:t>
            </a:r>
          </a:p>
        </p:txBody>
      </p:sp>
    </p:spTree>
    <p:extLst>
      <p:ext uri="{BB962C8B-B14F-4D97-AF65-F5344CB8AC3E}">
        <p14:creationId xmlns:p14="http://schemas.microsoft.com/office/powerpoint/2010/main" val="3147082131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en-US" dirty="0"/>
              <a:t>OPEX: </a:t>
            </a:r>
            <a:r>
              <a:rPr lang="el-GR" altLang="en-US" dirty="0"/>
              <a:t>Διασύνδεση και περιεχόμενο 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l-GR" altLang="en-US" dirty="0"/>
              <a:t>Οι δαπάνες διασύνδεσης περιλαμβάνουν κυρίως τις δαπάνες τερματισμού που επιβάλλονται από έναν χειριστή δικτύων, αρμόδιο για την ολοκλήρωση μιας κλήσης ή συνόδου που δημιουργήθηκε σε ένα άλλο δίκτυο </a:t>
            </a:r>
          </a:p>
          <a:p>
            <a:r>
              <a:rPr lang="el-GR" altLang="en-US" dirty="0"/>
              <a:t>Το κόστος για το περιεχόμενο είναι το κόστος για την αγορά αδειών από έναν τρίτο (ιδιοκτήτη περιεχομένου) για την διανομή του περιεχομένου</a:t>
            </a:r>
          </a:p>
          <a:p>
            <a:endParaRPr lang="el-GR" altLang="en-US" dirty="0"/>
          </a:p>
        </p:txBody>
      </p:sp>
    </p:spTree>
    <p:extLst>
      <p:ext uri="{BB962C8B-B14F-4D97-AF65-F5344CB8AC3E}">
        <p14:creationId xmlns:p14="http://schemas.microsoft.com/office/powerpoint/2010/main" val="2301579888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en-US" dirty="0"/>
              <a:t>OPEX: </a:t>
            </a:r>
            <a:r>
              <a:rPr lang="el-GR" altLang="en-US" dirty="0"/>
              <a:t>Ετήσιο κόστος αδειών </a:t>
            </a:r>
            <a:r>
              <a:rPr lang="el-GR" altLang="en-US" dirty="0" err="1"/>
              <a:t>ραδιο</a:t>
            </a:r>
            <a:r>
              <a:rPr lang="el-GR" altLang="en-US" dirty="0"/>
              <a:t>-φάσματος 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l-GR" altLang="en-US" dirty="0"/>
              <a:t>Αποτελεί το ετήσιο κόστος για τις άδειες συχνότητας, ενώ δεν περιλαμβάνει τις </a:t>
            </a:r>
            <a:r>
              <a:rPr lang="en-US" altLang="en-US" dirty="0"/>
              <a:t>one</a:t>
            </a:r>
            <a:r>
              <a:rPr lang="el-GR" altLang="en-US" dirty="0"/>
              <a:t>-</a:t>
            </a:r>
            <a:r>
              <a:rPr lang="en-US" altLang="en-US" dirty="0"/>
              <a:t>time</a:t>
            </a:r>
            <a:r>
              <a:rPr lang="el-GR" altLang="en-US" dirty="0"/>
              <a:t> πληρωμές</a:t>
            </a:r>
          </a:p>
          <a:p>
            <a:r>
              <a:rPr lang="el-GR" altLang="en-US" dirty="0"/>
              <a:t>Μερικά ρυθμιστικά πλαίσια επιτρέπουν τη δυνατότητα εκμίσθωσης του φάσματος από έναν πάροχο σε έναν τρίτο </a:t>
            </a:r>
          </a:p>
          <a:p>
            <a:r>
              <a:rPr lang="el-GR" altLang="en-US" dirty="0"/>
              <a:t>Για παράδειγμα, θα μπορούσε να είναι δυνατή η εκμίσθωση του φάσματος σε έναν MVNO (</a:t>
            </a:r>
            <a:r>
              <a:rPr lang="en-US" altLang="en-US" dirty="0"/>
              <a:t>Mobile Virtual Network Operator</a:t>
            </a:r>
            <a:r>
              <a:rPr lang="el-GR" altLang="en-US" dirty="0"/>
              <a:t>) από ένα χειριστή δικτύων</a:t>
            </a:r>
          </a:p>
        </p:txBody>
      </p:sp>
    </p:spTree>
    <p:extLst>
      <p:ext uri="{BB962C8B-B14F-4D97-AF65-F5344CB8AC3E}">
        <p14:creationId xmlns:p14="http://schemas.microsoft.com/office/powerpoint/2010/main" val="2301579888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en-US" dirty="0"/>
              <a:t>OPEX: </a:t>
            </a:r>
            <a:r>
              <a:rPr lang="el-GR" altLang="en-US" dirty="0"/>
              <a:t>Κανονισμοί/Ρυθμίσεις (</a:t>
            </a:r>
            <a:r>
              <a:rPr lang="en-US" altLang="en-US" dirty="0"/>
              <a:t>Regulation</a:t>
            </a:r>
            <a:r>
              <a:rPr lang="el-GR" altLang="en-US" dirty="0"/>
              <a:t>)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altLang="en-US" dirty="0"/>
              <a:t>Κόστος για τις πληροφορίες και τον ρυθμιστή </a:t>
            </a:r>
          </a:p>
          <a:p>
            <a:r>
              <a:rPr lang="el-GR" altLang="en-US" dirty="0"/>
              <a:t>Συμπληρωματικό κόστος λόγω του αντίκτυπου αλλαγών που επισύρονται από ρυθμιστικές αποφάσεις </a:t>
            </a:r>
          </a:p>
          <a:p>
            <a:r>
              <a:rPr lang="el-GR" altLang="en-US" dirty="0"/>
              <a:t>Πρόστιμα βασισμένα στις αποφάσεις των ρυθμιστικών αρχών</a:t>
            </a:r>
          </a:p>
        </p:txBody>
      </p:sp>
    </p:spTree>
    <p:extLst>
      <p:ext uri="{BB962C8B-B14F-4D97-AF65-F5344CB8AC3E}">
        <p14:creationId xmlns:p14="http://schemas.microsoft.com/office/powerpoint/2010/main" val="31470821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n-US" dirty="0"/>
              <a:t>Ορισμός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altLang="en-US" dirty="0"/>
              <a:t>Ένα «επιχειρηματικό μοντέλο - ΕΜ» αποτελείται από ροές υπηρεσιών και πληροφορίας, περιλαμβάνοντας</a:t>
            </a:r>
            <a:endParaRPr lang="en-US" altLang="en-US" dirty="0"/>
          </a:p>
          <a:p>
            <a:pPr lvl="1"/>
            <a:r>
              <a:rPr lang="el-GR" altLang="en-US" dirty="0"/>
              <a:t>τις περιγραφές των παικτών της αγοράς, </a:t>
            </a:r>
            <a:endParaRPr lang="en-US" altLang="en-US" dirty="0"/>
          </a:p>
          <a:p>
            <a:pPr lvl="1"/>
            <a:r>
              <a:rPr lang="el-GR" altLang="en-US" dirty="0"/>
              <a:t>τους ρόλους και τις σχέσεις αυτών, </a:t>
            </a:r>
            <a:endParaRPr lang="en-US" altLang="en-US" dirty="0"/>
          </a:p>
          <a:p>
            <a:pPr lvl="1"/>
            <a:r>
              <a:rPr lang="el-GR" altLang="en-US" dirty="0"/>
              <a:t>τη σχετική τους θέση σε ένα δίκτυο αξίας, </a:t>
            </a:r>
            <a:endParaRPr lang="en-US" altLang="en-US" dirty="0"/>
          </a:p>
          <a:p>
            <a:pPr lvl="1"/>
            <a:r>
              <a:rPr lang="el-GR" altLang="en-US" dirty="0"/>
              <a:t>την κοστολογική τους δομή και τις πηγές εσόδων τους </a:t>
            </a:r>
          </a:p>
        </p:txBody>
      </p:sp>
    </p:spTree>
    <p:extLst>
      <p:ext uri="{BB962C8B-B14F-4D97-AF65-F5344CB8AC3E}">
        <p14:creationId xmlns:p14="http://schemas.microsoft.com/office/powerpoint/2010/main" val="2716559050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Σύνοψη κύριων στοιχείων </a:t>
            </a:r>
            <a:r>
              <a:rPr lang="en-US" dirty="0"/>
              <a:t>OPEX</a:t>
            </a:r>
          </a:p>
        </p:txBody>
      </p:sp>
      <p:pic>
        <p:nvPicPr>
          <p:cNvPr id="2052" name="Picture 4" descr="Σύνοψη κύριων στοιχείων OPEX&#10;"/>
          <p:cNvPicPr>
            <a:picLocks noGrp="1" noChangeAspect="1" noChangeArrowheads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94" b="2394"/>
          <a:stretch>
            <a:fillRect/>
          </a:stretch>
        </p:blipFill>
        <p:spPr bwMode="auto"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 Placeholder 2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pPr algn="ctr"/>
            <a:r>
              <a:rPr lang="el-GR" dirty="0"/>
              <a:t>Σύνοψη κύριων στοιχείων </a:t>
            </a:r>
            <a:r>
              <a:rPr lang="en-US" dirty="0"/>
              <a:t>OPEX</a:t>
            </a:r>
          </a:p>
        </p:txBody>
      </p:sp>
    </p:spTree>
    <p:extLst>
      <p:ext uri="{BB962C8B-B14F-4D97-AF65-F5344CB8AC3E}">
        <p14:creationId xmlns:p14="http://schemas.microsoft.com/office/powerpoint/2010/main" val="916102587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n-US"/>
              <a:t>Τρόποι μείωσης </a:t>
            </a:r>
            <a:r>
              <a:rPr lang="en-US" altLang="en-US"/>
              <a:t>OPEX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l-GR" altLang="en-US" dirty="0"/>
              <a:t>Χρήση </a:t>
            </a:r>
            <a:r>
              <a:rPr lang="el-GR" altLang="en-US" dirty="0" err="1"/>
              <a:t>self</a:t>
            </a:r>
            <a:r>
              <a:rPr lang="el-GR" altLang="en-US" dirty="0"/>
              <a:t> </a:t>
            </a:r>
            <a:r>
              <a:rPr lang="el-GR" altLang="en-US" dirty="0" err="1"/>
              <a:t>service</a:t>
            </a:r>
            <a:r>
              <a:rPr lang="el-GR" altLang="en-US" dirty="0"/>
              <a:t> </a:t>
            </a:r>
            <a:r>
              <a:rPr lang="el-GR" altLang="en-US" dirty="0" err="1"/>
              <a:t>portals</a:t>
            </a:r>
            <a:endParaRPr lang="el-GR" altLang="en-US" dirty="0"/>
          </a:p>
          <a:p>
            <a:r>
              <a:rPr lang="el-GR" altLang="en-US" dirty="0"/>
              <a:t>Χρήση υπεργολαβιών </a:t>
            </a:r>
          </a:p>
          <a:p>
            <a:r>
              <a:rPr lang="el-GR" altLang="en-US" dirty="0"/>
              <a:t>Χαμηλή κατανάλωση ενέργειας</a:t>
            </a:r>
          </a:p>
          <a:p>
            <a:r>
              <a:rPr lang="el-GR" altLang="en-US" dirty="0"/>
              <a:t>Ισχυρή διείσδυση του δικτύου, η οποία οδηγεί σε μείωση του OPEX/πελάτη</a:t>
            </a:r>
          </a:p>
          <a:p>
            <a:r>
              <a:rPr lang="el-GR" altLang="en-US" dirty="0"/>
              <a:t>Χρήση «ασφαλών» πολιτικών στην εγκατάσταση οπτικών ινών (π.χ. υλοποίηση του δικτύου με χρήση </a:t>
            </a:r>
            <a:r>
              <a:rPr lang="el-GR" altLang="en-US" dirty="0" err="1"/>
              <a:t>μικρο</a:t>
            </a:r>
            <a:r>
              <a:rPr lang="el-GR" altLang="en-US" dirty="0"/>
              <a:t>-σωληνώσεων)</a:t>
            </a:r>
          </a:p>
          <a:p>
            <a:r>
              <a:rPr lang="el-GR" altLang="en-US" dirty="0"/>
              <a:t>Χρήση εξοπλισμού με μεγάλη διάρκεια ζωής</a:t>
            </a:r>
          </a:p>
        </p:txBody>
      </p:sp>
    </p:spTree>
    <p:extLst>
      <p:ext uri="{BB962C8B-B14F-4D97-AF65-F5344CB8AC3E}">
        <p14:creationId xmlns:p14="http://schemas.microsoft.com/office/powerpoint/2010/main" val="3118341159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altLang="en-US" dirty="0"/>
              <a:t>Χρηματοδότηση δημιουργίας ευρυζωνικών υποδομών 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altLang="en-US" dirty="0"/>
              <a:t>Τρόποι χρηματοδότησης</a:t>
            </a:r>
          </a:p>
          <a:p>
            <a:pPr lvl="1"/>
            <a:r>
              <a:rPr lang="el-GR" altLang="en-US" dirty="0"/>
              <a:t>Επιχορήγηση (εθνική, κοινοτική κλπ.)</a:t>
            </a:r>
          </a:p>
          <a:p>
            <a:pPr lvl="1"/>
            <a:r>
              <a:rPr lang="el-GR" altLang="en-US" dirty="0"/>
              <a:t>Μακρόχρονος δανεισμός – οι δημοτικές αρχές θεωρούνται αξιόπιστες και μπορούν να πάρουν μακροχρόνια δάνεια</a:t>
            </a:r>
          </a:p>
          <a:p>
            <a:pPr lvl="1"/>
            <a:r>
              <a:rPr lang="el-GR" altLang="en-US" dirty="0"/>
              <a:t>Μετοχικό κεφάλαιο – ο χρηματοδότης θα λάβει ως «ανταμοιβή» μέρος της επιχείρησης </a:t>
            </a:r>
          </a:p>
          <a:p>
            <a:pPr lvl="1"/>
            <a:r>
              <a:rPr lang="el-GR" altLang="en-US" dirty="0"/>
              <a:t>Δημοτική και ιδιωτική σύμπραξη </a:t>
            </a:r>
          </a:p>
        </p:txBody>
      </p:sp>
    </p:spTree>
    <p:extLst>
      <p:ext uri="{BB962C8B-B14F-4D97-AF65-F5344CB8AC3E}">
        <p14:creationId xmlns:p14="http://schemas.microsoft.com/office/powerpoint/2010/main" val="3147082131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Σύντομη ανασκόπηση</a:t>
            </a:r>
          </a:p>
        </p:txBody>
      </p:sp>
      <p:sp>
        <p:nvSpPr>
          <p:cNvPr id="5" name="Θέση περιεχομένου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altLang="en-US" dirty="0"/>
              <a:t>Ορισμός επιχειρηματικού μοντέλου (ΕΜ)</a:t>
            </a:r>
          </a:p>
          <a:p>
            <a:r>
              <a:rPr lang="el-GR" altLang="en-US" dirty="0"/>
              <a:t>Σενάρια επιχειρηματικών μοντέλων</a:t>
            </a:r>
          </a:p>
          <a:p>
            <a:r>
              <a:rPr lang="el-GR" altLang="en-US" dirty="0"/>
              <a:t>Οικονομικά στοιχεία</a:t>
            </a:r>
          </a:p>
          <a:p>
            <a:pPr lvl="1"/>
            <a:r>
              <a:rPr lang="en-US" altLang="en-US" dirty="0"/>
              <a:t>OPEX</a:t>
            </a:r>
          </a:p>
          <a:p>
            <a:pPr lvl="1"/>
            <a:r>
              <a:rPr lang="en-US" altLang="en-US" dirty="0"/>
              <a:t>CAPEX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834887084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Βιβλιογραφία (1/2)</a:t>
            </a:r>
          </a:p>
        </p:txBody>
      </p:sp>
      <p:sp>
        <p:nvSpPr>
          <p:cNvPr id="5" name="Θέση περιεχομένου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dirty="0"/>
              <a:t>Σημειώσεις μαθήματος (Κεφάλαιο 8)</a:t>
            </a:r>
          </a:p>
          <a:p>
            <a:r>
              <a:rPr lang="el-GR" dirty="0"/>
              <a:t>Βιβλία:</a:t>
            </a:r>
          </a:p>
          <a:p>
            <a:pPr lvl="1"/>
            <a:r>
              <a:rPr lang="en-US"/>
              <a:t>Data </a:t>
            </a:r>
            <a:r>
              <a:rPr lang="en-US" dirty="0"/>
              <a:t>and Computer Communications, William Stallings</a:t>
            </a:r>
            <a:endParaRPr lang="el-GR" dirty="0"/>
          </a:p>
          <a:p>
            <a:pPr lvl="1"/>
            <a:r>
              <a:rPr lang="el-GR" dirty="0"/>
              <a:t>Επιχειρησιακή </a:t>
            </a:r>
            <a:r>
              <a:rPr lang="el-GR" dirty="0" err="1"/>
              <a:t>διαδικτύωση</a:t>
            </a:r>
            <a:r>
              <a:rPr lang="el-GR" dirty="0"/>
              <a:t>, </a:t>
            </a:r>
            <a:r>
              <a:rPr lang="el-GR" dirty="0" err="1"/>
              <a:t>Διακονικολάου</a:t>
            </a:r>
            <a:r>
              <a:rPr lang="el-GR" dirty="0"/>
              <a:t> Γ., </a:t>
            </a:r>
            <a:r>
              <a:rPr lang="el-GR" dirty="0" err="1"/>
              <a:t>Αγιακάτσικα</a:t>
            </a:r>
            <a:r>
              <a:rPr lang="el-GR" dirty="0"/>
              <a:t> Α., Μπούρας Η.</a:t>
            </a:r>
          </a:p>
          <a:p>
            <a:pPr lvl="1"/>
            <a:r>
              <a:rPr lang="en-US" dirty="0"/>
              <a:t>Broadband Services: Business Models and Technologies for Community Networks</a:t>
            </a:r>
            <a:r>
              <a:rPr lang="el-GR" dirty="0"/>
              <a:t>, </a:t>
            </a:r>
            <a:r>
              <a:rPr lang="en-US" dirty="0" err="1"/>
              <a:t>Imrich</a:t>
            </a:r>
            <a:r>
              <a:rPr lang="en-US" dirty="0"/>
              <a:t> </a:t>
            </a:r>
            <a:r>
              <a:rPr lang="en-US" dirty="0" err="1"/>
              <a:t>Chlamtac</a:t>
            </a:r>
            <a:r>
              <a:rPr lang="el-GR" dirty="0"/>
              <a:t>,</a:t>
            </a:r>
            <a:r>
              <a:rPr lang="en-US" dirty="0"/>
              <a:t> </a:t>
            </a:r>
            <a:r>
              <a:rPr lang="en-US" dirty="0" err="1"/>
              <a:t>Ashwin</a:t>
            </a:r>
            <a:r>
              <a:rPr lang="en-US" dirty="0"/>
              <a:t> </a:t>
            </a:r>
            <a:r>
              <a:rPr lang="en-US" dirty="0" err="1"/>
              <a:t>Gumaste</a:t>
            </a:r>
            <a:r>
              <a:rPr lang="en-US" dirty="0"/>
              <a:t>, </a:t>
            </a:r>
            <a:r>
              <a:rPr lang="en-US" dirty="0" err="1"/>
              <a:t>Csaba</a:t>
            </a:r>
            <a:r>
              <a:rPr lang="en-US" dirty="0"/>
              <a:t> Szabo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834887084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Βιβλιογραφία (2/2)</a:t>
            </a:r>
          </a:p>
        </p:txBody>
      </p:sp>
      <p:sp>
        <p:nvSpPr>
          <p:cNvPr id="5" name="Θέση περιεχομένου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Links</a:t>
            </a:r>
            <a:r>
              <a:rPr lang="el-GR" dirty="0"/>
              <a:t>:</a:t>
            </a:r>
            <a:endParaRPr lang="en-US" dirty="0"/>
          </a:p>
          <a:p>
            <a:pPr lvl="1"/>
            <a:r>
              <a:rPr lang="en-US">
                <a:hlinkClick r:id="rId3"/>
              </a:rPr>
              <a:t>http://telematics.upatras.gr/telematics/bouras/undergraduate-courses/euruzwnikes-texnologies?language=el</a:t>
            </a:r>
            <a:r>
              <a:rPr lang="en-US"/>
              <a:t> (</a:t>
            </a:r>
            <a:r>
              <a:rPr lang="el-GR" dirty="0"/>
              <a:t>Δικτυακός τόπος μαθήματος</a:t>
            </a:r>
            <a:r>
              <a:rPr lang="en-US" dirty="0"/>
              <a:t>)</a:t>
            </a:r>
          </a:p>
          <a:p>
            <a:pPr lvl="1"/>
            <a:r>
              <a:rPr lang="en-US" dirty="0">
                <a:hlinkClick r:id="rId4"/>
              </a:rPr>
              <a:t>http://tinyurl.com/p53fw93</a:t>
            </a:r>
            <a:r>
              <a:rPr lang="el-GR" dirty="0"/>
              <a:t> (</a:t>
            </a:r>
            <a:r>
              <a:rPr lang="en-US" dirty="0"/>
              <a:t>pdf</a:t>
            </a:r>
            <a:r>
              <a:rPr lang="el-GR" dirty="0"/>
              <a:t>)</a:t>
            </a:r>
            <a:r>
              <a:rPr lang="en-US" dirty="0"/>
              <a:t>(Broadband Assessment</a:t>
            </a:r>
            <a:r>
              <a:rPr lang="el-GR" dirty="0"/>
              <a:t> </a:t>
            </a:r>
            <a:r>
              <a:rPr lang="en-US" dirty="0"/>
              <a:t>Model</a:t>
            </a:r>
            <a:r>
              <a:rPr lang="el-GR" dirty="0"/>
              <a:t> από την </a:t>
            </a:r>
            <a:r>
              <a:rPr lang="en-US" dirty="0"/>
              <a:t>Federal Communications</a:t>
            </a:r>
            <a:r>
              <a:rPr lang="el-GR" dirty="0"/>
              <a:t> </a:t>
            </a:r>
            <a:r>
              <a:rPr lang="en-US" dirty="0"/>
              <a:t>Commission)</a:t>
            </a:r>
          </a:p>
          <a:p>
            <a:pPr lvl="1"/>
            <a:r>
              <a:rPr lang="en-US" dirty="0">
                <a:hlinkClick r:id="rId5"/>
              </a:rPr>
              <a:t>http://broadband.cti.gr/el/download/deliverables/cti/Deliverable_D152.pdf</a:t>
            </a:r>
            <a:r>
              <a:rPr lang="en-US" dirty="0"/>
              <a:t>  (</a:t>
            </a:r>
            <a:r>
              <a:rPr lang="el-GR" dirty="0"/>
              <a:t>Παραδοτέο έργου για τη δημιουργία μοντέλων ανάπτυξης &amp; αξιοποίησης ευρυζωνικών Υποδομών</a:t>
            </a:r>
            <a:r>
              <a:rPr lang="en-US" dirty="0"/>
              <a:t>)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235806047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>
          <a:xfrm>
            <a:off x="464156" y="2492896"/>
            <a:ext cx="8229600" cy="1143000"/>
          </a:xfrm>
        </p:spPr>
        <p:txBody>
          <a:bodyPr/>
          <a:lstStyle/>
          <a:p>
            <a:r>
              <a:rPr lang="el-GR" dirty="0"/>
              <a:t>Ερωτήσεις</a:t>
            </a:r>
          </a:p>
        </p:txBody>
      </p:sp>
      <p:sp>
        <p:nvSpPr>
          <p:cNvPr id="5" name="Θέση περιεχομένου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 dirty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1672492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n-US"/>
              <a:t>Βασικές έννοιες (1/2)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l-GR" altLang="en-US" dirty="0"/>
              <a:t>Παίκτης: Μια οντότητα η οποία μπορεί να είναι</a:t>
            </a:r>
          </a:p>
          <a:p>
            <a:pPr lvl="1"/>
            <a:r>
              <a:rPr lang="el-GR" altLang="en-US" dirty="0"/>
              <a:t>μια επιχειρηματική οντότητα, η οποία παρέχει υπηρεσίες, </a:t>
            </a:r>
          </a:p>
          <a:p>
            <a:pPr lvl="1"/>
            <a:r>
              <a:rPr lang="el-GR" altLang="en-US" dirty="0"/>
              <a:t>ένας πελάτης, ο οποίος αγοράζει υπηρεσίες</a:t>
            </a:r>
          </a:p>
          <a:p>
            <a:r>
              <a:rPr lang="el-GR" altLang="en-US" dirty="0"/>
              <a:t>Ρόλος: Η λειτουργία ενός παίκτη σε ένα επιχειρηματικό μοντέλο</a:t>
            </a:r>
          </a:p>
          <a:p>
            <a:r>
              <a:rPr lang="el-GR" altLang="en-US" dirty="0"/>
              <a:t>Σχέση: Η ανταλλαγή πληροφοριών μεταξύ ρόλων/παικτών/επιπέδων. </a:t>
            </a:r>
            <a:r>
              <a:rPr lang="en-US" altLang="en-US" dirty="0"/>
              <a:t>M</a:t>
            </a:r>
            <a:r>
              <a:rPr lang="el-GR" altLang="en-US" dirty="0" err="1"/>
              <a:t>πορεί</a:t>
            </a:r>
            <a:r>
              <a:rPr lang="el-GR" altLang="en-US" dirty="0"/>
              <a:t> να είναι</a:t>
            </a:r>
          </a:p>
          <a:p>
            <a:pPr lvl="1"/>
            <a:r>
              <a:rPr lang="el-GR" altLang="en-US" dirty="0"/>
              <a:t>τεχνική (ροή δεδομένων, ροή ελέγχου κ.λπ.)</a:t>
            </a:r>
          </a:p>
          <a:p>
            <a:pPr lvl="1"/>
            <a:r>
              <a:rPr lang="el-GR" altLang="en-US" dirty="0"/>
              <a:t>επιχειρηματική (ροή χρημάτων, συμβόλαια κ.λπ.).</a:t>
            </a:r>
          </a:p>
        </p:txBody>
      </p:sp>
    </p:spTree>
    <p:extLst>
      <p:ext uri="{BB962C8B-B14F-4D97-AF65-F5344CB8AC3E}">
        <p14:creationId xmlns:p14="http://schemas.microsoft.com/office/powerpoint/2010/main" val="4946796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n-US"/>
              <a:t>Βασικές έννοιες (2/2)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l-GR" altLang="en-US" dirty="0"/>
              <a:t>Κάθετη </a:t>
            </a:r>
            <a:r>
              <a:rPr lang="el-GR" altLang="en-US" dirty="0" err="1"/>
              <a:t>δεσμοποίηση</a:t>
            </a:r>
            <a:r>
              <a:rPr lang="el-GR" altLang="en-US" dirty="0"/>
              <a:t> ή ολοκλήρωση: Αναφέρεται στην έκταση στην οποία ένας παίκτης ελέγχει την παραγωγή και τη διανομή υπηρεσιών στην αλυσίδα αξίας</a:t>
            </a:r>
          </a:p>
          <a:p>
            <a:pPr lvl="1"/>
            <a:r>
              <a:rPr lang="el-GR" altLang="en-US" dirty="0"/>
              <a:t>Παράδειγμα: ένας πάροχος υπηρεσιών φωνής, ο οποίος έχει ολοκληρώσει τις λειτουργίες του παρόχου υπηρεσιών και δικτύου, και διατηρεί έτσι τον πλήρη έλεγχο</a:t>
            </a:r>
          </a:p>
          <a:p>
            <a:r>
              <a:rPr lang="el-GR" altLang="en-US" dirty="0"/>
              <a:t>Μοντέλο εσόδων: Το μοντέλο εσόδων περιγράφει τις ροές των εσόδων τα οποία είναι διαθέσιμα για έναν παίκτη σε ένα επιχειρηματικό μοντέλο</a:t>
            </a:r>
          </a:p>
          <a:p>
            <a:pPr lvl="1"/>
            <a:r>
              <a:rPr lang="el-GR" altLang="en-US" dirty="0"/>
              <a:t>Παραδείγματα μοντέλων εσόδων είναι τα μοντέλα χρέωσης της συνδρομής </a:t>
            </a:r>
          </a:p>
        </p:txBody>
      </p:sp>
    </p:spTree>
    <p:extLst>
      <p:ext uri="{BB962C8B-B14F-4D97-AF65-F5344CB8AC3E}">
        <p14:creationId xmlns:p14="http://schemas.microsoft.com/office/powerpoint/2010/main" val="1558585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n-US"/>
              <a:t>Παράγοντες διαφοροποίησης ΕΜ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l-GR" altLang="en-US" dirty="0"/>
              <a:t>Ολοκλήρωση ιδιοκτησίας: </a:t>
            </a:r>
          </a:p>
          <a:p>
            <a:pPr lvl="1"/>
            <a:r>
              <a:rPr lang="el-GR" altLang="en-US" dirty="0"/>
              <a:t>Μέχρι ποιο σημείο τα διαφορετικά λειτουργικά στρώματα αναπτύσσονται κάτω από κοινή ιδιοκτησία</a:t>
            </a:r>
          </a:p>
          <a:p>
            <a:r>
              <a:rPr lang="el-GR" altLang="en-US" dirty="0"/>
              <a:t>Ολοκλήρωση στόχου: </a:t>
            </a:r>
          </a:p>
          <a:p>
            <a:pPr lvl="1"/>
            <a:r>
              <a:rPr lang="el-GR" altLang="en-US" dirty="0"/>
              <a:t>Μέχρι ποιο σημείο εκτελούνται οι στόχοι με αμοιβαίο συντονισμό, πριν εισέλθει ο ανταγωνισμός (π.χ. </a:t>
            </a:r>
            <a:r>
              <a:rPr lang="el-GR" altLang="en-US" dirty="0" err="1"/>
              <a:t>co</a:t>
            </a:r>
            <a:r>
              <a:rPr lang="el-GR" altLang="en-US" dirty="0"/>
              <a:t>-</a:t>
            </a:r>
            <a:r>
              <a:rPr lang="el-GR" altLang="en-US" dirty="0" err="1"/>
              <a:t>location</a:t>
            </a:r>
            <a:r>
              <a:rPr lang="el-GR" altLang="en-US" dirty="0"/>
              <a:t>, εργασία σε ομάδες κ.λπ.)</a:t>
            </a:r>
          </a:p>
          <a:p>
            <a:r>
              <a:rPr lang="el-GR" altLang="en-US" dirty="0"/>
              <a:t>Ολοκλήρωση γνώσης: </a:t>
            </a:r>
          </a:p>
          <a:p>
            <a:pPr lvl="1"/>
            <a:r>
              <a:rPr lang="el-GR" altLang="en-US" dirty="0"/>
              <a:t>Μέχρι ποιο σημείο οι εμπλεκόμενοι φορείς έχουν γνώση σχετικά με τις δραστηριότητες των άλλων εμπλεκόμενων φορέων</a:t>
            </a:r>
          </a:p>
        </p:txBody>
      </p:sp>
    </p:spTree>
    <p:extLst>
      <p:ext uri="{BB962C8B-B14F-4D97-AF65-F5344CB8AC3E}">
        <p14:creationId xmlns:p14="http://schemas.microsoft.com/office/powerpoint/2010/main" val="20381320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n-US"/>
              <a:t>Στοιχεία που εμπλέκονται στα ΕΜ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l-GR" altLang="en-US" dirty="0"/>
              <a:t>Τα στοιχεία που εμπλέκονται στα επιχειρηματικά μοντέλα για την αξιοποίηση ευρυζωνικών δικτυακών υποδομών, είναι τα παρακάτω:</a:t>
            </a:r>
          </a:p>
          <a:p>
            <a:pPr lvl="1"/>
            <a:r>
              <a:rPr lang="el-GR" altLang="en-US" dirty="0"/>
              <a:t>Συσκευές</a:t>
            </a:r>
          </a:p>
          <a:p>
            <a:pPr lvl="1"/>
            <a:r>
              <a:rPr lang="el-GR" altLang="en-US" dirty="0"/>
              <a:t>Πύλες</a:t>
            </a:r>
          </a:p>
          <a:p>
            <a:pPr lvl="1"/>
            <a:r>
              <a:rPr lang="el-GR" altLang="en-US" dirty="0"/>
              <a:t>Περιεχόμενο</a:t>
            </a:r>
          </a:p>
          <a:p>
            <a:pPr lvl="1"/>
            <a:r>
              <a:rPr lang="el-GR" altLang="en-US" dirty="0"/>
              <a:t>Υπηρεσίες</a:t>
            </a:r>
          </a:p>
          <a:p>
            <a:pPr lvl="1"/>
            <a:r>
              <a:rPr lang="el-GR" altLang="en-US" dirty="0"/>
              <a:t>Πλατφόρμες υπηρεσιών</a:t>
            </a:r>
          </a:p>
          <a:p>
            <a:pPr lvl="1"/>
            <a:r>
              <a:rPr lang="el-GR" altLang="en-US" dirty="0"/>
              <a:t>Υποδομές πρόσβασης</a:t>
            </a:r>
          </a:p>
        </p:txBody>
      </p:sp>
    </p:spTree>
    <p:extLst>
      <p:ext uri="{BB962C8B-B14F-4D97-AF65-F5344CB8AC3E}">
        <p14:creationId xmlns:p14="http://schemas.microsoft.com/office/powerpoint/2010/main" val="1543902142"/>
      </p:ext>
    </p:extLst>
  </p:cSld>
  <p:clrMapOvr>
    <a:masterClrMapping/>
  </p:clrMapOvr>
</p:sld>
</file>

<file path=ppt/theme/theme1.xml><?xml version="1.0" encoding="utf-8"?>
<a:theme xmlns:a="http://schemas.openxmlformats.org/drawingml/2006/main" name="1_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/>
      <a:bodyPr vert="horz" lIns="91440" tIns="45720" rIns="91440" bIns="45720" rtlCol="0" anchor="ctr">
        <a:normAutofit/>
      </a:bodyPr>
      <a:lstStyle>
        <a:defPPr>
          <a:defRPr dirty="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3219</TotalTime>
  <Words>2578</Words>
  <Application>Microsoft Office PowerPoint</Application>
  <PresentationFormat>On-screen Show (4:3)</PresentationFormat>
  <Paragraphs>377</Paragraphs>
  <Slides>56</Slides>
  <Notes>49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56</vt:i4>
      </vt:variant>
    </vt:vector>
  </HeadingPairs>
  <TitlesOfParts>
    <vt:vector size="59" baseType="lpstr">
      <vt:lpstr>Arial</vt:lpstr>
      <vt:lpstr>Calibri</vt:lpstr>
      <vt:lpstr>1_Θέμα του Office</vt:lpstr>
      <vt:lpstr>ΕΥΡΥΖΩΝΙΚΕΣ ΤΕΧΝΟΛΟΓΙΕΣ</vt:lpstr>
      <vt:lpstr>Σκοποί ενότητας</vt:lpstr>
      <vt:lpstr>Περιεχόμενα ενότητας</vt:lpstr>
      <vt:lpstr>Επιχειρηματικά μοντέλα</vt:lpstr>
      <vt:lpstr>Ορισμός</vt:lpstr>
      <vt:lpstr>Βασικές έννοιες (1/2)</vt:lpstr>
      <vt:lpstr>Βασικές έννοιες (2/2)</vt:lpstr>
      <vt:lpstr>Παράγοντες διαφοροποίησης ΕΜ</vt:lpstr>
      <vt:lpstr>Στοιχεία που εμπλέκονται στα ΕΜ</vt:lpstr>
      <vt:lpstr>Φάσεις</vt:lpstr>
      <vt:lpstr>Επίπεδα ΕΜ (1/2) </vt:lpstr>
      <vt:lpstr>Επίπεδα ΕΜ (2/2) </vt:lpstr>
      <vt:lpstr>Σενάρια ΕΜ</vt:lpstr>
      <vt:lpstr>Σενάριο 1: Ίση πρόσβαση (Equal Access)</vt:lpstr>
      <vt:lpstr>Ίση πρόσβαση (1/2)</vt:lpstr>
      <vt:lpstr>Ίση πρόσβαση (2/2)</vt:lpstr>
      <vt:lpstr>Προϋποθέσεις ίσης πρόσβασης</vt:lpstr>
      <vt:lpstr>Σενάριο 2: Πλήρης κρατικός έλεγχος μέσω κοινοπραξιών</vt:lpstr>
      <vt:lpstr>Πλήρης κρατικός έλεγχος μέσω κοινοπραξιών (1/2)</vt:lpstr>
      <vt:lpstr>Πλήρης κρατικός έλεγχος μέσω κοινοπραξιών (2/2)</vt:lpstr>
      <vt:lpstr>Κοινοπραξίες χωρίς κρατικό έλεγχο</vt:lpstr>
      <vt:lpstr>Σενάριο 3: Κοινοπραξίες χωρίς κρατικό έλεγχο</vt:lpstr>
      <vt:lpstr>Σενάριο 4: Δημόσιος Οργανισμός Τηλεπικοινωνιών </vt:lpstr>
      <vt:lpstr>Δημόσιος Οργανισμός Τηλεπικοινωνιών </vt:lpstr>
      <vt:lpstr>Σενάριο 5: Μοναδικός ιδιωτικός πάροχος υπηρεσιών</vt:lpstr>
      <vt:lpstr>Μοναδικός ιδιωτικός πάροχος υπηρεσιών (1/2) </vt:lpstr>
      <vt:lpstr>Μοναδικός ιδιωτικός πάροχος υπηρεσιών (2/2) </vt:lpstr>
      <vt:lpstr>Επιχειρηματικά μοντέλα σε επίπεδο εφαρμογής ΜΑΝ </vt:lpstr>
      <vt:lpstr>Επιχειρηματικά μοντέλα σε επίπεδο Δήμου</vt:lpstr>
      <vt:lpstr>Επιχειρηματικά μοντέλα σε επίπεδο Περιφέρειας</vt:lpstr>
      <vt:lpstr>Επιχειρηματικά μοντέλα σε Διαπεριφερειακό Επίπεδο</vt:lpstr>
      <vt:lpstr>Σύγκριση επιχειρηματικών μοντέλων</vt:lpstr>
      <vt:lpstr>Συστατικά ευρυζωνικού δικτύου</vt:lpstr>
      <vt:lpstr>Οικονομικά στοιχεία</vt:lpstr>
      <vt:lpstr>CAPEX</vt:lpstr>
      <vt:lpstr>Εξέλιξη CAPEX τα τελευταία χρόνια</vt:lpstr>
      <vt:lpstr>Τρόποι μείωσης CAPEX</vt:lpstr>
      <vt:lpstr>OPEX (1/2)</vt:lpstr>
      <vt:lpstr>OPEX (2/2)</vt:lpstr>
      <vt:lpstr>OPEX: Συντήρηση εξοπλισμού και συσκευών</vt:lpstr>
      <vt:lpstr>OPEX: Πωλήσεις και μάρκετινγκ, απόκτηση πελατών</vt:lpstr>
      <vt:lpstr>OPEX: Παροχές και φροντίδα πελατών</vt:lpstr>
      <vt:lpstr>OPEX: Χρέωση, τιμολόγηση και διαχείριση υπηρεσιών </vt:lpstr>
      <vt:lpstr>OPEX: Διαχείριση δικτύων και ανάπτυξη πλατφορμών</vt:lpstr>
      <vt:lpstr>OPEX: Ενοίκιο φυσικών δικτυακών πόρων </vt:lpstr>
      <vt:lpstr>OPEX: Roaming </vt:lpstr>
      <vt:lpstr>OPEX: Διασύνδεση και περιεχόμενο </vt:lpstr>
      <vt:lpstr>OPEX: Ετήσιο κόστος αδειών ραδιο-φάσματος </vt:lpstr>
      <vt:lpstr>OPEX: Κανονισμοί/Ρυθμίσεις (Regulation)</vt:lpstr>
      <vt:lpstr>Σύνοψη κύριων στοιχείων OPEX</vt:lpstr>
      <vt:lpstr>Τρόποι μείωσης OPEX</vt:lpstr>
      <vt:lpstr>Χρηματοδότηση δημιουργίας ευρυζωνικών υποδομών </vt:lpstr>
      <vt:lpstr>Σύντομη ανασκόπηση</vt:lpstr>
      <vt:lpstr>Βιβλιογραφία (1/2)</vt:lpstr>
      <vt:lpstr>Βιβλιογραφία (2/2)</vt:lpstr>
      <vt:lpstr>Ερωτήσεις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Stevy</dc:creator>
  <cp:lastModifiedBy>ΚΟΚΚΙΝΟΣ ΒΑΣΙΛΕΙΟΣ</cp:lastModifiedBy>
  <cp:revision>568</cp:revision>
  <dcterms:created xsi:type="dcterms:W3CDTF">2012-09-06T09:03:05Z</dcterms:created>
  <dcterms:modified xsi:type="dcterms:W3CDTF">2022-02-24T10:51:41Z</dcterms:modified>
</cp:coreProperties>
</file>