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9"/>
  </p:notesMasterIdLst>
  <p:sldIdLst>
    <p:sldId id="498" r:id="rId2"/>
    <p:sldId id="262" r:id="rId3"/>
    <p:sldId id="475" r:id="rId4"/>
    <p:sldId id="499" r:id="rId5"/>
    <p:sldId id="536" r:id="rId6"/>
    <p:sldId id="500" r:id="rId7"/>
    <p:sldId id="502" r:id="rId8"/>
    <p:sldId id="537" r:id="rId9"/>
    <p:sldId id="503" r:id="rId10"/>
    <p:sldId id="504" r:id="rId11"/>
    <p:sldId id="508" r:id="rId12"/>
    <p:sldId id="509" r:id="rId13"/>
    <p:sldId id="510" r:id="rId14"/>
    <p:sldId id="511" r:id="rId15"/>
    <p:sldId id="512" r:id="rId16"/>
    <p:sldId id="513" r:id="rId17"/>
    <p:sldId id="518" r:id="rId18"/>
    <p:sldId id="519" r:id="rId19"/>
    <p:sldId id="521" r:id="rId20"/>
    <p:sldId id="522" r:id="rId21"/>
    <p:sldId id="523" r:id="rId22"/>
    <p:sldId id="524" r:id="rId23"/>
    <p:sldId id="525" r:id="rId24"/>
    <p:sldId id="526" r:id="rId25"/>
    <p:sldId id="514" r:id="rId26"/>
    <p:sldId id="515" r:id="rId27"/>
    <p:sldId id="516" r:id="rId28"/>
    <p:sldId id="517" r:id="rId29"/>
    <p:sldId id="538" r:id="rId30"/>
    <p:sldId id="520" r:id="rId31"/>
    <p:sldId id="527" r:id="rId32"/>
    <p:sldId id="539" r:id="rId33"/>
    <p:sldId id="528" r:id="rId34"/>
    <p:sldId id="529" r:id="rId35"/>
    <p:sldId id="530" r:id="rId36"/>
    <p:sldId id="540" r:id="rId37"/>
    <p:sldId id="531" r:id="rId38"/>
    <p:sldId id="541" r:id="rId39"/>
    <p:sldId id="532" r:id="rId40"/>
    <p:sldId id="542" r:id="rId41"/>
    <p:sldId id="534" r:id="rId42"/>
    <p:sldId id="535" r:id="rId43"/>
    <p:sldId id="543" r:id="rId44"/>
    <p:sldId id="321" r:id="rId45"/>
    <p:sldId id="320" r:id="rId46"/>
    <p:sldId id="544" r:id="rId47"/>
    <p:sldId id="322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309" autoAdjust="0"/>
  </p:normalViewPr>
  <p:slideViewPr>
    <p:cSldViewPr>
      <p:cViewPr varScale="1">
        <p:scale>
          <a:sx n="103" d="100"/>
          <a:sy n="103" d="100"/>
        </p:scale>
        <p:origin x="1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78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122387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Διαχείριση δικτύων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2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90479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Το Δίκτυο </a:t>
            </a:r>
            <a:r>
              <a:rPr lang="en-US" sz="1000" dirty="0">
                <a:solidFill>
                  <a:srgbClr val="5075BC"/>
                </a:solidFill>
              </a:rPr>
              <a:t>VPN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3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68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Διαχείριση δικτύων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Διαχείριση δικτύων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0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7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Διαχείριση δικτύων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5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4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Διαχείριση δικτύων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Διαχείριση δικτύων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9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626364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4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10187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telematics.upatras.gr/telematics/bouras?language=e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atics.upatras.gr/telematics/bouras/undergraduate-courses/diktua-dhmosias-xrhshs-kai-diasundesh-diktuwn?language=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zcase.com/blog/&#941;&#957;&#945;&#962;-&#960;&#955;&#942;&#961;&#951;&#962;-&#959;&#948;&#951;&#947;&#972;&#962;-&#947;&#953;&#945;-&#945;&#961;&#967;&#945;&#961;&#943;&#959;&#965;&#962;-&#963;&#964;&#945;-vpn/" TargetMode="External"/><Relationship Id="rId4" Type="http://schemas.openxmlformats.org/officeDocument/2006/relationships/hyperlink" Target="https://el.wikipedia.org/wiki/&#917;&#953;&#954;&#959;&#957;&#953;&#954;&#972;_&#953;&#948;&#953;&#969;&#964;&#953;&#954;&#972;_&#948;&#943;&#954;&#964;&#965;&#959;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ΔΙΚΤΥΑ ΔΗΜΟΣΙΑΣ ΧΡΗΣΗΣ </a:t>
            </a:r>
            <a:r>
              <a:rPr lang="el-GR"/>
              <a:t>ΚΑΙ ΔΙΑΣΥΝΔΕΣΗ </a:t>
            </a:r>
            <a:r>
              <a:rPr lang="el-GR" dirty="0"/>
              <a:t>ΔΙΚΤΥΩΝ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384822"/>
            <a:ext cx="9144000" cy="2996505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Το Δίκτυο </a:t>
            </a:r>
            <a:r>
              <a:rPr lang="en-US" sz="2800" dirty="0"/>
              <a:t>VPN</a:t>
            </a:r>
          </a:p>
          <a:p>
            <a:endParaRPr lang="el-GR" sz="2800" dirty="0"/>
          </a:p>
          <a:p>
            <a:r>
              <a:rPr lang="el-GR" sz="2800" dirty="0"/>
              <a:t>Βασίλειος Κόκκινος (εκ μέρους του Καθηγητή Χ. Ι. Μπούρα)</a:t>
            </a:r>
          </a:p>
          <a:p>
            <a:r>
              <a:rPr lang="el-GR" sz="2800" dirty="0"/>
              <a:t>Τμήμα Μηχανικών Η/Υ &amp; Πληροφορικής</a:t>
            </a:r>
            <a:r>
              <a:rPr lang="en-US" sz="2800" dirty="0"/>
              <a:t>, </a:t>
            </a:r>
            <a:r>
              <a:rPr lang="el-GR" sz="2800" dirty="0"/>
              <a:t>Πανεπιστήμιο Πατρών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kokkinos@cti.gr</a:t>
            </a:r>
            <a:r>
              <a:rPr lang="el-GR" sz="2800" dirty="0"/>
              <a:t>, </a:t>
            </a:r>
            <a:endParaRPr lang="en-US" sz="2800" dirty="0"/>
          </a:p>
          <a:p>
            <a:r>
              <a:rPr lang="en-US" sz="2800" dirty="0"/>
              <a:t>site: </a:t>
            </a:r>
            <a:r>
              <a:rPr lang="en-US" sz="2800" dirty="0">
                <a:hlinkClick r:id="rId4"/>
              </a:rPr>
              <a:t>http://telematics.upatras.gr/telematics/bouras?language=el</a:t>
            </a:r>
            <a:endParaRPr lang="en-US" sz="2800" dirty="0"/>
          </a:p>
          <a:p>
            <a:endParaRPr lang="el-GR" sz="2800" dirty="0"/>
          </a:p>
        </p:txBody>
      </p:sp>
      <p:pic>
        <p:nvPicPr>
          <p:cNvPr id="1026" name="Picture 2" descr="Λογότυπος ΠΠ Κάθετος Έγχρωμος  (JPEG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296"/>
            <a:ext cx="3657600" cy="13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6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Χρήσεις του </a:t>
            </a:r>
            <a:r>
              <a:rPr lang="en-US" dirty="0"/>
              <a:t>VPN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27584" y="5733256"/>
            <a:ext cx="7859216" cy="7269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Χρήσεις του </a:t>
            </a:r>
            <a:r>
              <a:rPr lang="en-US" sz="2000" dirty="0"/>
              <a:t>VPN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https://www.wizcase.com/wp-content/uploads/2019/04/top-reasons-why-people-use-a-vpn-5.png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84595"/>
            <a:ext cx="5038796" cy="3806428"/>
          </a:xfrm>
        </p:spPr>
      </p:pic>
    </p:spTree>
    <p:extLst>
      <p:ext uri="{BB962C8B-B14F-4D97-AF65-F5344CB8AC3E}">
        <p14:creationId xmlns:p14="http://schemas.microsoft.com/office/powerpoint/2010/main" val="100626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Αγοράζοντας </a:t>
            </a:r>
            <a:r>
              <a:rPr lang="en-US" dirty="0"/>
              <a:t>VPN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Εάν ο χρήστης επιθυμεί να αγοράσει συνδρομή για </a:t>
            </a:r>
            <a:r>
              <a:rPr lang="en-US" dirty="0"/>
              <a:t>VPN, </a:t>
            </a:r>
            <a:r>
              <a:rPr lang="el-GR" dirty="0"/>
              <a:t>θα πρέπει να αναζητήσει η συνδρομή να παρέχει</a:t>
            </a:r>
          </a:p>
          <a:p>
            <a:pPr lvl="1"/>
            <a:r>
              <a:rPr lang="el-GR" dirty="0"/>
              <a:t>Γρήγορες ταχύτητες</a:t>
            </a:r>
          </a:p>
          <a:p>
            <a:pPr lvl="1"/>
            <a:r>
              <a:rPr lang="el-GR" dirty="0"/>
              <a:t>Ισχυρή κρυπτογράφηση και υψηλής ποιότητας πρωτόκολλα ασφαλείας</a:t>
            </a:r>
          </a:p>
          <a:p>
            <a:pPr lvl="1"/>
            <a:r>
              <a:rPr lang="el-GR" dirty="0"/>
              <a:t>Αξιόπιστη πολιτική απορρήτου</a:t>
            </a:r>
          </a:p>
          <a:p>
            <a:pPr lvl="1"/>
            <a:r>
              <a:rPr lang="el-GR" dirty="0"/>
              <a:t>Δυνατότητα πρόσβασης σε παγκόσμιο περιεχόμενο</a:t>
            </a:r>
          </a:p>
          <a:p>
            <a:pPr lvl="1"/>
            <a:r>
              <a:rPr lang="el-GR" dirty="0"/>
              <a:t>Πολλαπλές συσκευές και συμβατότητα με πολλές πλατφόρμες</a:t>
            </a:r>
          </a:p>
          <a:p>
            <a:pPr lvl="1"/>
            <a:r>
              <a:rPr lang="el-GR" dirty="0"/>
              <a:t>Εξαιρετική εμπειρία χρήστη</a:t>
            </a:r>
          </a:p>
          <a:p>
            <a:pPr lvl="1"/>
            <a:r>
              <a:rPr lang="el-GR" dirty="0"/>
              <a:t>Αξιόπιστη υποστήριξη πελατών</a:t>
            </a:r>
          </a:p>
          <a:p>
            <a:pPr lvl="1"/>
            <a:r>
              <a:rPr lang="el-GR" dirty="0"/>
              <a:t>Σχέση ποιότητας/τιμής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Γρήγορες Ταχύτητες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χρήση ενός VPN μπορεί να επιβραδύνει τη σύνδεσή, επειδή τα δεδομένα κρυπτογραφούνται και στη συνέχεια δρομολογούνται μέσα από έναν άλλο διακομιστή </a:t>
            </a:r>
          </a:p>
          <a:p>
            <a:r>
              <a:rPr lang="el-GR" dirty="0"/>
              <a:t>Σε ορισμένα VPN, η διαφορά δεν είναι αισθητή, ενώ σε άλλα μπορεί να προκαλέσει σημαντική επιβράδυνση </a:t>
            </a:r>
          </a:p>
          <a:p>
            <a:r>
              <a:rPr lang="el-GR" dirty="0"/>
              <a:t>Το VPN δεν θα είναι πολύ χρήσιμο αν κάνει την ταχύτητά της σύνδεσης να “σέρνεται”</a:t>
            </a:r>
          </a:p>
          <a:p>
            <a:r>
              <a:rPr lang="el-GR" dirty="0"/>
              <a:t>Γι’ αυτό, ο χρήστης πρέπει να βεβαιωθεί ότι θα επιλέξετε μια υπηρεσία με απεριόριστο εύρος ζώνης και πολλούς γρήγορους διακομιστές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7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Ισχυρή κρυπτογράφηση και υψηλής ποιότητας πρωτόκολλα ασφαλείας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Ένας από τους λόγους για να χρησιμοποιήσει κάποιος ένα VPN είναι να κάνει τη σύνδεσή του όσο πιο ασφαλή γίνεται</a:t>
            </a:r>
          </a:p>
          <a:p>
            <a:r>
              <a:rPr lang="el-GR" dirty="0"/>
              <a:t>Συστήνονται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υπηρεσίες με κρυπτογράφηση 256-bit AES </a:t>
            </a:r>
            <a:r>
              <a:rPr lang="en-US" dirty="0"/>
              <a:t>(</a:t>
            </a:r>
            <a:r>
              <a:rPr lang="el-GR" dirty="0"/>
              <a:t>η στάνταρ του κλάδου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καθώς και υπερασφαλή πρωτόκολλα, όπως το </a:t>
            </a:r>
            <a:r>
              <a:rPr lang="el-GR" dirty="0" err="1"/>
              <a:t>OpenVPN</a:t>
            </a:r>
            <a:r>
              <a:rPr lang="el-GR" dirty="0"/>
              <a:t> και το IKEv2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7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Αξιόπιστη πολιτική απορρήτου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Είναι πραγματικά σημαντικό να επιλεχθεί ένας </a:t>
            </a:r>
            <a:r>
              <a:rPr lang="el-GR" dirty="0" err="1"/>
              <a:t>πάροχος</a:t>
            </a:r>
            <a:r>
              <a:rPr lang="el-GR" dirty="0"/>
              <a:t> που να εφαρμόζει αυστηρή πολιτική μη τήρησης αρχείων καταγραφής</a:t>
            </a:r>
          </a:p>
          <a:p>
            <a:r>
              <a:rPr lang="el-GR" dirty="0"/>
              <a:t>Διαφορετικά, η εταιρία πιθανόν να αποθηκεύει τα δεδομένα του χρήστη και θα μπορούσε να τα μοιράζεται με τρίτους, όπως για παράδειγμα, με τις κρατικές αρχές </a:t>
            </a:r>
          </a:p>
          <a:p>
            <a:r>
              <a:rPr lang="el-GR" dirty="0"/>
              <a:t>Πρέπει να βεβαιωθούμε ότι ο </a:t>
            </a:r>
            <a:r>
              <a:rPr lang="el-GR" dirty="0" err="1"/>
              <a:t>πάροχος</a:t>
            </a:r>
            <a:r>
              <a:rPr lang="el-GR" dirty="0"/>
              <a:t> βρίσκεται εκτός της Συμμαχίας των 5/9/14 Χωρών-Μάτια</a:t>
            </a:r>
          </a:p>
          <a:p>
            <a:pPr lvl="1"/>
            <a:r>
              <a:rPr lang="el-GR" dirty="0"/>
              <a:t>Η συμμαχία αυτή αποτελείται από τις ομάδες χωρών που έχουν υπογράψει τη συμφωνία για παγκόσμια επιτήρηση και διαμοιρασμό δεδομένων.</a:t>
            </a:r>
          </a:p>
          <a:p>
            <a:r>
              <a:rPr lang="el-GR" dirty="0"/>
              <a:t>Αν δεν ξέρει ο χρήστης λεπτομέρειες για τον </a:t>
            </a:r>
            <a:r>
              <a:rPr lang="el-GR" dirty="0" err="1"/>
              <a:t>πάροχο</a:t>
            </a:r>
            <a:r>
              <a:rPr lang="el-GR" dirty="0"/>
              <a:t> που τον ενδιαφέρει, μπορεί πάντα να διαβάσει την πολιτική απορρήτου του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3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Πρόσβαση σε παγκόσμιο περιεχόμενο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Ένα μεγάλο πλεονέκτημα των VPN είναι ότι δίνουν τη δυνατότητα παράκαμψης της λογοκρισία και τους γεωγραφικούς περιορισμούς </a:t>
            </a:r>
          </a:p>
          <a:p>
            <a:r>
              <a:rPr lang="el-GR" dirty="0"/>
              <a:t>Όμως, όλα τα VPN δεν είναι ίδια σ’ αυτόν τον τομέα </a:t>
            </a:r>
          </a:p>
          <a:p>
            <a:r>
              <a:rPr lang="el-GR" dirty="0"/>
              <a:t>Αν επιθυμεί κάποιος να χρησιμοποιήσει το </a:t>
            </a:r>
            <a:r>
              <a:rPr lang="en-US" dirty="0"/>
              <a:t>VPN </a:t>
            </a:r>
            <a:r>
              <a:rPr lang="el-GR" dirty="0"/>
              <a:t>για να αποκτήσει πρόσβαση σε συγκεκριμένους </a:t>
            </a:r>
            <a:r>
              <a:rPr lang="el-GR" dirty="0" err="1"/>
              <a:t>ιστοτόπους</a:t>
            </a:r>
            <a:r>
              <a:rPr lang="el-GR" dirty="0"/>
              <a:t> (π.χ. </a:t>
            </a:r>
            <a:r>
              <a:rPr lang="en-US" dirty="0"/>
              <a:t>Netflix)</a:t>
            </a:r>
            <a:r>
              <a:rPr lang="el-GR" dirty="0"/>
              <a:t>, ή να το ξεμπλοκάρει το </a:t>
            </a:r>
            <a:r>
              <a:rPr lang="el-GR" dirty="0" err="1"/>
              <a:t>firewall</a:t>
            </a:r>
            <a:r>
              <a:rPr lang="el-GR" dirty="0"/>
              <a:t> μιας συγκεκριμένης χώρας, οφείλει να κάνει έρευνα και να βεβαιωθεί ότι ο </a:t>
            </a:r>
            <a:r>
              <a:rPr lang="el-GR" dirty="0" err="1"/>
              <a:t>πάροχος</a:t>
            </a:r>
            <a:r>
              <a:rPr lang="el-GR" dirty="0"/>
              <a:t> υποστηρίζει όλα αυτά πριν κάνει την αγορά</a:t>
            </a:r>
          </a:p>
          <a:p>
            <a:r>
              <a:rPr lang="el-GR" dirty="0"/>
              <a:t>Ο χρήστης μπορεί επίσης να βεβαιωθεί ότι υπάρχει δυνατότητα δωρεάν δοκιμής και εγγύηση επιστροφής χρημάτων ώστε να δοκιμάσει το VPN χωρίς οικονομικό ρίσκο εκ μέρους του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7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Πολλαπλές συσκευές και συμβατότητα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πιθανότερο είναι να θέλει κάποιος όλες οι συσκευές του να προστατεύονται</a:t>
            </a:r>
          </a:p>
          <a:p>
            <a:r>
              <a:rPr lang="el-GR" dirty="0"/>
              <a:t>Έτσι, πρέπει να αναζητήσει έναν</a:t>
            </a:r>
            <a:r>
              <a:rPr lang="en-US" dirty="0"/>
              <a:t> </a:t>
            </a:r>
            <a:r>
              <a:rPr lang="el-GR" dirty="0" err="1"/>
              <a:t>πάροχο</a:t>
            </a:r>
            <a:r>
              <a:rPr lang="el-GR" dirty="0"/>
              <a:t> που να επιτρέπει την ταυτόχρονη σύνδεση πολλών συσκευών</a:t>
            </a:r>
          </a:p>
          <a:p>
            <a:r>
              <a:rPr lang="el-GR" dirty="0"/>
              <a:t>Επίσης, θα πρέπει να ελέγξει αν το VPN είναι συμβατό με όλες σας τις συσκευές.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Εμπειρία Χρήστη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Δεν χρειάζεται κάποιος να σπαταλήσει τα χρήματά του σε μια υπηρεσία που είναι αργή, αναξιόπιστη, ή έχει δύσχρηστο περιβάλλον χειρισμού </a:t>
            </a:r>
          </a:p>
          <a:p>
            <a:r>
              <a:rPr lang="el-GR" dirty="0"/>
              <a:t>Πρέπει να κάνει την έρευνά του και πριν κάνει την εγγραφή στη συνδρομή, να βεβαιωθεί ότι ο </a:t>
            </a:r>
            <a:r>
              <a:rPr lang="el-GR" dirty="0" err="1"/>
              <a:t>πάροχος</a:t>
            </a:r>
            <a:r>
              <a:rPr lang="el-GR" dirty="0"/>
              <a:t> που θέλει να επιλέξει έχει υψηλή βαθμολογία </a:t>
            </a:r>
          </a:p>
          <a:p>
            <a:r>
              <a:rPr lang="el-GR" dirty="0"/>
              <a:t>Οι αξιολογήσεις του </a:t>
            </a:r>
            <a:r>
              <a:rPr lang="el-GR" dirty="0" err="1"/>
              <a:t>παρόχου</a:t>
            </a:r>
            <a:r>
              <a:rPr lang="el-GR" dirty="0"/>
              <a:t> είναι ένας εξαιρετικός τρόπος για να το διαπιστώσει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Εξυπηρέτηση Πελατών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 κάτι πάει στραβά, θα πρέπει να υπάρχει η βεβαιότητα ότι το πρόβλημα θα λυθεί γρήγορα </a:t>
            </a:r>
            <a:endParaRPr lang="en-US" dirty="0"/>
          </a:p>
          <a:p>
            <a:r>
              <a:rPr lang="el-GR" dirty="0"/>
              <a:t>Πρέπει να αναζητούμε </a:t>
            </a:r>
            <a:r>
              <a:rPr lang="el-GR" dirty="0" err="1"/>
              <a:t>πάροχο</a:t>
            </a:r>
            <a:r>
              <a:rPr lang="el-GR" dirty="0"/>
              <a:t> που να προσφέρει ζωντανή γραπτή συνομιλία 24/7, καθώς επίσης υποστήριξη μέσω email </a:t>
            </a:r>
            <a:endParaRPr lang="en-US" dirty="0"/>
          </a:p>
          <a:p>
            <a:r>
              <a:rPr lang="el-GR" dirty="0"/>
              <a:t>Επιπλέον, είναι πλεονέκτημα αν μπορούμε να επικοινωνήσουμε τηλεφωνικά όταν υπάρχει κάποιο πρόβλημα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9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Σχέση Ποιότητας-Τιμής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Όταν πληρώνει ο χρήστης για μια υπηρεσία, θα πρέπει να είναι σίγουρος ότι τα χρήματά του αντιστοιχούν στην ποιότητα που παίρνει </a:t>
            </a:r>
          </a:p>
          <a:p>
            <a:r>
              <a:rPr lang="el-GR" dirty="0"/>
              <a:t>Αυτό δεν σημαίνει ότι θα πρέπει να επιλέξει την φθηνότερη επιλογή </a:t>
            </a:r>
          </a:p>
          <a:p>
            <a:r>
              <a:rPr lang="el-GR" dirty="0"/>
              <a:t>Αντιθέτως, πρέπει να ψάξει για μια υπηρεσία με όλα τα χαρακτηριστικά που αναφέρθηκαν στις προηγούμενες διαφάνειες, σε λογική τιμή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9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Εισαγωγή</a:t>
            </a:r>
          </a:p>
          <a:p>
            <a:pPr lvl="0"/>
            <a:r>
              <a:rPr lang="el-GR" dirty="0"/>
              <a:t>Λειτουργία </a:t>
            </a:r>
            <a:r>
              <a:rPr lang="en-US" dirty="0"/>
              <a:t>VPN</a:t>
            </a:r>
            <a:endParaRPr lang="el-GR" dirty="0"/>
          </a:p>
          <a:p>
            <a:pPr lvl="0"/>
            <a:r>
              <a:rPr lang="el-GR" dirty="0"/>
              <a:t>Αγοράζοντας </a:t>
            </a:r>
            <a:r>
              <a:rPr lang="en-US" dirty="0"/>
              <a:t>VPN</a:t>
            </a:r>
          </a:p>
          <a:p>
            <a:r>
              <a:rPr lang="el-GR" dirty="0"/>
              <a:t>Πλεονεκτήματα – Μειονεκτήματα</a:t>
            </a:r>
          </a:p>
          <a:p>
            <a:r>
              <a:rPr lang="el-GR" dirty="0"/>
              <a:t>Τα κορυφαία </a:t>
            </a:r>
            <a:r>
              <a:rPr lang="en-US" dirty="0"/>
              <a:t>VPNs</a:t>
            </a:r>
            <a:endParaRPr lang="el-GR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Αναζήτηση Καλού </a:t>
            </a:r>
            <a:r>
              <a:rPr lang="en-US" dirty="0"/>
              <a:t>VPN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Ανάλογα με τον λόγο που χρειάζεται κάποιος ένα </a:t>
            </a:r>
            <a:r>
              <a:rPr lang="en-US" dirty="0"/>
              <a:t>VPN, </a:t>
            </a:r>
            <a:r>
              <a:rPr lang="el-GR" dirty="0"/>
              <a:t>ταιριάζουν διαφορετικά πράγματα που χρειάζεται</a:t>
            </a:r>
          </a:p>
          <a:p>
            <a:r>
              <a:rPr lang="el-GR" dirty="0"/>
              <a:t>Μπορεί να χρειάζεται το </a:t>
            </a:r>
            <a:r>
              <a:rPr lang="en-US" dirty="0"/>
              <a:t>VPN </a:t>
            </a:r>
            <a:r>
              <a:rPr lang="el-GR" dirty="0"/>
              <a:t>για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Ξεμπλοκάρισμα περιεχομένου</a:t>
            </a:r>
          </a:p>
          <a:p>
            <a:pPr lvl="1"/>
            <a:r>
              <a:rPr lang="el-GR" dirty="0" err="1"/>
              <a:t>Ιδιωτικότητα</a:t>
            </a:r>
            <a:endParaRPr lang="el-GR" dirty="0"/>
          </a:p>
          <a:p>
            <a:pPr lvl="1"/>
            <a:r>
              <a:rPr lang="el-GR" dirty="0"/>
              <a:t>Χρήση </a:t>
            </a:r>
            <a:r>
              <a:rPr lang="en-US" dirty="0"/>
              <a:t>Torrents</a:t>
            </a:r>
          </a:p>
          <a:p>
            <a:pPr lvl="1"/>
            <a:r>
              <a:rPr lang="el-GR" dirty="0"/>
              <a:t>Παράκαμψη Λογοκρισίας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Ξεμπλοκάρισμα περιεχομένου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8963"/>
            <a:ext cx="6101233" cy="2158149"/>
          </a:xfr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27584" y="5445224"/>
            <a:ext cx="7859216" cy="7269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Ξεμπλοκάρισμα περιεχομένου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https://www.wizcase.com/wp-content/uploads/2019/04/for-unblocking-global-content-6.png</a:t>
            </a:r>
            <a:r>
              <a:rPr lang="el-GR" sz="1700" dirty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9824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Ιδιωτικότητα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27584" y="5445224"/>
            <a:ext cx="7859216" cy="7269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 err="1"/>
              <a:t>Ιδιωτικότητα</a:t>
            </a:r>
            <a:r>
              <a:rPr lang="el-GR" sz="2000" dirty="0"/>
              <a:t>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https://www.wizcase.com/wp-content/uploads/2019/04/for-privacy-5.png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64243"/>
            <a:ext cx="6875558" cy="1884837"/>
          </a:xfrm>
        </p:spPr>
      </p:pic>
    </p:spTree>
    <p:extLst>
      <p:ext uri="{BB962C8B-B14F-4D97-AF65-F5344CB8AC3E}">
        <p14:creationId xmlns:p14="http://schemas.microsoft.com/office/powerpoint/2010/main" val="394982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n-US" dirty="0"/>
              <a:t>Torrents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27584" y="5445224"/>
            <a:ext cx="7859216" cy="7269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Χρήση </a:t>
            </a:r>
            <a:r>
              <a:rPr lang="en-US" sz="2000" dirty="0"/>
              <a:t>Torrents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https://www.wizcase.com/wp-content/uploads/2019/04/for-torrenting-5.png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623246" cy="2323946"/>
          </a:xfrm>
        </p:spPr>
      </p:pic>
    </p:spTree>
    <p:extLst>
      <p:ext uri="{BB962C8B-B14F-4D97-AF65-F5344CB8AC3E}">
        <p14:creationId xmlns:p14="http://schemas.microsoft.com/office/powerpoint/2010/main" val="287578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Παράκαμψη Λογοκρισίας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27584" y="5445224"/>
            <a:ext cx="7859216" cy="7269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Παράκαμψη Λογοκρισίας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https://www.wizcase.com/wp-content/uploads/2019/04/for-bypassing-censorship-5.png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258409" cy="2016224"/>
          </a:xfrm>
        </p:spPr>
      </p:pic>
    </p:spTree>
    <p:extLst>
      <p:ext uri="{BB962C8B-B14F-4D97-AF65-F5344CB8AC3E}">
        <p14:creationId xmlns:p14="http://schemas.microsoft.com/office/powerpoint/2010/main" val="418258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</a:t>
            </a:r>
            <a:r>
              <a:rPr lang="en-US" dirty="0"/>
              <a:t>VPN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Μείωση του κόστος</a:t>
            </a:r>
          </a:p>
          <a:p>
            <a:pPr lvl="1"/>
            <a:r>
              <a:rPr lang="el-GR" dirty="0"/>
              <a:t>δεν χρειάζεται φυσική μισθωμένη γραμμή για τη σύνδεση απομακρυσμένων χρηστών σε ένα </a:t>
            </a:r>
            <a:r>
              <a:rPr lang="el-GR" dirty="0" err="1"/>
              <a:t>intranet</a:t>
            </a:r>
            <a:endParaRPr lang="en-US" dirty="0"/>
          </a:p>
          <a:p>
            <a:r>
              <a:rPr lang="el-GR" dirty="0"/>
              <a:t>Οι χρήστες παραμένουν ανώνυμοι στο διαδίκτυο</a:t>
            </a:r>
          </a:p>
          <a:p>
            <a:pPr lvl="1"/>
            <a:r>
              <a:rPr lang="el-GR" dirty="0"/>
              <a:t>η πραγματική τοποθεσία δεν θα είναι πλέον ορατή</a:t>
            </a:r>
          </a:p>
          <a:p>
            <a:r>
              <a:rPr lang="el-GR" dirty="0"/>
              <a:t>Αποτρέπεται η κατασκοπεία και οι </a:t>
            </a:r>
            <a:r>
              <a:rPr lang="el-GR" dirty="0" err="1"/>
              <a:t>κυβερνοεπιθέσεις</a:t>
            </a:r>
            <a:endParaRPr lang="el-GR" dirty="0"/>
          </a:p>
          <a:p>
            <a:pPr lvl="1"/>
            <a:r>
              <a:rPr lang="el-GR" dirty="0"/>
              <a:t>Οι χρήστες μπορούν να προστατεύσουν τα προσωπικά τους δεδομένα και τη συσκευή τους από </a:t>
            </a:r>
            <a:r>
              <a:rPr lang="el-GR" dirty="0" err="1"/>
              <a:t>χάκερ</a:t>
            </a:r>
            <a:r>
              <a:rPr lang="el-GR" dirty="0"/>
              <a:t>, κακόβουλο λογισμικό και ακόμη και κυβερνητική παρακολούθηση</a:t>
            </a:r>
          </a:p>
          <a:p>
            <a:r>
              <a:rPr lang="el-GR" dirty="0"/>
              <a:t>Ελεύθερη περιήγηση (</a:t>
            </a:r>
            <a:r>
              <a:rPr lang="en-US" dirty="0"/>
              <a:t>browsing) </a:t>
            </a:r>
            <a:r>
              <a:rPr lang="el-GR" dirty="0"/>
              <a:t>στο διαδίκτυο </a:t>
            </a:r>
            <a:endParaRPr lang="en-US" dirty="0"/>
          </a:p>
          <a:p>
            <a:pPr lvl="1"/>
            <a:r>
              <a:rPr lang="en-US" dirty="0"/>
              <a:t>To VPN </a:t>
            </a:r>
            <a:r>
              <a:rPr lang="el-GR" dirty="0"/>
              <a:t>ξεμπλοκάρει οποιαδήποτε ιστοσελίδα επιθυμεί ο χρήστης από οπουδήποτε, συμπεριλαμβανομένων των υπηρεσιών </a:t>
            </a:r>
            <a:r>
              <a:rPr lang="el-GR" dirty="0" err="1"/>
              <a:t>streaming</a:t>
            </a:r>
            <a:r>
              <a:rPr lang="el-GR" dirty="0"/>
              <a:t>, </a:t>
            </a:r>
            <a:r>
              <a:rPr lang="el-GR" dirty="0" err="1"/>
              <a:t>torrent</a:t>
            </a:r>
            <a:r>
              <a:rPr lang="en-US" dirty="0" err="1"/>
              <a:t>ing</a:t>
            </a:r>
            <a:r>
              <a:rPr lang="el-GR" dirty="0"/>
              <a:t> και άλλων</a:t>
            </a:r>
          </a:p>
        </p:txBody>
      </p:sp>
    </p:spTree>
    <p:extLst>
      <p:ext uri="{BB962C8B-B14F-4D97-AF65-F5344CB8AC3E}">
        <p14:creationId xmlns:p14="http://schemas.microsoft.com/office/powerpoint/2010/main" val="167801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Μειονεκτήματα </a:t>
            </a:r>
            <a:r>
              <a:rPr lang="en-US" dirty="0"/>
              <a:t>VPN</a:t>
            </a:r>
            <a:r>
              <a:rPr lang="el-GR" dirty="0"/>
              <a:t>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Τα VPN δεν είναι διαθέσιμα για όλες τις συσκευές </a:t>
            </a:r>
          </a:p>
          <a:p>
            <a:pPr lvl="1"/>
            <a:r>
              <a:rPr lang="el-GR" dirty="0"/>
              <a:t>Μπορεί να είναι δύσκολο να βρεθούν εφαρμογές για παλαιότερες συσκευές ή για αυτές που χρησιμοποιούν κάποια άγνωστα λειτουργικά συστήματα.</a:t>
            </a:r>
          </a:p>
          <a:p>
            <a:r>
              <a:rPr lang="el-GR" dirty="0"/>
              <a:t>Το </a:t>
            </a:r>
            <a:r>
              <a:rPr lang="en-US" dirty="0"/>
              <a:t>VPN </a:t>
            </a:r>
            <a:r>
              <a:rPr lang="el-GR" dirty="0"/>
              <a:t>μπορεί να επιβραδύνει κάπως τη σύνδεση του χρήστη</a:t>
            </a:r>
          </a:p>
          <a:p>
            <a:pPr lvl="1"/>
            <a:r>
              <a:rPr lang="el-GR" dirty="0"/>
              <a:t>Τα δεδομένα πρέπει να κρυπτογραφούνται και να δρομολογούνται μέσω ενός διακομιστή του VPN, ο οποίος μπορεί να απέχει αρκετά από την πραγματική τοποθεσία του χρήστη. </a:t>
            </a:r>
          </a:p>
          <a:p>
            <a:pPr lvl="1"/>
            <a:r>
              <a:rPr lang="el-GR" dirty="0"/>
              <a:t>Το γεγονός αυτό αναπόφευκτα επιβραδύνει τα πράγματα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56502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Μειονεκτήματα </a:t>
            </a:r>
            <a:r>
              <a:rPr lang="en-US" dirty="0"/>
              <a:t>VPN</a:t>
            </a:r>
            <a:r>
              <a:rPr lang="el-GR" dirty="0"/>
              <a:t>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Ορισμένοι </a:t>
            </a:r>
            <a:r>
              <a:rPr lang="el-GR" dirty="0" err="1"/>
              <a:t>ιστότοποι</a:t>
            </a:r>
            <a:r>
              <a:rPr lang="el-GR" dirty="0"/>
              <a:t> μπλοκάρουν τα VPN </a:t>
            </a:r>
          </a:p>
          <a:p>
            <a:pPr lvl="1"/>
            <a:r>
              <a:rPr lang="el-GR" dirty="0"/>
              <a:t>Κάποιοι </a:t>
            </a:r>
            <a:r>
              <a:rPr lang="el-GR" dirty="0" err="1"/>
              <a:t>ιστότοποι</a:t>
            </a:r>
            <a:r>
              <a:rPr lang="el-GR" dirty="0"/>
              <a:t> (όπως το </a:t>
            </a:r>
            <a:r>
              <a:rPr lang="el-GR" dirty="0" err="1"/>
              <a:t>Netflix</a:t>
            </a:r>
            <a:r>
              <a:rPr lang="el-GR" dirty="0"/>
              <a:t>) είναι πολύ καλοί στο να ανιχνεύουν ότι χρησιμοποιείται VPN και μπλοκάρουν τη χρήστη.</a:t>
            </a:r>
          </a:p>
          <a:p>
            <a:pPr lvl="1"/>
            <a:r>
              <a:rPr lang="el-GR" dirty="0"/>
              <a:t>Ωστόσο, τα καλύτερα VPN στην αγορά αντικαθιστούν γρήγορα τους μπλοκαρισμένους διακομιστές, δυσκολεύοντας έτσι αυτούς τους </a:t>
            </a:r>
            <a:r>
              <a:rPr lang="el-GR" dirty="0" err="1"/>
              <a:t>ιστότοπους</a:t>
            </a:r>
            <a:r>
              <a:rPr lang="el-GR" dirty="0"/>
              <a:t> να συνεχίσουν το μπλοκάρισμα.</a:t>
            </a:r>
          </a:p>
          <a:p>
            <a:r>
              <a:rPr lang="el-GR" dirty="0"/>
              <a:t>Ο </a:t>
            </a:r>
            <a:r>
              <a:rPr lang="el-GR" dirty="0" err="1"/>
              <a:t>πάροχος</a:t>
            </a:r>
            <a:r>
              <a:rPr lang="el-GR" dirty="0"/>
              <a:t> θα μπορούσε να καταγράφει τα δεδομένα του χρήστη </a:t>
            </a:r>
          </a:p>
          <a:p>
            <a:pPr lvl="1"/>
            <a:r>
              <a:rPr lang="el-GR" dirty="0"/>
              <a:t>Επειδή τα δεδομένα περνάνε μέσα από τους διακομιστές του </a:t>
            </a:r>
            <a:r>
              <a:rPr lang="el-GR" dirty="0" err="1"/>
              <a:t>παρόχου</a:t>
            </a:r>
            <a:r>
              <a:rPr lang="el-GR" dirty="0"/>
              <a:t> του χρήστη, υπάρχει πάντα ο κίνδυνος ο </a:t>
            </a:r>
            <a:r>
              <a:rPr lang="el-GR" dirty="0" err="1"/>
              <a:t>πάροχος</a:t>
            </a:r>
            <a:r>
              <a:rPr lang="el-GR" dirty="0"/>
              <a:t> να τα καταγράφει. </a:t>
            </a:r>
          </a:p>
          <a:p>
            <a:pPr lvl="1"/>
            <a:r>
              <a:rPr lang="el-GR" dirty="0"/>
              <a:t>Για να ελαχιστοποιηθεί αυτός ο κίνδυνος, ο χρήστης πρέπει να βεβαιωθεί ότι ο </a:t>
            </a:r>
            <a:r>
              <a:rPr lang="el-GR" dirty="0" err="1"/>
              <a:t>πάροχος</a:t>
            </a:r>
            <a:r>
              <a:rPr lang="el-GR" dirty="0"/>
              <a:t> δεν εφαρμόζει πολιτική τήρησης αρχείων καταγραφής και να ελέγξει ότι η έδρα του δεν είναι σε κάποια από τις χώρες όπου οι αρχές απαιτούν την καταγραφή των δεδομένων. </a:t>
            </a:r>
          </a:p>
          <a:p>
            <a:pPr lvl="1"/>
            <a:r>
              <a:rPr lang="el-GR" dirty="0"/>
              <a:t>Επίσης, ο χρήστης πρέπει πάντα να ελέγχει την πολιτική απορρήτου για να ξέρει πώς χειρίζονται τα </a:t>
            </a:r>
            <a:r>
              <a:rPr lang="el-GR"/>
              <a:t>δεδομένα του.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0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Μειονεκτήματα </a:t>
            </a:r>
            <a:r>
              <a:rPr lang="en-US" dirty="0"/>
              <a:t>VPN</a:t>
            </a:r>
            <a:r>
              <a:rPr lang="el-GR" dirty="0"/>
              <a:t>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 χρήστης μοιράζεται μια διεύθυνση ΙΡ με άλλους </a:t>
            </a:r>
          </a:p>
          <a:p>
            <a:pPr lvl="1"/>
            <a:r>
              <a:rPr lang="el-GR" dirty="0"/>
              <a:t>Υπάρχουν πολλοί χρήστες VPN που συνδέονται σε κάθε διακομιστή, έτσι η ΙΡ διεύθυνσή φαίνεται ότι είναι ίδια με κάποιων άλλων ανθρώπων </a:t>
            </a:r>
          </a:p>
          <a:p>
            <a:pPr lvl="1"/>
            <a:r>
              <a:rPr lang="el-GR" dirty="0"/>
              <a:t>Αυτό θα μπορούσε να είναι πρόβλημα αν κάποιος χρήστης συμπεριφέρεται ανάρμοστα όταν χρησιμοποιεί το VPN, επειδή η ΙΡ διεύθυνσή του μπορεί να μπει στη μαύρη λίστα κάποιων </a:t>
            </a:r>
            <a:r>
              <a:rPr lang="el-GR" dirty="0" err="1"/>
              <a:t>ιστοτόπων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Στην πραγματικότητα, θα μπορούσε ο χρήστης να τιμωρηθεί για την κακή συμπεριφορά κάποιου άλλου </a:t>
            </a:r>
          </a:p>
          <a:p>
            <a:pPr lvl="1"/>
            <a:r>
              <a:rPr lang="el-GR" dirty="0"/>
              <a:t>Ωστόσο, αυτό είναι κάτι που μπορείτε να αποφευχθεί, επιλέγοντας ένα VPN που προσφέρει αποκλειστικές διευθύνσεις ΙΡ</a:t>
            </a:r>
          </a:p>
        </p:txBody>
      </p:sp>
    </p:spTree>
    <p:extLst>
      <p:ext uri="{BB962C8B-B14F-4D97-AF65-F5344CB8AC3E}">
        <p14:creationId xmlns:p14="http://schemas.microsoft.com/office/powerpoint/2010/main" val="236638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Μειονεκτήματα </a:t>
            </a:r>
            <a:r>
              <a:rPr lang="en-US" dirty="0"/>
              <a:t>VPN</a:t>
            </a:r>
            <a:r>
              <a:rPr lang="el-GR" dirty="0"/>
              <a:t>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Τα καλύτερα </a:t>
            </a:r>
            <a:r>
              <a:rPr lang="en-US" dirty="0"/>
              <a:t>VPNs</a:t>
            </a:r>
            <a:r>
              <a:rPr lang="el-GR" dirty="0"/>
              <a:t> κοστίζουν πιο ακριβά </a:t>
            </a:r>
            <a:endParaRPr lang="en-US" dirty="0"/>
          </a:p>
          <a:p>
            <a:pPr lvl="1"/>
            <a:r>
              <a:rPr lang="el-GR" dirty="0"/>
              <a:t>Υπάρχουν πραγματικά δωρεάν VPN, αλλά αυτά έχουν συνήθως περιορισμένα χαρακτηριστικά, αλλά και κινδύνους στην ασφάλεια που προσφέρουν.</a:t>
            </a:r>
          </a:p>
          <a:p>
            <a:r>
              <a:rPr lang="el-GR" dirty="0"/>
              <a:t>Τα VPN είναι παράνομα σε κάποιες χώρες</a:t>
            </a:r>
          </a:p>
          <a:p>
            <a:pPr lvl="1"/>
            <a:r>
              <a:rPr lang="el-GR" dirty="0"/>
              <a:t>Ο χρήστης ρισκάρει να βρεθεί αντιμέτωπος με τις αρχές, αν χρησιμοποιεί ένα VPN σε μια χώρα όπου η χρήση του απαγορεύεται. </a:t>
            </a:r>
          </a:p>
          <a:p>
            <a:pPr lvl="1"/>
            <a:r>
              <a:rPr lang="el-GR" dirty="0"/>
              <a:t>Σ’ αυτές τις χώρες περιλαμβάνονται η Κίνα, η Τουρκία και το Ιράκ.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2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Ένα </a:t>
            </a:r>
            <a:r>
              <a:rPr lang="el-GR" b="1" dirty="0"/>
              <a:t>εικονικό ιδιωτικό δίκτυο (</a:t>
            </a:r>
            <a:r>
              <a:rPr lang="en-US" b="1" dirty="0"/>
              <a:t>Virtual Private Network, VPN</a:t>
            </a:r>
            <a:r>
              <a:rPr lang="el-GR" b="1" dirty="0"/>
              <a:t>)</a:t>
            </a:r>
            <a:r>
              <a:rPr lang="el-GR" dirty="0"/>
              <a:t> είναι ένα δίκτυο που χρησιμοποιεί κατά κύριο λόγο δημόσια τηλεπικοινωνιακή υποδομή, όπως το Διαδίκτυο</a:t>
            </a:r>
          </a:p>
          <a:p>
            <a:r>
              <a:rPr lang="el-GR" dirty="0"/>
              <a:t>Δίνει τη δυνατότητα σε απομακρυσμένα γραφεία ή σε χρήστες που ταξιδεύουν να έχουν πρόσβαση σε ένα κεντρικό οργανωτικό δίκτυο</a:t>
            </a:r>
          </a:p>
          <a:p>
            <a:r>
              <a:rPr lang="el-GR" dirty="0"/>
              <a:t>Ένα VPN συνήθως απαιτεί από τους απομακρυσμένους χρήστες του δικτύου και συχνά ασφαλίζει τα δεδομένα με τεχνολογίες κρυπτογράφησης για να εμποδιστεί η διάδοση των ιδιωτικών πληροφοριών σε μη εξουσιοδοτημένους τρίτους</a:t>
            </a:r>
          </a:p>
        </p:txBody>
      </p:sp>
    </p:spTree>
    <p:extLst>
      <p:ext uri="{BB962C8B-B14F-4D97-AF65-F5344CB8AC3E}">
        <p14:creationId xmlns:p14="http://schemas.microsoft.com/office/powerpoint/2010/main" val="2576679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5 κορυφαία </a:t>
            </a:r>
            <a:r>
              <a:rPr lang="en-US" dirty="0"/>
              <a:t>VPN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NordVPN</a:t>
            </a:r>
            <a:endParaRPr lang="en-US" dirty="0"/>
          </a:p>
          <a:p>
            <a:r>
              <a:rPr lang="en-US" dirty="0" err="1"/>
              <a:t>ExpressVPN</a:t>
            </a:r>
            <a:endParaRPr lang="en-US" dirty="0"/>
          </a:p>
          <a:p>
            <a:r>
              <a:rPr lang="en-US" dirty="0" err="1"/>
              <a:t>CyberGhost</a:t>
            </a:r>
            <a:endParaRPr lang="en-US" dirty="0"/>
          </a:p>
          <a:p>
            <a:r>
              <a:rPr lang="en-US" dirty="0" err="1"/>
              <a:t>Surfshark</a:t>
            </a:r>
            <a:endParaRPr lang="en-US" dirty="0"/>
          </a:p>
          <a:p>
            <a:r>
              <a:rPr lang="en-US" dirty="0" err="1"/>
              <a:t>PrivateVPN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1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NordVPN</a:t>
            </a:r>
            <a:r>
              <a:rPr lang="el-GR" dirty="0"/>
              <a:t> (1/4)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22262"/>
            <a:ext cx="3676686" cy="2658297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457200" y="5517232"/>
            <a:ext cx="8363272" cy="7989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Το </a:t>
            </a:r>
            <a:r>
              <a:rPr lang="en-US" sz="2000" dirty="0" err="1"/>
              <a:t>NordVPN</a:t>
            </a:r>
            <a:r>
              <a:rPr lang="en-US" sz="2000" dirty="0"/>
              <a:t>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https://i.pcmag.com/imagery/reviews/04yO1RQQQj7e5kEow66iE52-18..v_1569473696.png</a:t>
            </a:r>
            <a:r>
              <a:rPr lang="el-GR" sz="1700" dirty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28586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NordVPN</a:t>
            </a:r>
            <a:r>
              <a:rPr lang="el-GR" dirty="0"/>
              <a:t>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3"/>
          </a:xfrm>
        </p:spPr>
        <p:txBody>
          <a:bodyPr>
            <a:normAutofit/>
          </a:bodyPr>
          <a:lstStyle/>
          <a:p>
            <a:r>
              <a:rPr lang="el-GR" u="sng" dirty="0"/>
              <a:t>Παρέχει</a:t>
            </a:r>
            <a:r>
              <a:rPr lang="en-US" u="sng" dirty="0"/>
              <a:t>:</a:t>
            </a:r>
          </a:p>
          <a:p>
            <a:pPr lvl="1"/>
            <a:r>
              <a:rPr lang="el-GR" dirty="0"/>
              <a:t>Απεριόριστο </a:t>
            </a:r>
            <a:r>
              <a:rPr lang="en-US" dirty="0"/>
              <a:t>bandwidth</a:t>
            </a:r>
          </a:p>
          <a:p>
            <a:pPr lvl="1"/>
            <a:r>
              <a:rPr lang="el-GR" dirty="0" err="1"/>
              <a:t>Τουλ</a:t>
            </a:r>
            <a:r>
              <a:rPr lang="el-GR" dirty="0"/>
              <a:t>. 5,500 </a:t>
            </a:r>
            <a:r>
              <a:rPr lang="en-US" dirty="0"/>
              <a:t>servers </a:t>
            </a:r>
            <a:r>
              <a:rPr lang="el-GR" dirty="0"/>
              <a:t>παγκοσμίως σε 59 χώρες</a:t>
            </a:r>
          </a:p>
          <a:p>
            <a:pPr lvl="1"/>
            <a:r>
              <a:rPr lang="el-GR" dirty="0"/>
              <a:t>Ασφαλή πρόσβαση σε εργασία, </a:t>
            </a:r>
            <a:r>
              <a:rPr lang="en-US" dirty="0"/>
              <a:t>streams, online games</a:t>
            </a:r>
            <a:endParaRPr lang="el-GR" dirty="0"/>
          </a:p>
          <a:p>
            <a:pPr lvl="1"/>
            <a:r>
              <a:rPr lang="el-GR" dirty="0"/>
              <a:t>Εγγύηση πλήρης επιστροφής χρημάτων σε 30 μέρες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98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NordVPN</a:t>
            </a:r>
            <a:r>
              <a:rPr lang="el-GR" dirty="0"/>
              <a:t>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96543"/>
          </a:xfrm>
        </p:spPr>
        <p:txBody>
          <a:bodyPr>
            <a:normAutofit fontScale="77500" lnSpcReduction="20000"/>
          </a:bodyPr>
          <a:lstStyle/>
          <a:p>
            <a:r>
              <a:rPr lang="el-GR" u="sng" dirty="0" err="1"/>
              <a:t>Ιδιωτικότητα</a:t>
            </a:r>
            <a:r>
              <a:rPr lang="en-US" u="sng" dirty="0"/>
              <a:t>:</a:t>
            </a:r>
          </a:p>
          <a:p>
            <a:pPr lvl="1"/>
            <a:r>
              <a:rPr lang="el-GR" dirty="0"/>
              <a:t>Ακολουθεί πολιτική μη-χρησιμοποίησης </a:t>
            </a:r>
            <a:r>
              <a:rPr lang="en-US" dirty="0"/>
              <a:t>log </a:t>
            </a:r>
            <a:r>
              <a:rPr lang="el-GR" dirty="0"/>
              <a:t>αρχείων καταγραφής</a:t>
            </a:r>
          </a:p>
          <a:p>
            <a:pPr lvl="1"/>
            <a:r>
              <a:rPr lang="el-GR" dirty="0"/>
              <a:t>Ακολουθεί πολιτική μη-συλλογής ή διαμοιρασμού προσωπικών δεδομένων</a:t>
            </a:r>
            <a:endParaRPr lang="el-GR" u="sng" dirty="0"/>
          </a:p>
          <a:p>
            <a:r>
              <a:rPr lang="el-GR" u="sng" dirty="0"/>
              <a:t>Ασφάλεια</a:t>
            </a:r>
            <a:r>
              <a:rPr lang="en-US" u="sng" dirty="0"/>
              <a:t>:</a:t>
            </a:r>
          </a:p>
          <a:p>
            <a:pPr lvl="1"/>
            <a:r>
              <a:rPr lang="el-GR" dirty="0"/>
              <a:t>Κρυπτογράφηση στρατιωτικού επιπέδου (2048</a:t>
            </a:r>
            <a:r>
              <a:rPr lang="en-US" dirty="0"/>
              <a:t>-bit)</a:t>
            </a:r>
            <a:r>
              <a:rPr lang="el-GR" dirty="0"/>
              <a:t> με </a:t>
            </a:r>
            <a:r>
              <a:rPr lang="en-US" dirty="0"/>
              <a:t>AES-256</a:t>
            </a:r>
            <a:endParaRPr lang="el-GR" dirty="0"/>
          </a:p>
          <a:p>
            <a:pPr lvl="1"/>
            <a:r>
              <a:rPr lang="el-GR" dirty="0"/>
              <a:t>Προστασία από κακόβουλες ιστοσελίδες</a:t>
            </a:r>
          </a:p>
          <a:p>
            <a:pPr lvl="1"/>
            <a:r>
              <a:rPr lang="en-US" dirty="0"/>
              <a:t>Kill Switch (</a:t>
            </a:r>
            <a:r>
              <a:rPr lang="el-GR" dirty="0"/>
              <a:t>διακοπή της σύνδεσης </a:t>
            </a:r>
            <a:r>
              <a:rPr lang="en-US" dirty="0"/>
              <a:t>Internet </a:t>
            </a:r>
            <a:r>
              <a:rPr lang="el-GR" dirty="0"/>
              <a:t>εάν διακοπεί η </a:t>
            </a:r>
            <a:r>
              <a:rPr lang="en-US" dirty="0"/>
              <a:t>VPN </a:t>
            </a:r>
            <a:r>
              <a:rPr lang="el-GR" dirty="0"/>
              <a:t>σύνδεση)</a:t>
            </a:r>
            <a:endParaRPr lang="el-GR" u="sng" dirty="0"/>
          </a:p>
          <a:p>
            <a:r>
              <a:rPr lang="en-US" u="sng" dirty="0"/>
              <a:t>Streaming:</a:t>
            </a:r>
          </a:p>
          <a:p>
            <a:pPr lvl="1"/>
            <a:r>
              <a:rPr lang="el-GR" dirty="0"/>
              <a:t>Απεριόριστο </a:t>
            </a:r>
            <a:r>
              <a:rPr lang="en-US" dirty="0"/>
              <a:t>bandwidth</a:t>
            </a:r>
          </a:p>
          <a:p>
            <a:pPr lvl="1"/>
            <a:r>
              <a:rPr lang="el-GR" dirty="0"/>
              <a:t>Υποστήριξη </a:t>
            </a:r>
            <a:r>
              <a:rPr lang="en-US" dirty="0"/>
              <a:t>Live chat 24/7</a:t>
            </a:r>
            <a:endParaRPr lang="el-GR" dirty="0"/>
          </a:p>
          <a:p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2563994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NordVPN</a:t>
            </a:r>
            <a:r>
              <a:rPr lang="el-GR" dirty="0"/>
              <a:t>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96543"/>
          </a:xfrm>
        </p:spPr>
        <p:txBody>
          <a:bodyPr>
            <a:normAutofit/>
          </a:bodyPr>
          <a:lstStyle/>
          <a:p>
            <a:r>
              <a:rPr lang="el-GR" u="sng" dirty="0"/>
              <a:t>Ταχύτητες</a:t>
            </a:r>
            <a:r>
              <a:rPr lang="en-US" u="sng" dirty="0"/>
              <a:t>:</a:t>
            </a:r>
          </a:p>
          <a:p>
            <a:pPr lvl="1"/>
            <a:r>
              <a:rPr lang="el-GR" dirty="0"/>
              <a:t>Βέλτιστη υποστήριξη για </a:t>
            </a:r>
            <a:r>
              <a:rPr lang="en-US" dirty="0"/>
              <a:t>Peer2Peer (P2P) servers</a:t>
            </a:r>
            <a:endParaRPr lang="el-GR" dirty="0"/>
          </a:p>
          <a:p>
            <a:pPr lvl="1"/>
            <a:r>
              <a:rPr lang="el-GR" dirty="0"/>
              <a:t>Υψηλές ταχύτητες σύνδεσης</a:t>
            </a:r>
            <a:endParaRPr lang="el-GR" u="sng" dirty="0"/>
          </a:p>
          <a:p>
            <a:r>
              <a:rPr lang="el-GR" u="sng" dirty="0"/>
              <a:t>Συσκευές</a:t>
            </a:r>
            <a:r>
              <a:rPr lang="en-US" u="sng" dirty="0"/>
              <a:t>:</a:t>
            </a:r>
          </a:p>
          <a:p>
            <a:pPr lvl="1"/>
            <a:r>
              <a:rPr lang="el-GR" dirty="0"/>
              <a:t>Με ένα λογαριασμό </a:t>
            </a:r>
            <a:r>
              <a:rPr lang="en-US" dirty="0"/>
              <a:t>-&gt; </a:t>
            </a:r>
            <a:r>
              <a:rPr lang="el-GR" dirty="0"/>
              <a:t>6 επιτρεπτές συσκευές</a:t>
            </a:r>
          </a:p>
          <a:p>
            <a:pPr lvl="1"/>
            <a:r>
              <a:rPr lang="el-GR" dirty="0"/>
              <a:t>Εύκολη στη χρήση εφαρμογή παντού</a:t>
            </a:r>
          </a:p>
          <a:p>
            <a:pPr lvl="1"/>
            <a:r>
              <a:rPr lang="el-GR" dirty="0"/>
              <a:t>Υποστήριξη σε κινητά/</a:t>
            </a:r>
            <a:r>
              <a:rPr lang="en-US" dirty="0"/>
              <a:t>table</a:t>
            </a:r>
            <a:r>
              <a:rPr lang="el-GR" dirty="0"/>
              <a:t>/υπολογιστές/</a:t>
            </a:r>
            <a:r>
              <a:rPr lang="en-US" dirty="0"/>
              <a:t>smart TVs</a:t>
            </a:r>
            <a:endParaRPr lang="el-GR" dirty="0"/>
          </a:p>
          <a:p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1502033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ExpressVPN</a:t>
            </a:r>
            <a:r>
              <a:rPr lang="el-GR" dirty="0"/>
              <a:t> (1/2)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5496" y="5661248"/>
            <a:ext cx="8784976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Το </a:t>
            </a:r>
            <a:r>
              <a:rPr lang="en-US" sz="2000" dirty="0" err="1"/>
              <a:t>ExpressVPN</a:t>
            </a:r>
            <a:r>
              <a:rPr lang="en-US" sz="2000" dirty="0"/>
              <a:t>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https://xvp.akamaized.net/assets/public/affiliate-assets/logo/expressvpn-official-logo-5ae85cc226901667749fbecbd2952035.png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3036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3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ExpressVPN</a:t>
            </a:r>
            <a:r>
              <a:rPr lang="el-GR" dirty="0"/>
              <a:t>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96543"/>
          </a:xfrm>
        </p:spPr>
        <p:txBody>
          <a:bodyPr>
            <a:normAutofit/>
          </a:bodyPr>
          <a:lstStyle/>
          <a:p>
            <a:r>
              <a:rPr lang="el-GR" u="sng" dirty="0"/>
              <a:t>Παρέχει</a:t>
            </a:r>
            <a:r>
              <a:rPr lang="en-US" u="sng" dirty="0"/>
              <a:t>:</a:t>
            </a:r>
          </a:p>
          <a:p>
            <a:pPr lvl="1"/>
            <a:r>
              <a:rPr lang="el-GR" dirty="0"/>
              <a:t>Παγκόσμια και απεριόριστη πρόσβαση</a:t>
            </a:r>
            <a:r>
              <a:rPr lang="en-US" dirty="0"/>
              <a:t> </a:t>
            </a:r>
            <a:r>
              <a:rPr lang="el-GR" dirty="0"/>
              <a:t>σε 94 χώρες</a:t>
            </a:r>
          </a:p>
          <a:p>
            <a:pPr lvl="1"/>
            <a:r>
              <a:rPr lang="el-GR" dirty="0"/>
              <a:t>Προστατεύει τη λογοκρισία στα μέσα κοινωνικής δικτύωσης</a:t>
            </a:r>
          </a:p>
          <a:p>
            <a:pPr lvl="1"/>
            <a:r>
              <a:rPr lang="el-GR" dirty="0"/>
              <a:t>Απόκρυψη της </a:t>
            </a:r>
            <a:r>
              <a:rPr lang="en-US" dirty="0"/>
              <a:t>IP </a:t>
            </a:r>
            <a:r>
              <a:rPr lang="el-GR" dirty="0"/>
              <a:t>διεύθυνσης</a:t>
            </a:r>
          </a:p>
          <a:p>
            <a:pPr lvl="1"/>
            <a:r>
              <a:rPr lang="el-GR" dirty="0"/>
              <a:t>Κρυπτογράφηση δεδομένων</a:t>
            </a:r>
          </a:p>
          <a:p>
            <a:pPr lvl="1"/>
            <a:r>
              <a:rPr lang="el-GR" dirty="0"/>
              <a:t>Υποστήριξη σε </a:t>
            </a:r>
            <a:r>
              <a:rPr lang="en-US" dirty="0"/>
              <a:t>Mac, Windows, Android, iOS, Linux</a:t>
            </a:r>
          </a:p>
        </p:txBody>
      </p:sp>
    </p:spTree>
    <p:extLst>
      <p:ext uri="{BB962C8B-B14F-4D97-AF65-F5344CB8AC3E}">
        <p14:creationId xmlns:p14="http://schemas.microsoft.com/office/powerpoint/2010/main" val="2574741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CyberGhost</a:t>
            </a:r>
            <a:r>
              <a:rPr lang="en-US" dirty="0"/>
              <a:t> VPN (1/2)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5496" y="5517232"/>
            <a:ext cx="921702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Το </a:t>
            </a:r>
            <a:r>
              <a:rPr lang="en-US" sz="2000" dirty="0"/>
              <a:t>Cyber Ghost VPN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https://xvp.akamaized.net/assets/public/affiliate-assets/logo/expressvpn-official-logo-5ae85cc226901667749fbecbd2952035.png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60344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7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CyberGhost</a:t>
            </a:r>
            <a:r>
              <a:rPr lang="en-US" dirty="0"/>
              <a:t> VPN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752528"/>
          </a:xfrm>
        </p:spPr>
        <p:txBody>
          <a:bodyPr>
            <a:noAutofit/>
          </a:bodyPr>
          <a:lstStyle/>
          <a:p>
            <a:r>
              <a:rPr lang="el-GR" sz="2000" u="sng" dirty="0"/>
              <a:t>Παρέχει</a:t>
            </a:r>
            <a:r>
              <a:rPr lang="en-US" sz="2000" u="sng" dirty="0"/>
              <a:t>:</a:t>
            </a:r>
          </a:p>
          <a:p>
            <a:pPr lvl="1"/>
            <a:r>
              <a:rPr lang="en-US" sz="2000" dirty="0"/>
              <a:t>VPN </a:t>
            </a:r>
            <a:r>
              <a:rPr lang="el-GR" sz="2000" dirty="0"/>
              <a:t>υπηρεσίες για τα τελευταία 15 χρόνια</a:t>
            </a:r>
          </a:p>
          <a:p>
            <a:pPr lvl="1"/>
            <a:r>
              <a:rPr lang="el-GR" sz="2000" dirty="0"/>
              <a:t>Πρόσβαση σε μπλοκαρισμένες ιστοσελίδες</a:t>
            </a:r>
          </a:p>
          <a:p>
            <a:pPr lvl="1"/>
            <a:r>
              <a:rPr lang="el-GR" sz="2000" dirty="0"/>
              <a:t>Απόκρυψη </a:t>
            </a:r>
            <a:r>
              <a:rPr lang="en-US" sz="2000" dirty="0"/>
              <a:t>IP </a:t>
            </a:r>
            <a:r>
              <a:rPr lang="el-GR" sz="2000" dirty="0"/>
              <a:t>διεύθυνσης</a:t>
            </a:r>
          </a:p>
          <a:p>
            <a:pPr lvl="1"/>
            <a:r>
              <a:rPr lang="el-GR" sz="2000" dirty="0"/>
              <a:t>Κρυπτογράφηση στρατιωτικού επιπέδου (2048</a:t>
            </a:r>
            <a:r>
              <a:rPr lang="en-US" sz="2000" dirty="0"/>
              <a:t>-bit)</a:t>
            </a:r>
            <a:r>
              <a:rPr lang="el-GR" sz="2000" dirty="0"/>
              <a:t> με </a:t>
            </a:r>
            <a:r>
              <a:rPr lang="en-US" sz="2000" dirty="0"/>
              <a:t>AES-256</a:t>
            </a:r>
            <a:endParaRPr lang="el-GR" sz="2000" dirty="0"/>
          </a:p>
          <a:p>
            <a:pPr lvl="1"/>
            <a:r>
              <a:rPr lang="el-GR" sz="2000" dirty="0"/>
              <a:t>Πολιτική μη-χρησιμοποίησης </a:t>
            </a:r>
            <a:r>
              <a:rPr lang="en-US" sz="2000" dirty="0"/>
              <a:t>log </a:t>
            </a:r>
            <a:r>
              <a:rPr lang="el-GR" sz="2000" dirty="0"/>
              <a:t>αρχείων καταγραφής</a:t>
            </a:r>
          </a:p>
          <a:p>
            <a:pPr lvl="1"/>
            <a:r>
              <a:rPr lang="el-GR" sz="2000" dirty="0"/>
              <a:t>Ασφαλή πρόσβαση σε </a:t>
            </a:r>
            <a:r>
              <a:rPr lang="en-US" sz="2000" dirty="0"/>
              <a:t>P2P </a:t>
            </a:r>
            <a:r>
              <a:rPr lang="el-GR" sz="2000" dirty="0"/>
              <a:t>αρχεία </a:t>
            </a:r>
            <a:r>
              <a:rPr lang="en-US" sz="2000" dirty="0"/>
              <a:t>torrents</a:t>
            </a:r>
          </a:p>
          <a:p>
            <a:pPr lvl="1"/>
            <a:r>
              <a:rPr lang="el-GR" sz="2000" dirty="0"/>
              <a:t>Υποστήριξη για </a:t>
            </a:r>
            <a:r>
              <a:rPr lang="en-US" sz="2000" dirty="0"/>
              <a:t>online </a:t>
            </a:r>
            <a:r>
              <a:rPr lang="el-GR" sz="2000" dirty="0"/>
              <a:t>παιχνίδια σε κλειδωμένες περιοχές</a:t>
            </a:r>
          </a:p>
          <a:p>
            <a:pPr lvl="1"/>
            <a:r>
              <a:rPr lang="el-GR" sz="2000" dirty="0"/>
              <a:t>Υποστήριξη 7 συσκευών</a:t>
            </a:r>
          </a:p>
          <a:p>
            <a:pPr lvl="1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41062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Surfshark</a:t>
            </a:r>
            <a:r>
              <a:rPr lang="en-US" dirty="0"/>
              <a:t> VPN (1/3)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5496" y="5445224"/>
            <a:ext cx="8928992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Το </a:t>
            </a:r>
            <a:r>
              <a:rPr lang="en-US" sz="2000" dirty="0" err="1"/>
              <a:t>Surfshark</a:t>
            </a:r>
            <a:r>
              <a:rPr lang="en-US" sz="2000" dirty="0"/>
              <a:t> VPN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https://xvp.akamaized.net/assets/public/affiliate-assets/logo/expressvpn-official-logo-5ae85cc226901667749fbecbd2952035.png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Ένα VPN μπορεί να δημιουργείται για τη λειτουργικότητα του δικτύου που βρίσκεται σε οποιοδήποτε δίκτυο, όπως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η κοινή χρήση των δεδομένων</a:t>
            </a:r>
            <a:endParaRPr lang="en-US" dirty="0"/>
          </a:p>
          <a:p>
            <a:pPr lvl="1"/>
            <a:r>
              <a:rPr lang="el-GR" dirty="0"/>
              <a:t>η πρόσβαση σε πόρους δικτύου, εκτυπωτές, βάσεις δεδομένων, ιστοσελίδες, </a:t>
            </a:r>
            <a:r>
              <a:rPr lang="el-GR" dirty="0" err="1"/>
              <a:t>κλπ</a:t>
            </a:r>
            <a:r>
              <a:rPr lang="el-GR" dirty="0"/>
              <a:t> </a:t>
            </a:r>
          </a:p>
          <a:p>
            <a:r>
              <a:rPr lang="el-GR" dirty="0"/>
              <a:t>Ένας χρήστης VPN αντιμετωπίζει συνήθως το κεντρικό δίκτυο με τρόπο που είναι ταυτόσημος με το να συνδέεται άμεσα με το κεντρικό δίκτυο </a:t>
            </a:r>
          </a:p>
          <a:p>
            <a:r>
              <a:rPr lang="el-GR" dirty="0"/>
              <a:t>Η τεχνολογία VPN μέσω του κοινόχρηστου Διαδικτύου έχει αντικαταστήσει την ανάγκη διατήρησης ακριβών μισθωμένων γραμμών τηλεπικοινωνιακών κυκλωμάτων σε ευρείες περιοχές εγκαταστάσεων του δικτύου</a:t>
            </a:r>
          </a:p>
        </p:txBody>
      </p:sp>
    </p:spTree>
    <p:extLst>
      <p:ext uri="{BB962C8B-B14F-4D97-AF65-F5344CB8AC3E}">
        <p14:creationId xmlns:p14="http://schemas.microsoft.com/office/powerpoint/2010/main" val="4171762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Surfshark</a:t>
            </a:r>
            <a:r>
              <a:rPr lang="en-US" dirty="0"/>
              <a:t> VPN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968552"/>
          </a:xfrm>
        </p:spPr>
        <p:txBody>
          <a:bodyPr>
            <a:noAutofit/>
          </a:bodyPr>
          <a:lstStyle/>
          <a:p>
            <a:r>
              <a:rPr lang="el-GR" sz="2400" u="sng" dirty="0"/>
              <a:t>Παρέχει</a:t>
            </a:r>
            <a:r>
              <a:rPr lang="en-US" sz="2400" u="sng" dirty="0"/>
              <a:t>:</a:t>
            </a:r>
          </a:p>
          <a:p>
            <a:pPr lvl="1"/>
            <a:r>
              <a:rPr lang="el-GR" sz="2400" dirty="0"/>
              <a:t>Υποστήριξη σε </a:t>
            </a:r>
            <a:r>
              <a:rPr lang="el-GR" sz="2400" dirty="0" err="1"/>
              <a:t>τουλ</a:t>
            </a:r>
            <a:r>
              <a:rPr lang="el-GR" sz="2400" dirty="0"/>
              <a:t>. 1700 </a:t>
            </a:r>
            <a:r>
              <a:rPr lang="en-US" sz="2400" dirty="0"/>
              <a:t>servers </a:t>
            </a:r>
            <a:r>
              <a:rPr lang="el-GR" sz="2400" dirty="0"/>
              <a:t>σε 63 χώρες</a:t>
            </a:r>
          </a:p>
          <a:p>
            <a:pPr lvl="1"/>
            <a:r>
              <a:rPr lang="el-GR" sz="2400" dirty="0"/>
              <a:t>Πολιτική μη-χρησιμοποίησης </a:t>
            </a:r>
            <a:r>
              <a:rPr lang="en-US" sz="2400" dirty="0"/>
              <a:t>log </a:t>
            </a:r>
            <a:r>
              <a:rPr lang="el-GR" sz="2400" dirty="0"/>
              <a:t>αρχείων καταγραφής</a:t>
            </a:r>
            <a:endParaRPr lang="en-US" sz="2400" dirty="0"/>
          </a:p>
          <a:p>
            <a:pPr lvl="1"/>
            <a:r>
              <a:rPr lang="el-GR" sz="2400" dirty="0"/>
              <a:t>Κρυπτογράφηση στρατιωτικού επιπέδου (2048</a:t>
            </a:r>
            <a:r>
              <a:rPr lang="en-US" sz="2400" dirty="0"/>
              <a:t>-bit)</a:t>
            </a:r>
            <a:r>
              <a:rPr lang="el-GR" sz="2400" dirty="0"/>
              <a:t> με </a:t>
            </a:r>
            <a:r>
              <a:rPr lang="en-US" sz="2400" dirty="0"/>
              <a:t>AES-256</a:t>
            </a:r>
            <a:endParaRPr lang="el-GR" sz="2400" dirty="0"/>
          </a:p>
          <a:p>
            <a:pPr lvl="1"/>
            <a:r>
              <a:rPr lang="en-US" sz="2400" dirty="0"/>
              <a:t>Kill Switch (</a:t>
            </a:r>
            <a:r>
              <a:rPr lang="el-GR" sz="2400" dirty="0"/>
              <a:t>διακοπή της σύνδεσης </a:t>
            </a:r>
            <a:r>
              <a:rPr lang="en-US" sz="2400" dirty="0"/>
              <a:t>Internet </a:t>
            </a:r>
            <a:r>
              <a:rPr lang="el-GR" sz="2400" dirty="0"/>
              <a:t>εάν διακοπεί η </a:t>
            </a:r>
            <a:r>
              <a:rPr lang="en-US" sz="2400" dirty="0"/>
              <a:t>VPN </a:t>
            </a:r>
            <a:r>
              <a:rPr lang="el-GR" sz="2400" dirty="0"/>
              <a:t>σύνδεση)</a:t>
            </a:r>
          </a:p>
          <a:p>
            <a:pPr lvl="1"/>
            <a:r>
              <a:rPr lang="el-GR" sz="2400" dirty="0"/>
              <a:t>1 λογαριασμός -&gt; απεριόριστες συσκευές</a:t>
            </a:r>
          </a:p>
          <a:p>
            <a:pPr lvl="1"/>
            <a:r>
              <a:rPr lang="el-GR" sz="2400" dirty="0"/>
              <a:t>Υποστήριξη σε </a:t>
            </a:r>
            <a:r>
              <a:rPr lang="en-US" sz="2400" dirty="0"/>
              <a:t>Mac, Windows, Android, iOS, Linux</a:t>
            </a:r>
          </a:p>
          <a:p>
            <a:pPr lvl="1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10374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Surfshark</a:t>
            </a:r>
            <a:r>
              <a:rPr lang="en-US" dirty="0"/>
              <a:t> VPN (3/3)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1734141"/>
            <a:ext cx="8713787" cy="2595595"/>
          </a:xfr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143917" y="5373216"/>
            <a:ext cx="878497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Το </a:t>
            </a:r>
            <a:r>
              <a:rPr lang="en-US" sz="2000" dirty="0" err="1"/>
              <a:t>Surfshark</a:t>
            </a:r>
            <a:r>
              <a:rPr lang="en-US" sz="2000" dirty="0"/>
              <a:t> VPN</a:t>
            </a:r>
            <a:r>
              <a:rPr lang="el-GR" sz="2000" dirty="0"/>
              <a:t> εναντίον των άλλων </a:t>
            </a:r>
            <a:r>
              <a:rPr lang="en-US" sz="2000" dirty="0"/>
              <a:t>VPN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https://surfshark.com/deals?coupon=sharkspecial&amp;gclid=CjwKCAjwtqj2BRBYEiwAqfzurweeus2Znb5UInfdPZJ9xSgLRMybgKJWH7SdCRHUiBcvz_40P2j1aBoCxaQQAvD_BwE</a:t>
            </a:r>
            <a:r>
              <a:rPr lang="el-GR" sz="1700" dirty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70161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PrivateVPN</a:t>
            </a:r>
            <a:r>
              <a:rPr lang="en-US" dirty="0"/>
              <a:t> (1/2)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5496" y="5517232"/>
            <a:ext cx="910850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Το </a:t>
            </a:r>
            <a:r>
              <a:rPr lang="en-US" sz="2000" dirty="0" err="1"/>
              <a:t>PrivateVPN</a:t>
            </a:r>
            <a:r>
              <a:rPr lang="en-US" sz="2000" dirty="0"/>
              <a:t>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https://el.wizcase.com/wp-content/uploads/2018/02/private-vpn-300x214.png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4416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95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PrivateVPN</a:t>
            </a:r>
            <a:r>
              <a:rPr lang="en-US" dirty="0"/>
              <a:t>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8784976" cy="5184576"/>
          </a:xfrm>
        </p:spPr>
        <p:txBody>
          <a:bodyPr>
            <a:noAutofit/>
          </a:bodyPr>
          <a:lstStyle/>
          <a:p>
            <a:r>
              <a:rPr lang="el-GR" sz="2000" u="sng" dirty="0"/>
              <a:t>Παρέχει</a:t>
            </a:r>
            <a:r>
              <a:rPr lang="en-US" sz="2000" u="sng" dirty="0"/>
              <a:t>:</a:t>
            </a:r>
          </a:p>
          <a:p>
            <a:pPr lvl="1"/>
            <a:r>
              <a:rPr lang="el-GR" sz="2000" dirty="0"/>
              <a:t>Υποστήριξη 100 </a:t>
            </a:r>
            <a:r>
              <a:rPr lang="en-US" sz="2000" dirty="0"/>
              <a:t>servers </a:t>
            </a:r>
            <a:r>
              <a:rPr lang="el-GR" sz="2000" dirty="0"/>
              <a:t>σε 60 χώρες</a:t>
            </a:r>
            <a:endParaRPr lang="en-US" sz="2000" dirty="0"/>
          </a:p>
          <a:p>
            <a:pPr lvl="1"/>
            <a:r>
              <a:rPr lang="el-GR" sz="2000" dirty="0"/>
              <a:t>Εγγύηση πλήρης επιστροφής χρημάτων σε 30 μέρες</a:t>
            </a:r>
            <a:endParaRPr lang="en-US" sz="2000" dirty="0"/>
          </a:p>
          <a:p>
            <a:pPr lvl="1"/>
            <a:r>
              <a:rPr lang="el-GR" sz="2000" dirty="0"/>
              <a:t>Ξεκλείδωμα σε </a:t>
            </a:r>
            <a:r>
              <a:rPr lang="en-US" sz="2000" dirty="0"/>
              <a:t>media </a:t>
            </a:r>
            <a:r>
              <a:rPr lang="el-GR" sz="2000" dirty="0"/>
              <a:t>που μπλοκάρονται σε συγκεκριμένες χώρες</a:t>
            </a:r>
          </a:p>
          <a:p>
            <a:pPr lvl="1"/>
            <a:r>
              <a:rPr lang="el-GR" sz="2000" dirty="0"/>
              <a:t>Πολιτική μη-χρησιμοποίησης </a:t>
            </a:r>
            <a:r>
              <a:rPr lang="en-US" sz="2000" dirty="0"/>
              <a:t>log </a:t>
            </a:r>
            <a:r>
              <a:rPr lang="el-GR" sz="2000" dirty="0"/>
              <a:t>αρχείων καταγραφής</a:t>
            </a:r>
          </a:p>
          <a:p>
            <a:pPr lvl="1"/>
            <a:r>
              <a:rPr lang="el-GR" sz="2000" dirty="0"/>
              <a:t>Κρυπτογράφηση στρατιωτικού επιπέδου (2048</a:t>
            </a:r>
            <a:r>
              <a:rPr lang="en-US" sz="2000" dirty="0"/>
              <a:t>-bit)</a:t>
            </a:r>
            <a:r>
              <a:rPr lang="el-GR" sz="2000" dirty="0"/>
              <a:t> με </a:t>
            </a:r>
            <a:r>
              <a:rPr lang="en-US" sz="2000" dirty="0"/>
              <a:t>AES-256</a:t>
            </a:r>
            <a:endParaRPr lang="el-GR" sz="2000" dirty="0"/>
          </a:p>
          <a:p>
            <a:pPr lvl="1"/>
            <a:r>
              <a:rPr lang="el-GR" sz="2000" dirty="0"/>
              <a:t>Υψηλές ταχύτητες σύνδεσης</a:t>
            </a:r>
          </a:p>
          <a:p>
            <a:pPr lvl="1"/>
            <a:r>
              <a:rPr lang="en-US" sz="2000" dirty="0"/>
              <a:t>Kill Switch (</a:t>
            </a:r>
            <a:r>
              <a:rPr lang="el-GR" sz="2000" dirty="0"/>
              <a:t>διακοπή της σύνδεσης </a:t>
            </a:r>
            <a:r>
              <a:rPr lang="en-US" sz="2000" dirty="0"/>
              <a:t>Internet </a:t>
            </a:r>
            <a:r>
              <a:rPr lang="el-GR" sz="2000" dirty="0"/>
              <a:t>εάν διακοπεί η </a:t>
            </a:r>
            <a:r>
              <a:rPr lang="en-US" sz="2000" dirty="0"/>
              <a:t>VPN </a:t>
            </a:r>
            <a:r>
              <a:rPr lang="el-GR" sz="2000" dirty="0"/>
              <a:t>σύνδεση)</a:t>
            </a:r>
            <a:endParaRPr lang="en-US" sz="2000" dirty="0"/>
          </a:p>
          <a:p>
            <a:pPr lvl="1"/>
            <a:r>
              <a:rPr lang="el-GR" sz="2000" dirty="0"/>
              <a:t>Εξυπηρέτηση πελατών </a:t>
            </a:r>
            <a:r>
              <a:rPr lang="en-US" sz="2000" dirty="0"/>
              <a:t>24/7</a:t>
            </a:r>
          </a:p>
          <a:p>
            <a:pPr lvl="1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06476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Εισαγωγή</a:t>
            </a:r>
          </a:p>
          <a:p>
            <a:pPr lvl="0"/>
            <a:r>
              <a:rPr lang="el-GR" dirty="0"/>
              <a:t>Λειτουργία </a:t>
            </a:r>
            <a:r>
              <a:rPr lang="en-US" dirty="0"/>
              <a:t>VPN</a:t>
            </a:r>
            <a:endParaRPr lang="el-GR" dirty="0"/>
          </a:p>
          <a:p>
            <a:pPr lvl="0"/>
            <a:r>
              <a:rPr lang="el-GR" dirty="0"/>
              <a:t>Αγοράζοντας </a:t>
            </a:r>
            <a:r>
              <a:rPr lang="en-US" dirty="0"/>
              <a:t>VPN</a:t>
            </a:r>
          </a:p>
          <a:p>
            <a:r>
              <a:rPr lang="el-GR" dirty="0"/>
              <a:t>Πλεονεκτήματα – Μειονεκτήματα</a:t>
            </a:r>
          </a:p>
          <a:p>
            <a:r>
              <a:rPr lang="el-GR" dirty="0"/>
              <a:t>Τα κορυφαία </a:t>
            </a:r>
            <a:r>
              <a:rPr lang="en-US" dirty="0"/>
              <a:t>VPNs</a:t>
            </a:r>
            <a:endParaRPr lang="el-GR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u="sng" dirty="0"/>
              <a:t>Βιβλία:</a:t>
            </a:r>
          </a:p>
          <a:p>
            <a:pPr lvl="1"/>
            <a:r>
              <a:rPr lang="en-US" dirty="0"/>
              <a:t>Computer Networking  A Top Down Approach, J</a:t>
            </a:r>
            <a:r>
              <a:rPr lang="el-GR" dirty="0"/>
              <a:t>.</a:t>
            </a:r>
            <a:r>
              <a:rPr lang="en-US" dirty="0"/>
              <a:t> F. Kurose, K</a:t>
            </a:r>
            <a:r>
              <a:rPr lang="el-GR" dirty="0"/>
              <a:t>.</a:t>
            </a:r>
            <a:r>
              <a:rPr lang="en-US" dirty="0"/>
              <a:t> W. Ross</a:t>
            </a:r>
          </a:p>
          <a:p>
            <a:pPr lvl="1"/>
            <a:r>
              <a:rPr lang="en-US" dirty="0"/>
              <a:t>Computer Networks and Internets, D</a:t>
            </a:r>
            <a:r>
              <a:rPr lang="el-GR" dirty="0"/>
              <a:t>.</a:t>
            </a:r>
            <a:r>
              <a:rPr lang="en-US" dirty="0"/>
              <a:t> E. Comer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l-G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http://telematics.upatras.gr/telematics/bouras/undergraduate-courses/diktua-dhmosias-xrhshs-kai-diasundesh-diktuwn?language=el</a:t>
            </a:r>
            <a:r>
              <a:rPr lang="en-US" sz="2800" dirty="0"/>
              <a:t> (</a:t>
            </a:r>
            <a:r>
              <a:rPr lang="el-GR" sz="2800" dirty="0"/>
              <a:t>Δικτυακός τόπος μαθήματος</a:t>
            </a:r>
            <a:r>
              <a:rPr lang="en-US" sz="2800" dirty="0"/>
              <a:t>)</a:t>
            </a:r>
          </a:p>
          <a:p>
            <a:r>
              <a:rPr lang="en-US" sz="2800" dirty="0">
                <a:hlinkClick r:id="rId4"/>
              </a:rPr>
              <a:t>https://el.wikipedia.org/wiki/</a:t>
            </a:r>
            <a:r>
              <a:rPr lang="el-GR" sz="2800" dirty="0" err="1">
                <a:hlinkClick r:id="rId4"/>
              </a:rPr>
              <a:t>Εικονικό_ιδιωτικό_δίκτυο</a:t>
            </a:r>
            <a:r>
              <a:rPr lang="en-US" sz="2800" dirty="0"/>
              <a:t> (VPN)</a:t>
            </a:r>
          </a:p>
          <a:p>
            <a:r>
              <a:rPr lang="en-US" sz="2800" dirty="0">
                <a:hlinkClick r:id="rId5"/>
              </a:rPr>
              <a:t>https://el.wizcase.com/blog/</a:t>
            </a:r>
            <a:r>
              <a:rPr lang="el-GR" sz="2800" dirty="0">
                <a:hlinkClick r:id="rId5"/>
              </a:rPr>
              <a:t>ένας-πλήρης-οδηγός-για-αρχαρίους-στα-</a:t>
            </a:r>
            <a:r>
              <a:rPr lang="en-US" sz="2800" dirty="0" err="1">
                <a:hlinkClick r:id="rId5"/>
              </a:rPr>
              <a:t>vpn</a:t>
            </a:r>
            <a:r>
              <a:rPr lang="en-US" sz="2800" dirty="0">
                <a:hlinkClick r:id="rId5"/>
              </a:rPr>
              <a:t>/</a:t>
            </a:r>
            <a:r>
              <a:rPr lang="en-US" sz="2800" dirty="0"/>
              <a:t> (VPN </a:t>
            </a:r>
            <a:r>
              <a:rPr lang="el-GR" sz="2800" dirty="0"/>
              <a:t>για αρχάριους)</a:t>
            </a:r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l-GR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436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3498" y="2564904"/>
            <a:ext cx="8229600" cy="1143000"/>
          </a:xfrm>
        </p:spPr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24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Επειδή χρησιμοποιεί κρυπτογράφηση, είναι σαν να στέλνουμε τα δεδομένα μας μέσα σε ένα υπερασφαλές πακέτο το οποίο μπορεί να ανοίξει μόνο ο παραλήπτης του </a:t>
            </a:r>
          </a:p>
          <a:p>
            <a:r>
              <a:rPr lang="el-GR" dirty="0"/>
              <a:t>Αν κάποιος προσπαθήσει να δει κρυφά τα δεδομένα μας, αυτό που θα δει είναι μόνο μπερδεμένες και κρυπτογραφημένες πληροφορίες </a:t>
            </a:r>
          </a:p>
          <a:p>
            <a:r>
              <a:rPr lang="el-GR" dirty="0"/>
              <a:t>Και επειδή ένα VPN κρύβει την ΙΡ, ο παραλήπτης δεν θα έχει ιδέα για το ποιος έστειλε τα δεδομένα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76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Τα συστήματα VPN μπορούν να ταξινομηθούν από:</a:t>
            </a:r>
          </a:p>
          <a:p>
            <a:pPr lvl="1"/>
            <a:r>
              <a:rPr lang="el-GR" dirty="0"/>
              <a:t>Τα πρωτόκολλα που χρησιμοποιούνται για την σήραγγα της κυκλοφορίας</a:t>
            </a:r>
          </a:p>
          <a:p>
            <a:pPr lvl="1"/>
            <a:r>
              <a:rPr lang="el-GR" dirty="0"/>
              <a:t>Το Τερματικό σημείο της σήραγγας, δηλαδή, την άκρη πελάτη ή την άκρη του δικτύου παροχής</a:t>
            </a:r>
          </a:p>
          <a:p>
            <a:pPr lvl="1"/>
            <a:r>
              <a:rPr lang="el-GR" dirty="0"/>
              <a:t>Το εάν προσφέρουν από σελίδα-σε-σελίδα ή απομακρυσμένη σύνδεση πρόσβασης</a:t>
            </a:r>
          </a:p>
          <a:p>
            <a:pPr lvl="1"/>
            <a:r>
              <a:rPr lang="el-GR" dirty="0"/>
              <a:t>Τα επίπεδα ασφαλείας που παρέχονται</a:t>
            </a:r>
          </a:p>
          <a:p>
            <a:pPr lvl="1"/>
            <a:r>
              <a:rPr lang="el-GR" dirty="0"/>
              <a:t>Το στρώμα του OSI που παρουσιάζουν για τη σύνδεση του δικτύου, όπως κυκλώματα επιπέδου 2 ή επιπέδου 3 σύνδεσης με το δίκτυο.</a:t>
            </a:r>
          </a:p>
        </p:txBody>
      </p:sp>
    </p:spTree>
    <p:extLst>
      <p:ext uri="{BB962C8B-B14F-4D97-AF65-F5344CB8AC3E}">
        <p14:creationId xmlns:p14="http://schemas.microsoft.com/office/powerpoint/2010/main" val="197123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λειτουργεί το </a:t>
            </a:r>
            <a:r>
              <a:rPr lang="en-US" dirty="0"/>
              <a:t>VPN</a:t>
            </a:r>
            <a:r>
              <a:rPr lang="el-GR" dirty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 χρήστης τρέχει ένα VPN και συνδέεται σε έναν διακομιστή </a:t>
            </a:r>
          </a:p>
          <a:p>
            <a:r>
              <a:rPr lang="el-GR" dirty="0"/>
              <a:t>Η διαδικτυακή κίνηση του χρήστη κρυπτογραφείται από το VPN</a:t>
            </a:r>
          </a:p>
          <a:p>
            <a:r>
              <a:rPr lang="el-GR" dirty="0"/>
              <a:t>Κανείς δεν μπορεί να κατασκοπεύσει τις διαδικτυακές δραστηριότητες του χρήστη, συμπεριλαμβανομένης της κυβέρνησης, των διαφημιστών ή των </a:t>
            </a:r>
            <a:r>
              <a:rPr lang="el-GR" dirty="0" err="1"/>
              <a:t>χάκερ</a:t>
            </a:r>
            <a:endParaRPr lang="el-GR" dirty="0"/>
          </a:p>
          <a:p>
            <a:r>
              <a:rPr lang="el-GR" dirty="0"/>
              <a:t>Η κρυπτογραφημένη διαδικτυακή κίνηση αποστέλλεται στον διακομιστή VPN στον οποίο ο χρήστης συνδέθηκε</a:t>
            </a:r>
          </a:p>
        </p:txBody>
      </p:sp>
    </p:spTree>
    <p:extLst>
      <p:ext uri="{BB962C8B-B14F-4D97-AF65-F5344CB8AC3E}">
        <p14:creationId xmlns:p14="http://schemas.microsoft.com/office/powerpoint/2010/main" val="296988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λειτουργεί το </a:t>
            </a:r>
            <a:r>
              <a:rPr lang="en-US" dirty="0"/>
              <a:t>VPN</a:t>
            </a:r>
            <a:r>
              <a:rPr lang="el-GR" dirty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διαδικτυακή κίνηση φαίνεται πλέον να προέρχεται από τον ίδιο τον διακομιστή του VPN </a:t>
            </a:r>
          </a:p>
          <a:p>
            <a:r>
              <a:rPr lang="el-GR" dirty="0"/>
              <a:t>Ο χρήστης έχει αποκρύψει την πραγματική του τοποθεσία και την αντικατέστησε με την τοποθεσία του διακομιστή VPN. </a:t>
            </a:r>
          </a:p>
          <a:p>
            <a:r>
              <a:rPr lang="el-GR" dirty="0"/>
              <a:t>Αυτό βοηθάει να αποφύγει τη διαδικτυακή λογοκρισία, την παρακολούθηση και τα </a:t>
            </a:r>
            <a:r>
              <a:rPr lang="el-GR" dirty="0" err="1"/>
              <a:t>firewalls</a:t>
            </a:r>
            <a:r>
              <a:rPr lang="el-GR" dirty="0"/>
              <a:t> στη χώρα του.</a:t>
            </a:r>
          </a:p>
        </p:txBody>
      </p:sp>
    </p:spTree>
    <p:extLst>
      <p:ext uri="{BB962C8B-B14F-4D97-AF65-F5344CB8AC3E}">
        <p14:creationId xmlns:p14="http://schemas.microsoft.com/office/powerpoint/2010/main" val="345380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λειτουργεί το </a:t>
            </a:r>
            <a:r>
              <a:rPr lang="en-US" dirty="0"/>
              <a:t>VPN</a:t>
            </a:r>
            <a:r>
              <a:rPr lang="el-GR" dirty="0"/>
              <a:t> (3/3)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3" y="2420888"/>
            <a:ext cx="6844754" cy="1577501"/>
          </a:xfr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27584" y="5445224"/>
            <a:ext cx="7859216" cy="7269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Πως λειτουργεί το </a:t>
            </a:r>
            <a:r>
              <a:rPr lang="en-US" sz="2000" dirty="0"/>
              <a:t>VPN </a:t>
            </a:r>
            <a:r>
              <a:rPr lang="el-GR" sz="1700" dirty="0"/>
              <a:t>(</a:t>
            </a:r>
            <a:r>
              <a:rPr lang="en-US" sz="1700" dirty="0"/>
              <a:t>source</a:t>
            </a:r>
            <a:r>
              <a:rPr lang="el-GR" sz="1700" dirty="0"/>
              <a:t>: </a:t>
            </a:r>
            <a:r>
              <a:rPr lang="en-US" sz="1700" dirty="0"/>
              <a:t>https://www.wizcase.com/wp-content/uploads/2018/08/VPN_Guide_desktop_03-1024x236.jpg</a:t>
            </a:r>
            <a:r>
              <a:rPr lang="el-GR" sz="1700" dirty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34700120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</TotalTime>
  <Words>2441</Words>
  <Application>Microsoft Office PowerPoint</Application>
  <PresentationFormat>On-screen Show (4:3)</PresentationFormat>
  <Paragraphs>254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1_Θέμα του Office</vt:lpstr>
      <vt:lpstr>ΔΙΚΤΥΑ ΔΗΜΟΣΙΑΣ ΧΡΗΣΗΣ ΚΑΙ ΔΙΑΣΥΝΔΕΣΗ ΔΙΚΤΥΩΝ</vt:lpstr>
      <vt:lpstr>Περιεχόμενα ενότητας</vt:lpstr>
      <vt:lpstr>Εισαγωγή (1/4)</vt:lpstr>
      <vt:lpstr>Εισαγωγή (2/4)</vt:lpstr>
      <vt:lpstr>Εισαγωγή (3/4)</vt:lpstr>
      <vt:lpstr>Εισαγωγή (4/4)</vt:lpstr>
      <vt:lpstr>Πως λειτουργεί το VPN (1/3)</vt:lpstr>
      <vt:lpstr>Πως λειτουργεί το VPN (2/3)</vt:lpstr>
      <vt:lpstr>Πως λειτουργεί το VPN (3/3)</vt:lpstr>
      <vt:lpstr>Χρήσεις του VPN</vt:lpstr>
      <vt:lpstr>Αγοράζοντας VPN</vt:lpstr>
      <vt:lpstr>Γρήγορες Ταχύτητες</vt:lpstr>
      <vt:lpstr>Ισχυρή κρυπτογράφηση και υψηλής ποιότητας πρωτόκολλα ασφαλείας</vt:lpstr>
      <vt:lpstr>Αξιόπιστη πολιτική απορρήτου</vt:lpstr>
      <vt:lpstr>Πρόσβαση σε παγκόσμιο περιεχόμενο</vt:lpstr>
      <vt:lpstr>Πολλαπλές συσκευές και συμβατότητα</vt:lpstr>
      <vt:lpstr>Εμπειρία Χρήστη</vt:lpstr>
      <vt:lpstr>Εξυπηρέτηση Πελατών</vt:lpstr>
      <vt:lpstr>Σχέση Ποιότητας-Τιμής</vt:lpstr>
      <vt:lpstr>Αναζήτηση Καλού VPN</vt:lpstr>
      <vt:lpstr>Ξεμπλοκάρισμα περιεχομένου</vt:lpstr>
      <vt:lpstr>Ιδιωτικότητα</vt:lpstr>
      <vt:lpstr>Χρήση Torrents</vt:lpstr>
      <vt:lpstr>Παράκαμψη Λογοκρισίας</vt:lpstr>
      <vt:lpstr>Πλεονεκτήματα VPN</vt:lpstr>
      <vt:lpstr>Μειονεκτήματα VPN (1/4)</vt:lpstr>
      <vt:lpstr>Μειονεκτήματα VPN (2/4)</vt:lpstr>
      <vt:lpstr>Μειονεκτήματα VPN (3/4)</vt:lpstr>
      <vt:lpstr>Μειονεκτήματα VPN (4/4)</vt:lpstr>
      <vt:lpstr>Τα 5 κορυφαία VPN</vt:lpstr>
      <vt:lpstr>NordVPN (1/4)</vt:lpstr>
      <vt:lpstr>NordVPN (2/4)</vt:lpstr>
      <vt:lpstr>NordVPN (3/4)</vt:lpstr>
      <vt:lpstr>NordVPN (4/4)</vt:lpstr>
      <vt:lpstr>ExpressVPN (1/2)</vt:lpstr>
      <vt:lpstr>ExpressVPN (2/2)</vt:lpstr>
      <vt:lpstr>CyberGhost VPN (1/2)</vt:lpstr>
      <vt:lpstr>CyberGhost VPN (2/2)</vt:lpstr>
      <vt:lpstr>Surfshark VPN (1/3)</vt:lpstr>
      <vt:lpstr>Surfshark VPN (2/3)</vt:lpstr>
      <vt:lpstr>Surfshark VPN (3/3)</vt:lpstr>
      <vt:lpstr>PrivateVPN (1/2)</vt:lpstr>
      <vt:lpstr>PrivateVPN (2/2)</vt:lpstr>
      <vt:lpstr>Σύντομη ανασκόπηση</vt:lpstr>
      <vt:lpstr>Βιβλιογραφία</vt:lpstr>
      <vt:lpstr>Links</vt:lpstr>
      <vt:lpstr>Ερωτήσεις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ΚΟΚΚΙΝΟΣ ΒΑΣΙΛΕΙΟΣ</cp:lastModifiedBy>
  <cp:revision>1365</cp:revision>
  <dcterms:created xsi:type="dcterms:W3CDTF">2012-09-06T09:03:05Z</dcterms:created>
  <dcterms:modified xsi:type="dcterms:W3CDTF">2020-10-05T08:47:50Z</dcterms:modified>
</cp:coreProperties>
</file>